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sldIdLst>
    <p:sldId id="405" r:id="rId6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Basic Sans" pitchFamily="1" charset="0"/>
        <a:ea typeface="Basic Roman" pitchFamily="1" charset="0"/>
        <a:cs typeface="Basic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prnPr prnWhat="handouts6"/>
  <p:showPr showNarration="1">
    <p:penClr>
      <a:srgbClr val="0000FF"/>
    </p:penClr>
  </p:showPr>
  <p:extLst>
    <p:ext uri="smNativeData">
      <pr:smAppRevision xmlns:pr="smNativeData" xmlns="smNativeData" dt="1630996663" val="1035" rev64="64" revOS="1"/>
      <pr:smFileRevision xmlns:pr="smNativeData" xmlns="smNativeData" dt="1630996663" val="101"/>
      <pr:guideOptions xmlns:pr="smNativeData" xmlns="smNativeData" dt="1630996663" snapToGrid="1" snapToBorders="1" snapToGuides="1"/>
      <pr:pdfExportOpt xmlns:pr="smNativeData" xmlns="smNativeData" dt="1630996663" pagesRangeIndex="1" pagesSelectionIndex="0" qualityIndex="0" embedFonts="2" pdfaType="0" useJpegs="0" useSubsetFonts="1" useAlpha="1" relativeLinks="0" taggedPdf="1" pane="0" zoom="0" zoomContents="100" layout="0" includeDoc="0" viewFlags="0" openViewer="1" jpegQuality="90" flags="252" layoutIndex="3" exportSlideNames="1" name="/Mail/Seminare/BSG/Burn-out/Burn-out-Folien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71" d="100"/>
          <a:sy n="71" d="100"/>
        </p:scale>
        <p:origin x="285" y="817"/>
      </p:cViewPr>
      <p:guideLst x="0" y="0">
        <p:guide orient="horz" pos="2160"/>
        <p:guide pos="288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Objects="1" showGuides="1">
      <p:cViewPr>
        <p:scale>
          <a:sx n="71" d="100"/>
          <a:sy n="71" d="100"/>
        </p:scale>
        <p:origin x="285" y="8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QAABoNAAAINA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AgAAOgXAADQL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C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sz="1000" cap="none">
                <a:latin typeface="Tahoma" pitchFamily="1" charset="0"/>
                <a:ea typeface="Basic Roman" pitchFamily="1" charset="0"/>
                <a:cs typeface="Basic Roman" pitchFamily="1" charset="0"/>
              </a:defRPr>
            </a:lvl1pPr>
          </a:lstStyle>
          <a:p>
            <a:pPr/>
            <a:fld id="{4B810C95-DBA6-D4FA-E839-2DAF42771E78}" type="slidenum">
              <a:t>1</a:t>
            </a:fld>
          </a:p>
        </p:txBody>
      </p:sp>
      <p:sp>
        <p:nvSpPr>
          <p:cNvPr id="5" name="Textbox1"/>
          <p:cNvSpPr txBox="1">
            <a:extLst>
              <a:ext uri="smNativeData">
                <pr:smNativeData xmlns:pr="smNativeData" xmlns="smNativeData" val="SMDATA_16_twg3YRMAAAAlAAAAE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D4CAAD/fwAA/38AAAAAAAAJAAAABAAAAMrDQq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9BYAAFonAABuIgAAGikAABAAAAAmAAAACAAAAP//////////MAAAABQAAAAAAAAAAAD//wAAAQAAAP//AAABAA=="/>
              </a:ext>
            </a:extLst>
          </p:cNvSpPr>
          <p:nvPr/>
        </p:nvSpPr>
        <p:spPr>
          <a:xfrm>
            <a:off x="3731260" y="6396990"/>
            <a:ext cx="1865630" cy="2844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0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Dr. Gerhard H. </a:t>
            </a:r>
            <a:r>
              <a:t>Peise</a:t>
            </a:r>
          </a:p>
        </p:txBody>
      </p:sp>
      <p:pic>
        <p:nvPicPr>
          <p:cNvPr id="6" name="Grafik1"/>
          <p:cNvPicPr>
            <a:picLocks noChangeAspect="1"/>
            <a:extLst>
              <a:ext uri="smNativeData">
                <pr:smNativeData xmlns:pr="smNativeData" xmlns="smNativeData" val="SMDATA_18_twg3YR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DbGFt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DUCAABYJgAAyQYAAFkp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58775" y="6233160"/>
            <a:ext cx="744220" cy="4883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hf hdr="0" ftr="0" dt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E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47B33D1-9FA9-2EC5-E7C3-69907D8D113C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gQAABwbAABCNA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gQAAOERAABCNA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532E6D1-9F98-6710-D68A-6945A8C4203C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CoG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mBwAANgJAABwN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617FAB2-FC8B-420C-C5AF-0A59B4E1335F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HEJAACqGw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GENAACqG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hwAAHEJAABwNQ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lhwAAGENAABwNQ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B5CAA4E-00B6-095C-F8E4-F609E4AA0EA3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9BEA694-DAF4-EB50-BA06-2C05E8484C79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BF8F7CF-8186-AD01-C840-7754B90E3E22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K4BAABSFQ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/hUAAK4BAABwNQ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QIAABSFQ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DBA8835-7B90-EF7E-DE02-8D2BC64C28D8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IgdAADGLA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MYDAADGLA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BgsAAAQhAADGLA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5BCD07D-3388-E926-C604-C5739E4A3090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FBBAB9E-D0F2-EE5D-BC03-2608E54D4A73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yCgAALABAABwNQ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DYJw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2820FB3-FDFF-D7F9-B13A-0BAC4174475E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cust">
  <p:cSld name="Benutzerdefini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1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MPA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EDF5BE-F0BB-B803-F555-0656BB1B0353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cust">
  <p:cSld name="Benutzerdefinier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uZT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1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9hOm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MzMzk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1941025-6BCC-C1E6-822C-9DB35E6274C8}" type="slidenum">
              <a:t>{Nr.}</a:t>
            </a:fld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AY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LABAABwNQ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ARK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NgJAABwNQ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AY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0AIAABsnAADwDw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>Dr. Gerhard H. </a:t>
            </a:r>
            <a:r>
              <a:t>Peise</a:t>
            </a: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0wLj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BMAABsnAAAIJ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>Stress und </a:t>
            </a:r>
            <a:r>
              <a:t>Stressbewältigung</a:t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A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5CDA2F35-7BB1-8FD9-FF62-8D8C612C09D8}" type="slidenum">
              <a:t>1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/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Basic Sans" pitchFamily="1" charset="0"/>
          <a:ea typeface="Basic Roman" pitchFamily="1" charset="0"/>
          <a:cs typeface="Basic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Bereich1"/>
          <p:cNvSpPr>
            <a:spLocks noGrp="1" noChangeArrowheads="1"/>
            <a:extLst>
              <a:ext uri="smNativeData">
                <pr:smNativeData xmlns:pr="smNativeData" xmlns="smNativeData" val="SMDATA_16_twg3YR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UCgAABsnAABwNQAAWSkAABAAAAAmAAAACAAAAHxw////////MAAAABQAAAAAAAAAAAD//wAAAQAAAP//AAABAA=="/>
              </a:ext>
            </a:extLst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r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fld id="{4BD1AB41-0FA6-845D-E869-F908E5271EAC}" type="slidenum">
              <a:t>1</a:t>
            </a:fld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xmlns="smNativeData" val="SMDATA_16_twg3YRMAAAAlAAAAEgAAAE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JtaW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OAQAALAEAADoNQAAIQcAABAgAAAmAAAACAAAAP//////////MAAAABQAAAAAAAAAAAD//wAAAQAAAP//AAABAA=="/>
              </a:ext>
            </a:extLst>
          </p:cNvSpPr>
          <p:nvPr/>
        </p:nvSpPr>
        <p:spPr>
          <a:xfrm>
            <a:off x="685800" y="762000"/>
            <a:ext cx="8077200" cy="3968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defTabSz="821055">
              <a:spcBef>
                <a:spcPts val="1200"/>
              </a:spcBef>
              <a:tabLst>
                <a:tab pos="479425" algn="l"/>
                <a:tab pos="4953000" algn="l"/>
              </a:tabLst>
              <a:defRPr sz="2000" cap="none">
                <a:latin typeface="Tahoma" pitchFamily="1" charset="0"/>
                <a:ea typeface="Basic Roman" pitchFamily="1" charset="0"/>
                <a:cs typeface="Basic Roman" pitchFamily="1" charset="0"/>
              </a:defRPr>
            </a:pPr>
            <a:r>
              <a:rPr cap="none">
                <a:latin typeface="Basic Sans" pitchFamily="1" charset="0"/>
                <a:ea typeface="Basic Roman" pitchFamily="1" charset="0"/>
                <a:cs typeface="Basic Roman" pitchFamily="1" charset="0"/>
              </a:rPr>
              <a:t>Führung - </a:t>
            </a:r>
            <a:r>
              <a:rPr cap="none">
                <a:latin typeface="Basic Sans" pitchFamily="1" charset="0"/>
                <a:ea typeface="Basic Roman" pitchFamily="1" charset="0"/>
                <a:cs typeface="Basic Roman" pitchFamily="1" charset="0"/>
              </a:rPr>
              <a:t>Bezugsgruppen und Erwartungen</a:t>
            </a:r>
            <a:r>
              <a:t> </a:t>
            </a:r>
            <a:r>
              <a:rPr sz="1400" cap="none"/>
              <a:t>(3 von 6)</a:t>
            </a:r>
            <a:endParaRPr sz="1400" cap="none"/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twg3YRMAAAAlAAAAZAAAAA0AAAAAgQAAAEEAAACBAAAAQQ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dQQAAHsIAADoNQAAhiUAABAAAAAmAAAACAAAAP//////////MAAAABQAAAAAAAAAAAD//wAAAQAAAP//AAABAA=="/>
              </a:ext>
            </a:extLst>
          </p:cNvSpPr>
          <p:nvPr/>
        </p:nvSpPr>
        <p:spPr>
          <a:xfrm>
            <a:off x="724535" y="1378585"/>
            <a:ext cx="8038465" cy="4721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81915" tIns="41275" rIns="81915" bIns="41275" numCol="1" spcCol="215900" anchor="t"/>
          <a:lstStyle/>
          <a:p>
            <a:pPr defTabSz="914400">
              <a:spcAft>
                <a:spcPts val="2000"/>
              </a:spcAft>
              <a:tabLst>
                <a:tab pos="1431925" algn="l"/>
              </a:tabLst>
              <a:defRPr sz="1600" cap="none"/>
            </a:pPr>
            <a:r>
              <a:t>Die 3 wichtigsten Interessenvertreter </a:t>
            </a:r>
            <a:r>
              <a:rPr sz="1200" cap="none"/>
              <a:t>(1 von 3)</a:t>
            </a:r>
            <a:endParaRPr sz="1200" cap="none"/>
          </a:p>
          <a:p>
            <a:pPr defTabSz="914400">
              <a:spcAft>
                <a:spcPts val="1000"/>
              </a:spcAft>
              <a:tabLst>
                <a:tab pos="1431925" algn="l"/>
              </a:tabLst>
              <a:defRPr sz="1400" b="1" cap="none"/>
            </a:pPr>
            <a:r>
              <a:t>Ihr Chef</a:t>
            </a:r>
          </a:p>
          <a:p>
            <a:pPr defTabSz="914400">
              <a:spcAft>
                <a:spcPts val="1000"/>
              </a:spcAft>
              <a:tabLst>
                <a:tab pos="1431925" algn="l"/>
              </a:tabLst>
              <a:defRPr sz="1400" cap="none"/>
            </a:pPr>
            <a:r>
              <a:t>Er hat Sie eingestellt und erwartet von Ihnen, dass Sie seine Ziele und diejenigen des </a:t>
            </a:r>
            <a:r>
              <a:t>Gesamtunternehmens umsetzen und sich bei den Mitarbeitern durchsetzen. Sie können davon ausgehen, dass er Sie in Ihren Aufgaben unterstützt und Ihnen gegenüber loyal ist.</a:t>
            </a:r>
          </a:p>
          <a:p>
            <a:pPr defTabSz="914400">
              <a:spcAft>
                <a:spcPts val="1000"/>
              </a:spcAft>
              <a:tabLst>
                <a:tab pos="1431925" algn="l"/>
              </a:tabLst>
              <a:defRPr sz="1400" cap="none"/>
            </a:pPr>
            <a:r>
              <a:t>Sie sollten mit Ihrem Chef unbedingt frühzeitig abstimmen:</a:t>
            </a:r>
          </a:p>
          <a:p>
            <a:pPr marL="288290" indent="-216535" defTabSz="914400">
              <a:spcAft>
                <a:spcPts val="500"/>
              </a:spcAft>
              <a:buFont typeface="Wingdings" pitchFamily="2" charset="2"/>
              <a:buChar char=""/>
              <a:tabLst/>
              <a:defRPr sz="1400" cap="none"/>
            </a:pPr>
            <a:r>
              <a:t>Welche Erwartungen über die drei wichtigsten Ziele für einen bestimmten Zeitraum bestehen, z.B. im ersten halben Jahr.</a:t>
            </a:r>
          </a:p>
          <a:p>
            <a:pPr marL="288290" indent="-216535" defTabSz="914400">
              <a:spcAft>
                <a:spcPts val="500"/>
              </a:spcAft>
              <a:buFont typeface="Wingdings" pitchFamily="2" charset="2"/>
              <a:buChar char=""/>
              <a:tabLst/>
              <a:defRPr sz="1400" cap="none"/>
            </a:pPr>
            <a:r>
              <a:t>Was wurde bisher für die Erreichung dieser Ziele getan?</a:t>
            </a:r>
          </a:p>
          <a:p>
            <a:pPr marL="288290" indent="-216535" defTabSz="914400">
              <a:spcAft>
                <a:spcPts val="500"/>
              </a:spcAft>
              <a:buFont typeface="Wingdings" pitchFamily="2" charset="2"/>
              <a:buChar char=""/>
              <a:tabLst/>
              <a:defRPr sz="1400" cap="none"/>
            </a:pPr>
            <a:r>
              <a:t>Was erachtet Ihr Chef als größte Herausforderung? Welche Tipps und Hilfestellungen kann er Ihnen geben?</a:t>
            </a:r>
          </a:p>
          <a:p>
            <a:pPr marL="288290" indent="-216535" defTabSz="914400">
              <a:spcAft>
                <a:spcPts val="500"/>
              </a:spcAft>
              <a:buFont typeface="Wingdings" pitchFamily="2" charset="2"/>
              <a:buChar char=""/>
              <a:tabLst/>
              <a:defRPr sz="1400" cap="none"/>
            </a:pPr>
            <a:r>
              <a:t>Worüber möchte er wie informiert werden?</a:t>
            </a:r>
          </a:p>
          <a:p>
            <a:pPr marL="288290" indent="-216535" defTabSz="914400">
              <a:spcAft>
                <a:spcPts val="500"/>
              </a:spcAft>
              <a:buFont typeface="Wingdings" pitchFamily="2" charset="2"/>
              <a:buChar char=""/>
              <a:tabLst/>
              <a:defRPr sz="1400" cap="none"/>
            </a:pPr>
            <a:r>
              <a:t>In wieweit können Sie selber Entscheidungen treffen, und wann müssen Sie mit Ihrem Chef Rücksprache halten?</a:t>
            </a:r>
          </a:p>
          <a:p>
            <a:pPr marL="288290" indent="-216535" defTabSz="914400">
              <a:spcAft>
                <a:spcPts val="500"/>
              </a:spcAft>
              <a:buFont typeface="Wingdings" pitchFamily="2" charset="2"/>
              <a:buChar char=""/>
              <a:tabLst/>
              <a:defRPr sz="1400" cap="none"/>
            </a:pPr>
            <a:r>
              <a:t>Was sind seine Erwartungen an Ihre Einarbeitungszeit?</a:t>
            </a:r>
          </a:p>
          <a:p>
            <a:pPr marL="288290" indent="-216535" defTabSz="914400">
              <a:spcAft>
                <a:spcPts val="500"/>
              </a:spcAft>
              <a:buFont typeface="Wingdings" pitchFamily="2" charset="2"/>
              <a:buChar char=""/>
              <a:tabLst/>
              <a:defRPr sz="1400" cap="none"/>
            </a:pPr>
            <a:r>
              <a:t>Welche Erwartung haben Sie an ihn, wie er Sie unterstützen kann?</a:t>
            </a:r>
          </a:p>
          <a:p>
            <a:pPr marL="288290" indent="-216535" defTabSz="914400">
              <a:spcAft>
                <a:spcPts val="500"/>
              </a:spcAft>
              <a:buFont typeface="Wingdings" pitchFamily="2" charset="2"/>
              <a:buChar char=""/>
              <a:tabLst/>
              <a:defRPr sz="1400" cap="none"/>
            </a:pPr>
            <a:r>
              <a:t>Womit können Sie Ihren Chef entlasten?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4" animBg="1"/>
    </p:bldLst>
    <p:extLst>
      <p:ext uri="smNativeData">
        <pr:smNativeData xmlns:pr="smNativeData" xmlns="smNativeData" val="twg3YQ0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A==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Führung BSG</dc:title>
  <dc:subject/>
  <dc:creator/>
  <cp:keywords/>
  <dc:description/>
  <cp:lastModifiedBy>gerhard</cp:lastModifiedBy>
  <cp:revision>0</cp:revision>
  <dcterms:created xsi:type="dcterms:W3CDTF">2019-05-16T08:37:23Z</dcterms:created>
  <dcterms:modified xsi:type="dcterms:W3CDTF">2021-09-07T06:37:43Z</dcterms:modified>
</cp:coreProperties>
</file>