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60" r:id="rId5"/>
  </p:sldMasterIdLst>
  <p:sldIdLst>
    <p:sldId id="257" r:id="rId6"/>
  </p:sldIdLst>
  <p:hf sldNum="0" hdr="0" ftr="0" dt="0">
    <p:prHF dtFmt="0"/>
  </p:hf>
  <p:sldSz cx="9144000" cy="6858000"/>
  <p:notesSz cx="6858000" cy="12192000"/>
  <p:defaultTextStyle>
    <a:lvl1pPr marL="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SimSun" pitchFamily="1" charset="0"/>
        <a:cs typeface="Times New Roman" pitchFamily="1" charset="0"/>
      </a:defRPr>
    </a:lvl1pPr>
    <a:lvl2pPr marL="457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SimSun" pitchFamily="1" charset="0"/>
        <a:cs typeface="Times New Roman" pitchFamily="1" charset="0"/>
      </a:defRPr>
    </a:lvl2pPr>
    <a:lvl3pPr marL="914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SimSun" pitchFamily="1" charset="0"/>
        <a:cs typeface="Times New Roman" pitchFamily="1" charset="0"/>
      </a:defRPr>
    </a:lvl3pPr>
    <a:lvl4pPr marL="1371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SimSun" pitchFamily="1" charset="0"/>
        <a:cs typeface="Times New Roman" pitchFamily="1" charset="0"/>
      </a:defRPr>
    </a:lvl4pPr>
    <a:lvl5pPr marL="18288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SimSun" pitchFamily="1" charset="0"/>
        <a:cs typeface="Times New Roman" pitchFamily="1" charset="0"/>
      </a:defRPr>
    </a:lvl5pPr>
    <a:lvl6pPr marL="22860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SimSun" pitchFamily="1" charset="0"/>
        <a:cs typeface="Times New Roman" pitchFamily="1" charset="0"/>
      </a:defRPr>
    </a:lvl6pPr>
    <a:lvl7pPr marL="2743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SimSun" pitchFamily="1" charset="0"/>
        <a:cs typeface="Times New Roman" pitchFamily="1" charset="0"/>
      </a:defRPr>
    </a:lvl7pPr>
    <a:lvl8pPr marL="3200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SimSun" pitchFamily="1" charset="0"/>
        <a:cs typeface="Times New Roman" pitchFamily="1" charset="0"/>
      </a:defRPr>
    </a:lvl8pPr>
    <a:lvl9pPr marL="3657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SimSun" pitchFamily="1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r:smAppRevision xmlns:pr="smNativeData" xmlns="smNativeData" dt="1632383983" val="1035" rev64="64" revOS="1"/>
  <pr:smFileRevision xmlns:pr="smNativeData" xmlns="smNativeData" dt="1632383983" val="101"/>
  <p:showPr showNarration="1">
    <p:penClr>
      <a:srgbClr val="0000FF"/>
    </p:penClr>
  </p:showPr>
  <p:extLst>
    <p:ext uri="smNativeData">
      <pr:guideOptions xmlns:pr="smNativeData" xmlns="smNativeData" dt="1632383983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71" d="100"/>
          <a:sy n="71" d="100"/>
        </p:scale>
        <p:origin x="285" y="817"/>
      </p:cViewPr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5" d="100"/>
        <a:sy n="15" d="100"/>
      </p:scale>
      <p:origin x="0" y="0"/>
    </p:cViewPr>
  </p:sorterViewPr>
  <p:notesViewPr>
    <p:cSldViewPr snapToObjects="1" showGuides="1">
      <p:cViewPr>
        <p:scale>
          <a:sx n="71" d="100"/>
          <a:sy n="71" d="100"/>
        </p:scale>
        <p:origin x="285" y="817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AQAABoNAAAINAAAJhYAAA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685800" y="2129790"/>
            <a:ext cx="7772400" cy="1470660"/>
          </a:xfrm>
        </p:spPr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pboR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cAgAAOgXAADQLwAAsCIAAAAAAAAmAAAACAAAAAE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/>
            <a:r>
              <a:t>Master-Untertitelstil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5A321A0-EE98-F6D7-D61B-18826F55204D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AAL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10026D6-98BC-55D0-F2B8-6E8568F6043B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qbjR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NgJAABwNQ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A0E6E10-5E87-5B98-C9B6-A8CD20F83FFD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D1p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Z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4347D25-6B89-618B-C78C-9DDE33C231C8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cgQAABwbAABCNAAAfSM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722630" y="4406900"/>
            <a:ext cx="77724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qtoR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cgQAAOERAABCNAAAHBs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FYj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EAB3251-1F83-FEC4-CD13-E9917C5D3BBC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4/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k/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E04E05A-14C3-5116-8DBC-E243AEF27BB7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le and 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rNoR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NgJAACoGwAAsCUAABAAAAAmAAAACAAAAAEAAAAAAAAAMAAAABQAAAAAAAAAAAD//wAAAQAAAP//AAABAA=="/>
              </a:ext>
            </a:extLst>
          </p:cNvSpPr>
          <p:nvPr>
            <p:ph sz="half" idx="1"/>
          </p:nvPr>
        </p:nvSpPr>
        <p:spPr>
          <a:xfrm>
            <a:off x="457200" y="1600200"/>
            <a:ext cx="4038600" cy="452628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JBVqB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mBwAANgJAABwNQ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648200" y="1600200"/>
            <a:ext cx="4038600" cy="452628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26DAA6F-21CF-385C-81D5-D709E49B7782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MhnqB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F89EB2F-61F2-DC1D-BC31-9748A57F4AC2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pxqB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HEJAACqGwAAYQ0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Ii1cY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GENAACqGw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57200" y="2174875"/>
            <a:ext cx="4039870" cy="395160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k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lhwAAHEJAABwNQAAYQ0AAAAAAAAmAAAACAAAAIEAAAAAAAAAMAAAABQAAAAAAAAAAAD//wAAAQAAAP//AAABAA=="/>
              </a:ext>
            </a:extLst>
          </p:cNvSpPr>
          <p:nvPr>
            <p:ph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lhwAAGENAABwNQAAsCUAAAAAAAAmAAAACAAAAAEAAAAAAAAAMAAAABQAAAAAAAAAAAD//wAAAQAAAP//AAABAA=="/>
              </a:ext>
            </a:extLst>
          </p:cNvSpPr>
          <p:nvPr>
            <p:ph sz="half" idx="4"/>
          </p:nvPr>
        </p:nvSpPr>
        <p:spPr>
          <a:xfrm>
            <a:off x="4646930" y="2174875"/>
            <a:ext cx="4039870" cy="395160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4386FAC-E2B9-6D99-F780-14CC21CE0141}" type="datetime1">
              <a:t/>
            </a:fld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6522CDC-92BB-07DA-F5EA-648F62A40331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qjqB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F150CEC-A2C2-40FA-8CAD-54AF42E37A01}" type="datetime1">
              <a:t/>
            </a:fld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Cq4g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g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BFA5DEB-A5A6-AFAB-E842-53FE130C1E06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5D34185-CBD8-86B7-966B-3DE20F256068}" type="datetime1">
              <a:t/>
            </a:fld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q9qB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CmqB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90CD39D-D394-5925-DAB4-25709DFA2C70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K4BAABSFQAA1Ag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rRqB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/hUAAK4BAABwNQAAsC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FByIG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NQIAABSFQ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57200" y="1435100"/>
            <a:ext cx="3008630" cy="469138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FBQj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9830AAF-E1C4-D6FC-8A3B-17A944757C42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FB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FFB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1A0E8AE-E0FC-F51E-B218-164BA6564443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BgsAAIgdAADGLAAABCE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r3qB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BgsAAMYDAADGLAAAFh0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FB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BgsAAAQhAADGLAAA+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1791970" y="5367020"/>
            <a:ext cx="5486400" cy="80518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FpB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1124C4D-03BC-47BA-F2AA-F5EF02E404A0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lsZS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FCOE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EF9B070-3ED3-AC46-9D41-C813FE0F6B9D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odqR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NgJAABwNQAAs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0iQ2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04AB310-5EFD-1F45-B3F2-A810FDBC45FD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JTej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R0ck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B4E9BD1-9FB6-1B6D-F8F6-6938D5B80E3C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yCgAALABAABwNQ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o9qR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LABAADYJw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457200" y="274320"/>
            <a:ext cx="6019800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VsPj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759DFE8-A6EA-0C29-A4E1-507C91AF5205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51C08FD-B398-49FE-D6A4-45AB46EA2010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Default 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LABAABwNQ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NgJAABwNQ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457200" y="6356985"/>
            <a:ext cx="21329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>
              <a:defRPr sz="1200" cap="none"/>
            </a:lvl1pPr>
          </a:lstStyle>
          <a:p>
            <a:pPr/>
            <a:fld id="{3AAB6408-46D7-FE92-9913-B0C72A5D6FE5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3124200" y="6356985"/>
            <a:ext cx="28949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7zNM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6553200" y="6356985"/>
            <a:ext cx="21336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56153128-66BB-40C7-F5AD-90927FE303C5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>
    <p:prHF dtFmt="0"/>
  </p:hf>
  <p:txStyles>
    <p:titleStyle>
      <a:lvl1pPr marL="0" marR="0" indent="0" algn="ctr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44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5pPr>
    </p:titleStyle>
    <p:bodyStyle>
      <a:lvl1pPr marL="342900" marR="0" indent="-3429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32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1pPr>
      <a:lvl2pPr marL="742950" marR="0" indent="-28575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2pPr>
      <a:lvl3pPr marL="11430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4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3pPr>
      <a:lvl4pPr marL="16002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4pPr>
      <a:lvl5pPr marL="20574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5pPr>
    </p:bodyStyle>
    <p:otherStyle>
      <a:lvl1pPr marL="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5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1"/>
          <p:cNvSpPr txBox="1">
            <a:extLst>
              <a:ext uri="smNativeData">
                <pr:smNativeData xmlns:pr="smNativeData" xmlns="smNativeData" val="SMDATA_16_7zNMYRMAAAAlAAAAEgAAAE0A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IDTES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AQAALAEAADoNQAAIQcAABAgAAAmAAAACAAAAP//////////MAAAABQAAAAAAAAAAAD//wAAAQAAAP//AAABAA=="/>
              </a:ext>
            </a:extLst>
          </p:cNvSpPr>
          <p:nvPr/>
        </p:nvSpPr>
        <p:spPr>
          <a:xfrm>
            <a:off x="685800" y="762000"/>
            <a:ext cx="8077200" cy="3968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defTabSz="914400">
              <a:spcBef>
                <a:spcPts val="0"/>
              </a:spcBef>
              <a:tabLst>
                <a:tab pos="384175" algn="l"/>
                <a:tab pos="3146425" algn="l"/>
              </a:tabLst>
              <a:defRPr sz="20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Konfliktmoderation </a:t>
            </a:r>
            <a:r>
              <a:rPr sz="1400" cap="none"/>
              <a:t>(19 von 2)</a:t>
            </a:r>
            <a:endParaRPr sz="1600" cap="none"/>
          </a:p>
        </p:txBody>
      </p:sp>
      <p:sp>
        <p:nvSpPr>
          <p:cNvPr id="3" name="Rechteck1"/>
          <p:cNvSpPr>
            <a:extLst>
              <a:ext uri="smNativeData">
                <pr:smNativeData xmlns:pr="smNativeData" xmlns="smNativeData" val="SMDATA_16_7zNMYRMAAAAlAAAAZAAAAE0AAAAAgQAAAEEAAACBAAAAQQ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MD74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dAQAAHoIAABwNQAANCAAABAgAAAmAAAACAAAAP//////////MAAAABQAAAAAAAAAAAD//wAAAQAAAP//AAABAA=="/>
              </a:ext>
            </a:extLst>
          </p:cNvSpPr>
          <p:nvPr/>
        </p:nvSpPr>
        <p:spPr>
          <a:xfrm>
            <a:off x="723900" y="1377950"/>
            <a:ext cx="7962900" cy="38569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81915" tIns="41275" rIns="81915" bIns="41275" numCol="1" spcCol="215900" anchor="t"/>
          <a:lstStyle/>
          <a:p>
            <a:pPr defTabSz="914400">
              <a:spcAft>
                <a:spcPts val="1200"/>
              </a:spcAft>
              <a:tabLst>
                <a:tab pos="1431925" algn="l"/>
              </a:tabLst>
              <a:defRPr sz="16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Argumentation bei Konflikten zwischen unterschiedlichen </a:t>
            </a:r>
            <a:r>
              <a:t>Persönlichkeitstypen </a:t>
            </a:r>
            <a:r>
              <a:rPr sz="1200" cap="none"/>
              <a:t>(4 von 4)</a:t>
            </a:r>
          </a:p>
          <a:p>
            <a:pPr marL="360045" indent="-288290" defTabSz="914400">
              <a:spcBef>
                <a:spcPts val="1000"/>
              </a:spcBef>
              <a:spcAft>
                <a:spcPts val="1600"/>
              </a:spcAft>
              <a:buClr>
                <a:srgbClr val="007F7F"/>
              </a:buClr>
              <a:buFont typeface="Wingdings" pitchFamily="2" charset="2"/>
              <a:buChar char=""/>
              <p:prBullet>
                <a:buRound>
                  <a:rPr cap="none">
                    <a:solidFill>
                      <a:srgbClr val="007F7F"/>
                    </a:solidFill>
                    <a:latin typeface="Wingdings" pitchFamily="0" charset="2"/>
                    <a:ea typeface="SimSun" pitchFamily="1" charset="0"/>
                    <a:cs typeface="Times New Roman" pitchFamily="1" charset="0"/>
                  </a:rPr>
                </a:buRound>
              </p:prBullet>
              <a:tabLst>
                <a:tab pos="4248150" algn="l"/>
              </a:tabLst>
              <a:defRPr sz="1400" b="1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Gewissenhafte </a:t>
            </a:r>
            <a:r>
              <a:t>versus Sozial Engagierte </a:t>
            </a:r>
            <a:r>
              <a:rPr b="0" cap="none"/>
              <a:t>–&gt;	Erst die Arbeit, dann der Mensch </a:t>
            </a:r>
            <a:r>
              <a:rPr b="0" cap="none"/>
              <a:t>versus </a:t>
            </a:r>
            <a:br/>
            <a:r>
              <a:rPr b="0" cap="none"/>
              <a:t>	Erst der Mensch, dann die Arbeit</a:t>
            </a:r>
            <a:endParaRPr b="0" cap="none"/>
          </a:p>
          <a:p>
            <a:pPr marL="360045" indent="0" defTabSz="914400">
              <a:spcAft>
                <a:spcPts val="600"/>
              </a:spcAft>
              <a:buNone/>
              <p:prBullet>
                <a:buNone/>
              </p:prBullet>
              <a:tabLst>
                <a:tab pos="1431925" algn="l"/>
              </a:tabLst>
              <a:defRPr sz="1400" i="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Unterschiede betonen:</a:t>
            </a:r>
          </a:p>
          <a:p>
            <a:pPr lvl="1" marL="612140" defTabSz="914400">
              <a:spcAft>
                <a:spcPts val="1600"/>
              </a:spcAft>
              <a:buNone/>
              <p:prBullet>
                <a:buNone/>
              </p:prBullet>
              <a:tabLst>
                <a:tab pos="1431925" algn="l"/>
              </a:tabLst>
              <a:defRPr sz="1400" i="1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"Gut, dass Sie so unterschiedlich sind."</a:t>
            </a:r>
          </a:p>
          <a:p>
            <a:pPr lvl="4" marL="360045" defTabSz="914400">
              <a:spcAft>
                <a:spcPts val="600"/>
              </a:spcAft>
              <a:buNone/>
              <p:prBullet>
                <a:buNone/>
              </p:prBullet>
              <a:tabLst>
                <a:tab pos="1431925" algn="l"/>
              </a:tabLst>
              <a:defRPr sz="1400" i="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Handlungsanleitung geben:</a:t>
            </a:r>
          </a:p>
          <a:p>
            <a:pPr lvl="1" marL="612140" defTabSz="914400">
              <a:spcAft>
                <a:spcPts val="1600"/>
              </a:spcAft>
              <a:buNone/>
              <p:prBullet>
                <a:buNone/>
              </p:prBullet>
              <a:tabLst>
                <a:tab pos="1431925" algn="l"/>
              </a:tabLst>
              <a:defRPr sz="1400" i="1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"Sie wollen zuerst arbeiten und danach reden, Ihr Kollege sieht den </a:t>
            </a:r>
            <a:r>
              <a:t>Gesprächsbedarf vor der Arbeit. Sachlichkeit ohne Menschlichkeit führt zu Problemen zwischen Menschen. Und wenn </a:t>
            </a:r>
            <a:r>
              <a:t>Beziehungsstörungen nicht besprochen werden, beeinträchtigen sie letztendlich wieder die gemeinsame Arbeit.</a:t>
            </a:r>
          </a:p>
          <a:p>
            <a:pPr lvl="8" marL="612140" algn="l" defTabSz="914400">
              <a:spcAft>
                <a:spcPts val="1600"/>
              </a:spcAft>
              <a:buNone/>
              <p:prBullet>
                <a:buNone/>
              </p:prBullet>
              <a:tabLst>
                <a:tab pos="3204210" algn="l"/>
              </a:tabLst>
              <a:defRPr sz="2400" i="1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 	Fragen?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  <p:extLst>
      <p:ext uri="smNativeData">
        <pr:smNativeData xmlns:pr="smNativeData" xmlns="smNativeData" val="7zNMYQcAAAAFAAAAAAAAAAEAAAABAAAAAAAAAAAAAAAAAAAAAAAAAAkAAAABAAAAAQAAAAEAAAAAAAAAAAAAAAAAAAAAAAAADQAAAAIAAAABAAAAAQAAAAAAAAAAAAAAAAAAAAAAAAAPAAAAAwAAAAEAAAABAAAAAAAAAAAAAAAAAAAAAAAAABEAAAAEAAAAAQAAAAEAAAAAAAAAAAAAAAAAAAAAAAAAEwAAAAUAAAABAAAAAQAAAAAAAAAAAAAAAAAAAAAAAAAVAAAABgAAAAEAAAABAAAAAAAAAAAAAAAAAAAAAAAAAA=="/>
      </p:ext>
    </p:ext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Calibri"/>
        <a:cs typeface="Calibri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gerhard</cp:lastModifiedBy>
  <cp:revision>0</cp:revision>
  <dcterms:created xsi:type="dcterms:W3CDTF">2021-09-23T07:58:57Z</dcterms:created>
  <dcterms:modified xsi:type="dcterms:W3CDTF">2021-09-23T07:59:43Z</dcterms:modified>
</cp:coreProperties>
</file>