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60" r:id="rId5"/>
  </p:sldMasterIdLst>
  <p:sldIdLst>
    <p:sldId id="257" r:id="rId6"/>
  </p:sldIdLst>
  <p:sldSz cx="9144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27896282" val="1034" rev64="64" revOS="1"/>
      <pr:smFileRevision xmlns:pr="smNativeData" xmlns="smNativeData" dt="1627896282" val="101"/>
      <pr:guideOptions xmlns:pr="smNativeData" xmlns="smNativeData" dt="1627896282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71" d="100"/>
          <a:sy n="71" d="100"/>
        </p:scale>
        <p:origin x="285" y="817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5" d="100"/>
        <a:sy n="15" d="100"/>
      </p:scale>
      <p:origin x="0" y="0"/>
    </p:cViewPr>
  </p:sorterViewPr>
  <p:notesViewPr>
    <p:cSldViewPr snapToObjects="1" showGuides="1">
      <p:cViewPr>
        <p:scale>
          <a:sx n="71" d="100"/>
          <a:sy n="71" d="100"/>
        </p:scale>
        <p:origin x="285" y="817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2rkHYRMAAAAlAAAAEg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OAQAABoNAAAINAAAJhYAABAAAAAmAAAACAAAAP3x////////MAAAABQAAAAAAAAAAAD//wAAAQAAAP//AAABAA==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xmlns="smNativeData" val="SMDATA_16_2rkHYR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AgAAOgXAADQLwAAsCIAABAAAAAmAAAACAAAAH1w////////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Master-Untertitelstil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Hxw////////MAAAABQAAAAAAAAAAAD//wAAAQAAAP//AAABAA=="/>
              </a:ext>
            </a:extLst>
          </p:cNvSpPr>
          <p:nvPr>
            <p:ph type="dt" sz="quarter" idx="10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fld id="{349634B2-FCD9-C3C2-972E-0A977A60615F}" type="datetime1">
              <a:t>{Datum/Zeit}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Hxw////////MAAAABQAAAAAAAAAAAD//wAAAQAAAP//AAABAA=="/>
              </a:ext>
            </a:extLst>
          </p:cNvSpPr>
          <p:nvPr>
            <p:ph type="ftr" sz="quarter" idx="11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Hxw////////MAAAABQAAAAAAAAAAAD//wAAAQAAAP//AAABAA=="/>
              </a:ext>
            </a:extLst>
          </p:cNvSpPr>
          <p:nvPr>
            <p:ph type="sldNum" sz="quarter" idx="12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fld id="{39CEBB1D-53D4-9B4D-9A76-A518F5386CF0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2rkHYR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xUt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ACAg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8E95FAE-E0E5-BCA9-AB51-16FC111F5D43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ACAg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2772900-4EFF-22DF-B1CF-B88A678147ED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2rkHYRMAAAAlAAAAZA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gQAABwbAABCNAAAfSMAAAAAAAAmAAAACAAAAAGAAAAAAAAAMAAAABQAAAAAAAAAAAD//wAAAQAAAP//AAABAA=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  <a:lvl2pPr marL="0" indent="0" algn="l">
              <a:buNone/>
              <a:defRPr cap="none">
                <a:solidFill>
                  <a:srgbClr val="000000"/>
                </a:solidFill>
              </a:defRPr>
            </a:lvl2pPr>
            <a:lvl3pPr marL="0" indent="0" algn="l">
              <a:buNone/>
              <a:defRPr cap="none">
                <a:solidFill>
                  <a:srgbClr val="000000"/>
                </a:solidFill>
              </a:defRPr>
            </a:lvl3pPr>
            <a:lvl4pPr marL="0" indent="0" algn="l">
              <a:buNone/>
              <a:defRPr cap="none">
                <a:solidFill>
                  <a:srgbClr val="000000"/>
                </a:solidFill>
              </a:defRPr>
            </a:lvl4pPr>
            <a:lvl5pPr marL="0" indent="0" algn="l">
              <a:buNone/>
              <a:defRPr cap="none">
                <a:solidFill>
                  <a:srgbClr val="000000"/>
                </a:solidFill>
              </a:defRPr>
            </a:lvl5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oFU9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gQAAOERAABCNAAAHBs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F4HaB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801A37D-33C5-5455-8BB9-C500EDF77D90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n2KA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Pi2XF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515FA12-5CB8-400C-F6AD-AA59B4E300FF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2rkHYR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odU9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NgJAACoGwAAsCUAABAAAAAmAAAACAAAAAEAAAAAAAAAMAAAABQAAAAAAAAAAAD//wAAAQAAAP//AAABAA=="/>
              </a:ext>
            </a:extLst>
          </p:cNvSpPr>
          <p:nvPr>
            <p:ph sz="half" idx="1"/>
          </p:nvPr>
        </p:nvSpPr>
        <p:spPr>
          <a:xfrm>
            <a:off x="457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2rkHYR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P8AmY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mBwAANgJAABwNQ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648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v/AJ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E90B867-29D3-C54E-9D28-DF1BF6666B8A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JmL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P8AmY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F308311-5FE2-6575-AC88-A920CDC65AFC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2rkHYR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pDU9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HEJAACqGwAAYQ0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2rkHYR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P8AmY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GENAACqGw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xmlns="smNativeData" val="SMDATA_16_2rkHYRMAAAAlAAAAZAAAAA8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v/AJ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lhwAAHEJAABwNQAAYQ0AAAAAAAAmAAAACAAAAIEAAAAAAAAAMAAAABQAAAAAAAAAAAD//wAAAQAAAP//AAABAA=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xmlns="smNativeData" val="SMDATA_16_2rkHYR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JmL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lhwAAGENAABwNQAAsCUAAAAAAAAmAAAACAAAAAEAAAAAAAAAMAAAABQAAAAAAAAAAAD//wAAAQAAAP//AAABAA=="/>
              </a:ext>
            </a:extLst>
          </p:cNvSpPr>
          <p:nvPr>
            <p:ph sz="half" idx="4"/>
          </p:nvPr>
        </p:nvSpPr>
        <p:spPr>
          <a:xfrm>
            <a:off x="464693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P8AmY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A50BFD1-9FC7-0549-89E8-691CF1A67F3C}" type="datetime1">
              <a:t/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v/AJ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JmL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3F355BC-F2FE-A6A3-B04B-04F61B054651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2rkHYR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p1U9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85E5859-1785-0BAE-CBE6-E1FB16A83DB4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P8AmY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v/AJ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32895FD-B3AE-7D63-E090-4536DBDE1610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1302A70-3EDC-65DC-9288-C88964C6649D}" type="datetime1">
              <a:t/>
            </a:fld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PU9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v/AJ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35E4AA8-E6EE-0BBC-A0E6-10E904A85645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2rkHYRMAAAAlAAAAZAAAAA8B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K4BAABSFQAA1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  <a:lvl2pPr algn="l"/>
            <a:lvl3pPr algn="l"/>
            <a:lvl4pPr algn="l"/>
            <a:lvl5pPr algn="l"/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jU9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/hUAAK4BAABwNQ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2rkHYR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VMc3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NQIAABSFQ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1435100"/>
            <a:ext cx="3008630" cy="46913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C9wOn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4A827B3-FD99-FDD1-D710-0B84695E215E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Q9Ij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HQvPj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940422E-60B4-15B4-FAF8-96E10CB60CC3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2rkHYRMAAAAlAAAAZAAAAA8B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IgdAADGLAAABCE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  <a:lvl2pPr algn="l"/>
            <a:lvl3pPr algn="l"/>
            <a:lvl4pPr algn="l"/>
            <a:lvl5pPr algn="l"/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pVUt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gsAAMYDAADGLAAAFh0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2rkHYR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gsAAAQhAADGLAAA+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1791970" y="5367020"/>
            <a:ext cx="5486400" cy="8051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A2010A3-ED87-75E6-C998-1BB35ED63F4E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F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FF1B227-69A2-A444-EC49-9F11FC071ACA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2rkHYR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rxU9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F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106B102-4CAC-5347-E2BE-BA12FFF014EF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Hk9Ij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NsaW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67A1D01-4FBB-2FEB-F5C2-B9BE538C03EC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2rkHYRMAAAAlAAAAZAAAAA8BAAAAkAAAAEgAAACQAAAASAAAAAAAAAAC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CgAALABAABwNQAAsCUAAAAAAAAmAAAACAAAAIOAAAAAAAAAMAAAABQAAAAAAAAAAAD//wAAAQAAAP//AAABAA=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oRVN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LABAADYJw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FmMz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ACC180F-41A7-99EE-E974-B7BB563A1FE2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FBQT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HQvPj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1E40946-08CC-B1FF-825C-FEAA471274AB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2_PPT-Vorlage_der_FOM_20140109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4"/>
          <p:cNvSpPr>
            <a:extLst>
              <a:ext uri="smNativeData">
                <pr:smNativeData xmlns:pr="smNativeData" xmlns="smNativeData" val="SMDATA_16_2rkHYR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Cki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wQAAAA8FAADCMQAALQUAABAAAAAmAAAACAAAAP//////////MAAAABQAAAAAAAAAAAD//wAAAQAAAP//AAABAA=="/>
              </a:ext>
            </a:extLst>
          </p:cNvSpPr>
          <p:nvPr/>
        </p:nvSpPr>
        <p:spPr>
          <a:xfrm>
            <a:off x="122555" y="822325"/>
            <a:ext cx="7966075" cy="1905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 cap="none">
                <a:solidFill>
                  <a:srgbClr val="FFFFFF"/>
                </a:solidFill>
              </a:defRPr>
            </a:pPr>
          </a:p>
        </p:txBody>
      </p:sp>
      <p:sp>
        <p:nvSpPr>
          <p:cNvPr id="3" name="Rechteck 6"/>
          <p:cNvSpPr>
            <a:extLst>
              <a:ext uri="smNativeData">
                <pr:smNativeData xmlns:pr="smNativeData" xmlns="smNativeData" val="SMDATA_16_2rkHYR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wQAAAFgoAADCMQAAbigAABAAAAAmAAAACAAAAP//////////MAAAABQAAAAAAAAAAAD//wAAAQAAAP//AAABAA=="/>
              </a:ext>
            </a:extLst>
          </p:cNvSpPr>
          <p:nvPr/>
        </p:nvSpPr>
        <p:spPr>
          <a:xfrm>
            <a:off x="122555" y="6558280"/>
            <a:ext cx="7966075" cy="1397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 cap="none">
                <a:solidFill>
                  <a:srgbClr val="FFFFFF"/>
                </a:solidFill>
              </a:defRPr>
            </a:pPr>
          </a:p>
        </p:txBody>
      </p:sp>
      <p:pic>
        <p:nvPicPr>
          <p:cNvPr id="4" name="Picture 2"/>
          <p:cNvPicPr>
            <a:picLocks noChangeAspect="1"/>
            <a:extLst>
              <a:ext uri="smNativeData">
                <pr:smNativeData xmlns:pr="smNativeData" xmlns="smNativeData" val="SMDATA_18_2rkHYRMAAAAlAAAAEQAAAC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Cu94X9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CAzAADNAAAAeDcAACYFAAAQAAAAJgAAAAgAAAD//////////zAAAAAUAAAAAAAAAAAA//8AAAEAAAD//wAAAQA="/>
              </a:ext>
            </a:extLst>
          </p:cNvPicPr>
          <p:nvPr/>
        </p:nvPicPr>
        <p:blipFill>
          <a:blip r:embed="rId1"/>
          <a:stretch>
            <a:fillRect/>
          </a:stretch>
        </p:blipFill>
        <p:spPr>
          <a:xfrm>
            <a:off x="8310880" y="130175"/>
            <a:ext cx="706120" cy="7067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Rectangle 3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215900" y="992505"/>
            <a:ext cx="8803005" cy="5172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Rectangle 41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AAAA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7590155" y="6572250"/>
            <a:ext cx="1524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fld id="{2261A46E-20CF-3452-81D9-D607EA977783}" type="slidenum">
              <a:t/>
            </a:fld>
          </a:p>
        </p:txBody>
      </p:sp>
      <p:sp>
        <p:nvSpPr>
          <p:cNvPr id="7" name="Rectangle 42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C7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1790700" y="6572250"/>
            <a:ext cx="55626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ct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8" name="Rectangle 43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P//////////MAAAABQAAAAAAAAAAAD//wAAAQAAAP//AAABAA=="/>
              </a:ext>
            </a:extLst>
          </p:cNvSpPr>
          <p:nvPr>
            <p:ph type="dt" sz="half" idx="2"/>
          </p:nvPr>
        </p:nvSpPr>
        <p:spPr>
          <a:xfrm>
            <a:off x="17780" y="6572250"/>
            <a:ext cx="1524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fld id="{7BB0EFD3-9D96-E519-D808-6B4CA1462E3E}" type="datetime1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sldNum="0" hdr="0" ftr="0" dt="0"/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1" i="0" u="none" strike="noStrike" kern="1" cap="none" spc="0" baseline="0">
          <a:solidFill>
            <a:srgbClr val="23A092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titleStyle>
    <p:bodyStyle>
      <a:lvl1pPr marL="342900" marR="0" indent="-3429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-"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742950" marR="0" indent="-285750" algn="l" defTabSz="914400">
        <a:lnSpc>
          <a:spcPct val="100000"/>
        </a:lnSpc>
        <a:spcBef>
          <a:spcPts val="480"/>
        </a:spcBef>
        <a:spcAft>
          <a:spcPts val="0"/>
        </a:spcAft>
        <a:buClrTx/>
        <a:buSzTx/>
        <a:buFontTx/>
        <a:buChar char="+"/>
        <a:tabLst/>
        <a:defRPr sz="20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1143000" marR="0" indent="-228600" algn="l" defTabSz="914400">
        <a:lnSpc>
          <a:spcPct val="100000"/>
        </a:lnSpc>
        <a:spcBef>
          <a:spcPts val="430"/>
        </a:spcBef>
        <a:spcAft>
          <a:spcPts val="0"/>
        </a:spcAft>
        <a:buClrTx/>
        <a:buSzTx/>
        <a:buFontTx/>
        <a:buChar char="•"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600200" marR="0" indent="-228600" algn="l" defTabSz="914400">
        <a:lnSpc>
          <a:spcPct val="100000"/>
        </a:lnSpc>
        <a:spcBef>
          <a:spcPts val="380"/>
        </a:spcBef>
        <a:spcAft>
          <a:spcPts val="0"/>
        </a:spcAft>
        <a:buClrTx/>
        <a:buSzTx/>
        <a:buFont typeface="Wingdings" pitchFamily="0" charset="2"/>
        <a:buChar char="Ø"/>
        <a:tabLst/>
        <a:defRPr sz="16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2057400" marR="0" indent="-228600" algn="l" defTabSz="914400">
        <a:lnSpc>
          <a:spcPct val="100000"/>
        </a:lnSpc>
        <a:spcBef>
          <a:spcPts val="335"/>
        </a:spcBef>
        <a:spcAft>
          <a:spcPts val="0"/>
        </a:spcAft>
        <a:buClrTx/>
        <a:buSzTx/>
        <a:buFontTx/>
        <a:buChar char="o"/>
        <a:tabLst/>
        <a:defRPr sz="1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6"/>
          <p:cNvSpPr>
            <a:spLocks noGrp="1" noChangeArrowheads="1"/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IwAAALUCAAALMQAA7AQAABAAAAAmAAAACAAAAH3w////////MAAAABQAAAAAAAAAAAD//wAAAQAAAP//AAABAA=="/>
              </a:ext>
            </a:extLst>
          </p:cNvSpPr>
          <p:nvPr>
            <p:ph type="body" idx="1"/>
          </p:nvPr>
        </p:nvSpPr>
        <p:spPr>
          <a:xfrm>
            <a:off x="22225" y="440055"/>
            <a:ext cx="7950200" cy="360045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342900" marR="0" indent="-3429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1" i="0" u="none" strike="noStrike" kern="1" cap="none" spc="0" baseline="0">
                <a:solidFill>
                  <a:schemeClr val="accent1"/>
                </a:solidFill>
                <a:effectLst/>
                <a:latin typeface="Arial" pitchFamily="1" charset="0"/>
                <a:ea typeface="Arial" pitchFamily="1" charset="0"/>
                <a:cs typeface="Arial" pitchFamily="1" charset="0"/>
              </a:defRPr>
            </a:pPr>
            <a:r>
              <a:t>Beratergespräche richtig führen</a:t>
            </a:r>
          </a:p>
        </p:txBody>
      </p:sp>
      <p:sp>
        <p:nvSpPr>
          <p:cNvPr id="3" name="Rechteck1"/>
          <p:cNvSpPr>
            <a:extLst>
              <a:ext uri="smNativeData">
                <pr:smNativeData xmlns:pr="smNativeData" xmlns="smNativeData" val="SMDATA_16_2rkH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wIAAKYGAAAyNQAADScAAAAAAAAmAAAACAAAAP//////////MAAAABQAAAAAAAAAAAD//wAAAQAAAP//AAABAA=="/>
              </a:ext>
            </a:extLst>
          </p:cNvSpPr>
          <p:nvPr/>
        </p:nvSpPr>
        <p:spPr>
          <a:xfrm>
            <a:off x="332105" y="1080770"/>
            <a:ext cx="8315325" cy="52673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Aft>
                <a:spcPts val="1800"/>
              </a:spcAft>
              <a:buNone/>
              <a:defRPr sz="12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rPr sz="1800" cap="none"/>
              <a:t>Feedback und Kritik </a:t>
            </a:r>
            <a:r>
              <a:t>(20 von 6)</a:t>
            </a:r>
          </a:p>
          <a:p>
            <a:pPr defTabSz="821055">
              <a:spcAft>
                <a:spcPts val="1200"/>
              </a:spcAft>
              <a:tabLst>
                <a:tab pos="357505" algn="l"/>
                <a:tab pos="4953000" algn="l"/>
              </a:tabLst>
              <a:defRPr sz="16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Kritisiert werden</a:t>
            </a:r>
          </a:p>
          <a:p>
            <a:pPr marL="215900" defTabSz="821055">
              <a:spcAft>
                <a:spcPts val="1200"/>
              </a:spcAft>
              <a:tabLst>
                <a:tab pos="357505" algn="l"/>
                <a:tab pos="3204210" algn="l"/>
                <a:tab pos="4953000" algn="l"/>
              </a:tabLst>
              <a:defRPr sz="14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Wenn Sie kritisiert werden, erleben Sie wahrscheinlich nicht das konstruktive Verhalten, welches bisher dargestellt wurde.</a:t>
            </a:r>
          </a:p>
          <a:p>
            <a:pPr marL="215900" defTabSz="821055">
              <a:spcAft>
                <a:spcPts val="1200"/>
              </a:spcAft>
              <a:tabLst>
                <a:tab pos="357505" algn="l"/>
                <a:tab pos="3204210" algn="l"/>
                <a:tab pos="4953000" algn="l"/>
              </a:tabLst>
              <a:defRPr sz="14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Um mit (berechtigter) Kritik umgehen zu können, diese auf die Sache zu beziehen und von der eigenen Person abzuwenden hilft vielleicht folgende gedankliche Strategie:</a:t>
            </a:r>
          </a:p>
          <a:p>
            <a:pPr marL="575945" indent="-360045" defTabSz="821055">
              <a:spcAft>
                <a:spcPts val="1200"/>
              </a:spcAft>
              <a:buAutoNum type="arabicPeriod"/>
              <a:tabLst>
                <a:tab pos="357505" algn="l"/>
                <a:tab pos="3204210" algn="l"/>
                <a:tab pos="4953000" algn="l"/>
              </a:tabLst>
              <a:defRPr sz="14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Sie wissen, dass der Kritiker es nicht anders gelernt hat und deshalb keine andere Möglichkeit hat, sich konstruktiv zu äußern.</a:t>
            </a:r>
          </a:p>
          <a:p>
            <a:pPr marL="575945" indent="-360045" defTabSz="821055">
              <a:spcAft>
                <a:spcPts val="1200"/>
              </a:spcAft>
              <a:buAutoNum type="arabicPeriod"/>
              <a:tabLst>
                <a:tab pos="357505" algn="l"/>
                <a:tab pos="3204210" algn="l"/>
                <a:tab pos="4953000" algn="l"/>
              </a:tabLst>
              <a:defRPr sz="14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Trennen Sie die Kritik von Ihrer Person, denn es ist die Wahrnehmung des Kritikers.</a:t>
            </a:r>
          </a:p>
          <a:p>
            <a:pPr marL="575945" indent="-360045" defTabSz="821055">
              <a:spcAft>
                <a:spcPts val="1200"/>
              </a:spcAft>
              <a:buAutoNum type="arabicPeriod"/>
              <a:tabLst>
                <a:tab pos="357505" algn="l"/>
                <a:tab pos="3204210" algn="l"/>
                <a:tab pos="4953000" algn="l"/>
              </a:tabLst>
              <a:defRPr sz="14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Übersetzen Sie die Kritik in konstruktive Aussagen.</a:t>
            </a:r>
          </a:p>
          <a:p>
            <a:pPr marL="575945" indent="-360045" defTabSz="821055">
              <a:spcAft>
                <a:spcPts val="1200"/>
              </a:spcAft>
              <a:buAutoNum type="arabicPeriod"/>
              <a:tabLst>
                <a:tab pos="357505" algn="l"/>
                <a:tab pos="3204210" algn="l"/>
                <a:tab pos="4953000" algn="l"/>
              </a:tabLst>
              <a:defRPr sz="14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Antworten Sie konstruktiv ohne sich zu rechtfertigen.</a:t>
            </a:r>
          </a:p>
          <a:p>
            <a:pPr marL="215900" defTabSz="821055">
              <a:spcBef>
                <a:spcPts val="800"/>
              </a:spcBef>
              <a:spcAft>
                <a:spcPts val="1200"/>
              </a:spcAft>
              <a:tabLst>
                <a:tab pos="357505" algn="l"/>
                <a:tab pos="3204210" algn="l"/>
                <a:tab pos="4953000" algn="l"/>
              </a:tabLst>
              <a:defRPr sz="1400" i="1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Übung in </a:t>
            </a:r>
            <a:r>
              <a:t>3er-Gruppen</a:t>
            </a:r>
          </a:p>
          <a:p>
            <a:pPr marL="215900" defTabSz="821055">
              <a:spcAft>
                <a:spcPts val="600"/>
              </a:spcAft>
              <a:tabLst>
                <a:tab pos="357505" algn="l"/>
                <a:tab pos="3204210" algn="l"/>
                <a:tab pos="4953000" algn="l"/>
              </a:tabLst>
              <a:defRPr sz="1400" i="1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Suche Sie aus Ihrem betrieblichen Alltag Verhaltensmuster von Kollegen und Vorgesetzten, die zu Kritik führen können.</a:t>
            </a:r>
          </a:p>
          <a:p>
            <a:pPr marL="215900" defTabSz="821055">
              <a:spcAft>
                <a:spcPts val="600"/>
              </a:spcAft>
              <a:tabLst>
                <a:tab pos="7487920" algn="r"/>
              </a:tabLst>
              <a:defRPr sz="1400" i="1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Versuchen Sie im Rollenspiel, die positive Absicht hinter der Kritik zu finden und versuchen sie in der Antwort, diese positive Absicht zu berücksichtigen.	Dauer: 15 Minuten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 animBg="1"/>
    </p:bldLst>
    <p:extLst>
      <p:ext uri="smNativeData">
        <pr:smNativeData xmlns:pr="smNativeData" xmlns="smNativeData" val="2rkHYQw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="/>
      </p:ext>
    </p:ext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262626"/>
      </a:dk1>
      <a:lt1>
        <a:srgbClr val="FFFFFF"/>
      </a:lt1>
      <a:dk2>
        <a:srgbClr val="717D87"/>
      </a:dk2>
      <a:lt2>
        <a:srgbClr val="DBDEE1"/>
      </a:lt2>
      <a:accent1>
        <a:srgbClr val="00998A"/>
      </a:accent1>
      <a:accent2>
        <a:srgbClr val="BFE5E2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8A"/>
      </a:hlink>
      <a:folHlink>
        <a:srgbClr val="00998A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2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5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gerhard</cp:lastModifiedBy>
  <cp:revision>0</cp:revision>
  <dcterms:created xsi:type="dcterms:W3CDTF">2021-08-02T09:23:13Z</dcterms:created>
  <dcterms:modified xsi:type="dcterms:W3CDTF">2021-08-02T09:24:42Z</dcterms:modified>
</cp:coreProperties>
</file>