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427" r:id="rId8"/>
    <p:sldId id="288" r:id="rId9"/>
    <p:sldId id="345" r:id="rId10"/>
    <p:sldId id="353" r:id="rId11"/>
    <p:sldId id="355" r:id="rId12"/>
  </p:sldIdLst>
  <p:sldSz cx="12192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92246970" val="1064" rev64="64" revOS="1"/>
      <pr:smFileRevision xmlns:pr="smNativeData" xmlns="smNativeData" dt="1692246970" val="0"/>
      <pr:guideOptions xmlns:pr="smNativeData" xmlns="smNativeData" dt="1692246970" snapToBorders="1"/>
      <pr:pdfExportOpt xmlns:pr="smNativeData" xmlns="smNativeData" dt="1692246970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0" exportSlideNames="1" name="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58" d="100"/>
          <a:sy n="58" d="100"/>
        </p:scale>
        <p:origin x="380" y="1291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4" d="100"/>
        <a:sy n="14" d="100"/>
      </p:scale>
      <p:origin x="0" y="0"/>
    </p:cViewPr>
  </p:sorterViewPr>
  <p:notesViewPr>
    <p:cSldViewPr snapToGrid="0" snapToObjects="1">
      <p:cViewPr>
        <p:scale>
          <a:sx n="58" d="100"/>
          <a:sy n="58" d="100"/>
        </p:scale>
        <p:origin x="380" y="1291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1096D2CF-81FD-C324-B32E-77719C604522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22532833-7DCF-06DE-81EB-8B8B66A577DE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3BC03C6-88AE-E9F5-E004-7EA04D4A162B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uqPdZ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60DA5314-5A8D-8FA5-C362-ACF01D2C35F9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ChangeArrowheads="1"/>
            <a:extLst>
              <a:ext uri="smNativeData">
                <pr:smNativeData xmlns:pr="smNativeData" xmlns="smNativeData" val="SMDATA_16_uqPdZBMAAAAlAAAAZA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AUAAAEdAAA+JAAAfDgAABAAAAAmAAAACAAAAAEOAAAAAAAAMAAAABQAAAAAAAAAAAD//wAAAQAAAP//AAABAA=="/>
              </a:ext>
            </a:extLst>
          </p:cNvSpPr>
          <p:nvPr>
            <p:ph type="sldImg"/>
          </p:nvPr>
        </p:nvSpPr>
        <p:spPr>
          <a:xfrm>
            <a:off x="906780" y="4714875"/>
            <a:ext cx="4984750" cy="4467225"/>
          </a:xfrm>
        </p:spPr>
      </p:sp>
      <p:sp>
        <p:nvSpPr>
          <p:cNvPr id="3" name="Notizenplatzhalter 2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L8eAAD/HwAAMAAAABQAAAAAAAAAAAD//wAAAQAAAP//AAABAA=="/>
              </a:ext>
            </a:extLst>
          </p:cNvSpPr>
          <p:nvPr>
            <p:ph type="body" idx="1"/>
          </p:nvPr>
        </p:nvSpPr>
        <p:spPr>
          <a:xfrm>
            <a:off x="906780" y="4714875"/>
            <a:ext cx="4984750" cy="4467225"/>
          </a:xfrm>
          <a:noFill/>
          <a:ln>
            <a:noFill/>
          </a:ln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4" name="Datumsplatzhalter 3"/>
          <p:cNvSpPr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/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/>
          <a:lstStyle/>
          <a:p>
            <a:pPr algn="r">
              <a:spcBef>
                <a:spcPts val="0"/>
              </a:spcBef>
            </a:pPr>
            <a:fld id="{54C550C5-8BB9-90A6-F77D-7DF31E330128}" type="datetime1">
              <a:rPr sz="1200" cap="none"/>
              <a:t/>
            </a:fld>
            <a:endParaRPr sz="1200" cap="none"/>
          </a:p>
        </p:txBody>
      </p:sp>
      <p:sp>
        <p:nvSpPr>
          <p:cNvPr id="5" name="Foliennummernplatzhalter 4"/>
          <p:cNvSpPr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/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/>
          <a:lstStyle/>
          <a:p>
            <a:pPr algn="r">
              <a:spcBef>
                <a:spcPts val="0"/>
              </a:spcBef>
            </a:pPr>
            <a:fld id="{271DE23B-75CA-4814-84A5-8341ACEB72D6}" type="slidenum">
              <a:rPr sz="1200" cap="none"/>
              <a:t/>
            </a:fld>
            <a:endParaRPr sz="1200" cap="none"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ChangeArrowheads="1"/>
            <a:extLst>
              <a:ext uri="smNativeData">
                <pr:smNativeData xmlns:pr="smNativeData" xmlns="smNativeData" val="SMDATA_16_uqPdZBMAAAAlAAAAZA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AUAAAEdAAA+JAAAfDgAABAAAAAmAAAACAAAAAEOAAAAAAAAMAAAABQAAAAAAAAAAAD//wAAAQAAAP//AAABAA=="/>
              </a:ext>
            </a:extLst>
          </p:cNvSpPr>
          <p:nvPr>
            <p:ph type="sldImg"/>
          </p:nvPr>
        </p:nvSpPr>
        <p:spPr>
          <a:xfrm>
            <a:off x="906780" y="4714875"/>
            <a:ext cx="4984750" cy="4467225"/>
          </a:xfrm>
        </p:spPr>
      </p:sp>
      <p:sp>
        <p:nvSpPr>
          <p:cNvPr id="3" name="Notizenplatzhalter 2"/>
          <p:cNvSpPr>
            <a:spLocks noGrp="1" noChangeArrowheads="1"/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L8eAAD/HwAAMAAAABQAAAAAAAAAAAD//wAAAQAAAP//AAABAA=="/>
              </a:ext>
            </a:extLst>
          </p:cNvSpPr>
          <p:nvPr>
            <p:ph type="body" idx="1"/>
          </p:nvPr>
        </p:nvSpPr>
        <p:spPr>
          <a:xfrm>
            <a:off x="906780" y="4714875"/>
            <a:ext cx="4984750" cy="4467225"/>
          </a:xfrm>
          <a:noFill/>
          <a:ln>
            <a:noFill/>
          </a:ln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4" name="Datumsplatzhalter 3"/>
          <p:cNvSpPr>
            <a:extLst>
              <a:ext uri="smNativeData">
                <pr:smNativeData xmlns:pr="smNativeData" xmlns="smNativeData" val="SMDATA_16_uqPdZBMAAAAlAAAAZAAAAA0AAAAAkwAAAEkAAACTAAAASQ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/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/>
          <a:lstStyle/>
          <a:p>
            <a:pPr algn="r">
              <a:spcBef>
                <a:spcPts val="0"/>
              </a:spcBef>
            </a:pPr>
            <a:fld id="{451BF284-CAA8-4E04-E6A3-3C51BCED1069}" type="datetime1">
              <a:rPr sz="1200" cap="none"/>
              <a:t/>
            </a:fld>
            <a:endParaRPr sz="1200" cap="none"/>
          </a:p>
        </p:txBody>
      </p:sp>
      <p:sp>
        <p:nvSpPr>
          <p:cNvPr id="5" name="Foliennummernplatzhalter 4"/>
          <p:cNvSpPr>
            <a:extLst>
              <a:ext uri="smNativeData">
                <pr:smNativeData xmlns:pr="smNativeData" xmlns="smNativeData" val="SMDATA_16_uqPdZBMAAAAlAAAAZAAAAA0AAAAAkwAAAEkAAACTAAAASQ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/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/>
          <a:lstStyle/>
          <a:p>
            <a:pPr algn="r">
              <a:spcBef>
                <a:spcPts val="0"/>
              </a:spcBef>
            </a:pPr>
            <a:fld id="{49CB2FD4-9AA4-9ED9-EA73-6C8C613D1C39}" type="slidenum">
              <a:rPr sz="1200" cap="none"/>
              <a:t/>
            </a:fld>
            <a:endParaRPr sz="1200" cap="none"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uqPdZ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iQAAAG0oAAAJDQAAKyoAABAAAAAmAAAACAAAAP//////////MAAAABQAAAAAAAAAAAD//wAAAQAAAP//AAABAA=="/>
              </a:ext>
            </a:extLst>
          </p:cNvSpPr>
          <p:nvPr/>
        </p:nvSpPr>
        <p:spPr>
          <a:xfrm>
            <a:off x="86995" y="6571615"/>
            <a:ext cx="2032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 cap="none">
                <a:solidFill>
                  <a:schemeClr val="accent1"/>
                </a:solidFill>
              </a:defRPr>
            </a:pP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2023</a:t>
            </a:r>
            <a:endParaRPr lang="de-de" cap="non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0AAG4oAACpOgAAKyoAABAAAAAmAAAACAAAAP//////////MAAAABQAAAAAAAAAAAD//wAAAQAAAP//AAABAA=="/>
              </a:ext>
            </a:extLst>
          </p:cNvSpPr>
          <p:nvPr/>
        </p:nvSpPr>
        <p:spPr>
          <a:xfrm>
            <a:off x="2118995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Peise</a:t>
            </a:r>
            <a:r>
              <a:rPr lang="de-de" cap="non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 cap="none">
                <a:solidFill>
                  <a:schemeClr val="accent1"/>
                </a:solidFill>
              </a:rPr>
              <a:t> </a:t>
            </a:r>
            <a:r>
              <a:t>Gesprächskompetenz</a:t>
            </a:r>
            <a:endParaRPr lang="de-de" cap="none">
              <a:solidFill>
                <a:schemeClr val="accent1"/>
              </a:solidFill>
            </a:endParaRP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CW3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DsAAG0oAAAgSAAAKioAABAAAAAmAAAACAAAAP//////////MAAAABQAAAAAAAAAAAD//wAAAQAAAP//AAABAA=="/>
              </a:ext>
            </a:extLst>
          </p:cNvSpPr>
          <p:nvPr/>
        </p:nvSpPr>
        <p:spPr>
          <a:xfrm>
            <a:off x="9692640" y="6571615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6AF5DAC4-8A87-A02C-C94D-7C7994033F29}" type="slidenum">
              <a:t>1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uqPd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A8FAABYQgAALQUAABAAAAAmAAAACAAAAP//////////MAAAABQAAAAAAAAAAAD//wAAAQAAAP//AAABAA=="/>
              </a:ext>
            </a:extLst>
          </p:cNvSpPr>
          <p:nvPr/>
        </p:nvSpPr>
        <p:spPr>
          <a:xfrm>
            <a:off x="163195" y="822325"/>
            <a:ext cx="1062164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uqPd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FgoAABYQgAAbigAABAAAAAmAAAACAAAAP//////////MAAAABQAAAAAAAAAAAD//wAAAQAAAP//AAABAA=="/>
              </a:ext>
            </a:extLst>
          </p:cNvSpPr>
          <p:nvPr/>
        </p:nvSpPr>
        <p:spPr>
          <a:xfrm>
            <a:off x="163195" y="6558280"/>
            <a:ext cx="1062164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uqPd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NpEAADEAAAARUkAAC8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11192510" y="124460"/>
            <a:ext cx="718185" cy="7181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QEAABsGAAD5SQ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87655" y="992505"/>
            <a:ext cx="11737340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4AAG4oAADBSg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101199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2C01E901-4FC1-541F-8FB9-B94AA7F779EC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A4AAG4oAABQPA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2387600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0D4D27E8-A6E0-18D1-AEF5-508469BB5805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ext1"/>
          <p:cNvSpPr>
            <a:extLst>
              <a:ext uri="smNativeData">
                <pr:smNativeData xmlns:pr="smNativeData" xmlns="smNativeData" val="SMDATA_16_uqPdZ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QkAAKkWAACuRAAAWx4AABAAAAAmAAAACAAAAP//////////MAAAABQAAAAAAAAAAAD//wAAAQAAAP//AAABAA=="/>
              </a:ext>
            </a:extLst>
          </p:cNvSpPr>
          <p:nvPr/>
        </p:nvSpPr>
        <p:spPr>
          <a:xfrm>
            <a:off x="1557655" y="3683635"/>
            <a:ext cx="9606915" cy="1250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/>
          <a:lstStyle/>
          <a:p>
            <a:pPr marL="342900" indent="-342900" algn="r">
              <a:spcBef>
                <a:spcPts val="525"/>
              </a:spcBef>
              <a:buNone/>
              <a:defRPr b="1" cap="none">
                <a:solidFill>
                  <a:srgbClr val="23A092"/>
                </a:solidFill>
              </a:defRPr>
            </a:pPr>
            <a:r>
              <a:t>Organisatorisches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5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IAAKUGAABsRgAAuSc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60680" y="1080135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>
              <a:spcBef>
                <a:spcPts val="0"/>
              </a:spcBef>
              <a:spcAft>
                <a:spcPts val="600"/>
              </a:spcAft>
              <a:buNone/>
            </a:lvl1pPr>
            <a:lvl2pPr>
              <a:spcBef>
                <a:spcPts val="1200"/>
              </a:spcBef>
              <a:spcAft>
                <a:spcPts val="600"/>
              </a:spcAft>
              <a:buClr>
                <a:srgbClr val="23A092"/>
              </a:buClr>
              <a:buFont typeface="Arial" pitchFamily="1" charset="0"/>
              <a:buChar char="•"/>
            </a:lvl2pPr>
            <a:lvl3pPr marL="271780" indent="-271780">
              <a:spcBef>
                <a:spcPts val="600"/>
              </a:spcBef>
              <a:spcAft>
                <a:spcPts val="300"/>
              </a:spcAft>
              <a:buNone/>
              <a:defRPr sz="1600" cap="none"/>
            </a:lvl3pPr>
          </a:lstStyle>
          <a:p>
            <a:pPr>
              <a:defRPr sz="2000" cap="none">
                <a:solidFill>
                  <a:srgbClr val="262626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Nach erfolgreichem Abschluss des Moduls</a:t>
            </a:r>
          </a:p>
          <a:p>
            <a:pPr marL="575945" indent="-179705">
              <a:spcBef>
                <a:spcPts val="1200"/>
              </a:spcBef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können Sie klärende Gespräche in </a:t>
            </a:r>
            <a:r>
              <a:t>Wirtschaftskontexten führen,</a:t>
            </a:r>
          </a:p>
          <a:p>
            <a:pPr marL="575945" indent="-179705">
              <a:spcBef>
                <a:spcPts val="1200"/>
              </a:spcBef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kennen Sie die wichtigste Grundlagen der Gesprächsführung und können diese auch anwenden,</a:t>
            </a:r>
          </a:p>
          <a:p>
            <a:pPr marL="575945" indent="-179705">
              <a:spcBef>
                <a:spcPts val="1200"/>
              </a:spcBef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erkennen Sie </a:t>
            </a:r>
            <a:r>
              <a:t>Coachingbedarf und können ausgewählte </a:t>
            </a:r>
            <a:r>
              <a:t>Interventionsmethoden für Coachingsitzungen anwenden,</a:t>
            </a:r>
          </a:p>
          <a:p>
            <a:pPr marL="575945" indent="-179705">
              <a:spcBef>
                <a:spcPts val="1200"/>
              </a:spcBef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können Sie </a:t>
            </a:r>
            <a:r>
              <a:t>Eskalationsstufen in Konflikten identifizieren und mögliche </a:t>
            </a:r>
            <a:r>
              <a:t>Interventionsmethoden beschreiben, sowie typische Verläufe von </a:t>
            </a:r>
            <a:r>
              <a:t>Mediationsprozessen nachvollziehen und einordnen,</a:t>
            </a:r>
          </a:p>
          <a:p>
            <a:pPr marL="575945" indent="-179705">
              <a:spcBef>
                <a:spcPts val="1200"/>
              </a:spcBef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können Sie das eigene </a:t>
            </a:r>
            <a:r>
              <a:t>Beraterverhalten kritisch reflektieren.</a:t>
            </a:r>
          </a:p>
        </p:txBody>
      </p:sp>
      <p:sp>
        <p:nvSpPr>
          <p:cNvPr id="3" name="Folientext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Organisatorisches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 animBg="1"/>
    </p:bldLst>
    <p:extLst>
      <p:ext uri="smNativeData">
        <pr:smNativeData xmlns:pr="smNativeData" xmlns="smNativeData" val="uqPdZAc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==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NwIAAKUGAABeNQAAuScAABAAAAAmAAAACAAAAP//////////MAAAABQAAAAAAAAAAAD//wAAAQAAAP//AAABAA=="/>
              </a:ext>
            </a:extLst>
          </p:cNvSpPr>
          <p:nvPr/>
        </p:nvSpPr>
        <p:spPr>
          <a:xfrm>
            <a:off x="360045" y="1080135"/>
            <a:ext cx="8315325" cy="53771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0" marR="0" indent="-342900" algn="l" defTabSz="9144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20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Themen</a:t>
            </a:r>
          </a:p>
          <a:p>
            <a:pPr marL="575945" indent="-179705">
              <a:spcBef>
                <a:spcPts val="1200"/>
              </a:spcBef>
              <a:spcAft>
                <a:spcPts val="600"/>
              </a:spcAft>
              <a:buClr>
                <a:srgbClr val="007F7F"/>
              </a:buClr>
              <a:buFont typeface="Wingdings" pitchFamily="2" charset="2"/>
              <a:buChar char="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Organisatorisches zum Modul der psychologischen Gesprächsführung</a:t>
            </a:r>
          </a:p>
          <a:p>
            <a:pPr marL="575945" indent="-179705">
              <a:spcBef>
                <a:spcPts val="200"/>
              </a:spcBef>
              <a:spcAft>
                <a:spcPts val="600"/>
              </a:spcAft>
              <a:buClr>
                <a:srgbClr val="007F7F"/>
              </a:buClr>
              <a:buFont typeface="Wingdings" pitchFamily="2" charset="2"/>
              <a:buChar char="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Grundlagen und Modelle der Kommunikation</a:t>
            </a:r>
          </a:p>
          <a:p>
            <a:pPr marL="575945" marR="0" indent="-179705" algn="l" defTabSz="914400">
              <a:lnSpc>
                <a:spcPct val="100000"/>
              </a:lnSpc>
              <a:spcBef>
                <a:spcPts val="200"/>
              </a:spcBef>
              <a:spcAft>
                <a:spcPts val="600"/>
              </a:spcAft>
              <a:buClr>
                <a:srgbClr val="007F7F"/>
              </a:buClr>
              <a:buSzTx/>
              <a:buFont typeface="Wingdings" pitchFamily="2" charset="2"/>
              <a:buChar char="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Gesprächstechniken: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nonverbale Signale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negative Aussagen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sensibilisierung auf unbewusste Interpretation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Fragetechniken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Paraphrasieren und aktives Zuhören</a:t>
            </a:r>
          </a:p>
          <a:p>
            <a:pPr marL="935990" indent="-179705"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Ich-Botschaften statt Du-Botschaften</a:t>
            </a:r>
          </a:p>
          <a:p>
            <a:pPr marL="935990" indent="-179705">
              <a:spcBef>
                <a:spcPts val="0"/>
              </a:spcBef>
              <a:spcAft>
                <a:spcPts val="600"/>
              </a:spcAft>
              <a:buClr>
                <a:srgbClr val="007F7F"/>
              </a:buClr>
              <a:buFont typeface="Wingdings" pitchFamily="2" charset="2"/>
              <a:buChar char=""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Reframing</a:t>
            </a:r>
          </a:p>
          <a:p>
            <a:pPr marL="575945" marR="0" indent="-179705" algn="l" defTabSz="914400">
              <a:lnSpc>
                <a:spcPct val="100000"/>
              </a:lnSpc>
              <a:spcBef>
                <a:spcPts val="200"/>
              </a:spcBef>
              <a:spcAft>
                <a:spcPts val="600"/>
              </a:spcAft>
              <a:buClr>
                <a:srgbClr val="007F7F"/>
              </a:buClr>
              <a:buSzTx/>
              <a:buFont typeface="Wingdings" pitchFamily="2" charset="2"/>
              <a:buChar char="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praktische Anwendung der Gesprächstechniken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Lösungsfokussierte Gesprächsführung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Einführung in die ‚Gewaltfreie Kommunikation‘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Feedback und Kritik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Konflikte und Mediation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Teammeetings leiten</a:t>
            </a:r>
          </a:p>
          <a:p>
            <a:pPr marL="935990" marR="0" indent="-179705" algn="l" defTabSz="9144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7F7F"/>
              </a:buClr>
              <a:buSzTx/>
              <a:buFont typeface="Wingdings" pitchFamily="2" charset="2"/>
              <a:buChar char=""/>
              <a:tabLst/>
              <a:defRPr sz="1500" cap="none">
                <a:solidFill>
                  <a:srgbClr val="000000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Beratungs- oder </a:t>
            </a:r>
            <a:r>
              <a:t>Coachinggespräch</a:t>
            </a:r>
          </a:p>
        </p:txBody>
      </p:sp>
      <p:sp>
        <p:nvSpPr>
          <p:cNvPr id="3" name="Folientext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Organisatorisches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 animBg="1"/>
    </p:bldLst>
    <p:extLst>
      <p:ext uri="smNativeData">
        <pr:smNativeData xmlns:pr="smNativeData" xmlns="smNativeData" val="uqPdZBM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SQAAABAAAAABAAAAAQAAAAAAAAAAAAAAAAAAAAAAAABNAAAAEQAAAAEAAAABAAAAAAAAAAAAAAAAAAAAAAAAAA=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5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IAAKUGAABVRQAAuCc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60680" y="1080135"/>
            <a:ext cx="10909935" cy="537654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>
              <a:spcBef>
                <a:spcPts val="0"/>
              </a:spcBef>
              <a:spcAft>
                <a:spcPts val="600"/>
              </a:spcAft>
              <a:buNone/>
              <a:defRPr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2000" cap="none"/>
              <a:t>Prüfungsvorleistung </a:t>
            </a:r>
            <a:r>
              <a:rPr sz="1400" cap="none"/>
              <a:t>(während des Semesters)</a:t>
            </a:r>
            <a:endParaRPr sz="1800" cap="none"/>
          </a:p>
          <a:p>
            <a:pPr marL="0" indent="0">
              <a:spcBef>
                <a:spcPts val="1200"/>
              </a:spcBef>
              <a:spcAft>
                <a:spcPts val="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Prüfungsvorleistung als Zulassungsvoraussetzung für die </a:t>
            </a:r>
            <a:r>
              <a:t>Modulprüfung ist eine </a:t>
            </a:r>
            <a:br/>
            <a:r>
              <a:t>ca. 3 bis </a:t>
            </a:r>
            <a:r>
              <a:t>5-minütige Präsentation.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Hier wird ein Thema der vorherigen Veranstaltung wie z. B. eine </a:t>
            </a:r>
            <a:r>
              <a:t>Beratungsmethode, </a:t>
            </a:r>
            <a:r>
              <a:t>Interventionstechnik oder theoretische Grundlagen zusammenfassend dargestellt und reflektiert.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Beispiel: Es werden in dieser Veranstaltung die Themen </a:t>
            </a:r>
          </a:p>
          <a:p>
            <a:pPr marL="720090">
              <a:spcBef>
                <a:spcPts val="0"/>
              </a:spcBef>
              <a:spcAft>
                <a:spcPts val="0"/>
              </a:spcAft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Kennzeichen von Kommunikation</a:t>
            </a:r>
          </a:p>
          <a:p>
            <a:pPr marL="720090">
              <a:spcBef>
                <a:spcPts val="0"/>
              </a:spcBef>
              <a:spcAft>
                <a:spcPts val="0"/>
              </a:spcAft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Innere Landkarte</a:t>
            </a:r>
          </a:p>
          <a:p>
            <a:pPr marL="720090">
              <a:spcBef>
                <a:spcPts val="0"/>
              </a:spcBef>
              <a:spcAft>
                <a:spcPts val="0"/>
              </a:spcAft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5 Axiome </a:t>
            </a:r>
            <a:r>
              <a:t>Watzlawick</a:t>
            </a:r>
          </a:p>
          <a:p>
            <a:pPr marL="720090">
              <a:spcBef>
                <a:spcPts val="0"/>
              </a:spcBef>
              <a:spcAft>
                <a:spcPts val="0"/>
              </a:spcAft>
              <a:buClr>
                <a:srgbClr val="23A092"/>
              </a:buClr>
              <a:buFont typeface="Arial" pitchFamily="1" charset="0"/>
              <a:buChar char="•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</a:t>
            </a:r>
            <a:r>
              <a:t>Kommunikationsquadrat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besprochen. In der darauffolgenden Vorlesung werden (bis Ende Mai an 7 Terminen) jeweils 4 - 5 Studierende ein Thema zusammenfassend vorstellen und kritisch reflektieren.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Studierende  tragen sich am Ende einer Veranstaltung mit ihrem Thema in eine Liste ein, um in der darauffolgenden Veranstaltung den mündlichen Beitrag vortragen zu können.</a:t>
            </a:r>
          </a:p>
          <a:p>
            <a:pPr marL="0" indent="0">
              <a:spcBef>
                <a:spcPts val="800"/>
              </a:spcBef>
              <a:spcAft>
                <a:spcPts val="0"/>
              </a:spcAft>
              <a:buNone/>
              <a:defRPr lang="de-de" sz="1800" b="1" cap="none">
                <a:solidFill>
                  <a:srgbClr val="FC4203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Achtung! </a:t>
            </a:r>
          </a:p>
          <a:p>
            <a:pPr marL="0" indent="0">
              <a:spcBef>
                <a:spcPts val="800"/>
              </a:spcBef>
              <a:spcAft>
                <a:spcPts val="0"/>
              </a:spcAft>
              <a:buNone/>
              <a:defRPr lang="de-de" sz="1800" b="1" cap="none">
                <a:solidFill>
                  <a:srgbClr val="FC4203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Zu dieser </a:t>
            </a:r>
            <a:r>
              <a:t>Prüfungsvorleistung ist eine Anmeldung im </a:t>
            </a:r>
            <a:r>
              <a:t>OC notwendig.</a:t>
            </a:r>
          </a:p>
          <a:p>
            <a:pPr marL="0" indent="0">
              <a:spcBef>
                <a:spcPts val="800"/>
              </a:spcBef>
              <a:spcAft>
                <a:spcPts val="0"/>
              </a:spcAft>
              <a:buNone/>
              <a:defRPr lang="de-de" sz="1800" b="1" cap="none">
                <a:solidFill>
                  <a:srgbClr val="FC4203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Ohne diese </a:t>
            </a:r>
            <a:r>
              <a:t>Prüfungsvorleistung ist die Anmeldung zur Prüfung nicht möglich!</a:t>
            </a:r>
          </a:p>
        </p:txBody>
      </p:sp>
      <p:sp>
        <p:nvSpPr>
          <p:cNvPr id="3" name="Folientext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Organisatorisches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 animBg="1"/>
    </p:bldLst>
    <p:extLst>
      <p:ext uri="smNativeData">
        <pr:smNativeData xmlns:pr="smNativeData" xmlns="smNativeData" val="uqPdZA4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"/>
      </p:ext>
    </p:ext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5"/>
          <p:cNvSpPr>
            <a:spLocks noGrp="1" noChangeArrowheads="1"/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IAAKUGAABsRgAAuCc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60680" y="1080135"/>
            <a:ext cx="11087100" cy="537654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>
              <a:spcBef>
                <a:spcPts val="0"/>
              </a:spcBef>
              <a:spcAft>
                <a:spcPts val="600"/>
              </a:spcAft>
              <a:buNone/>
              <a:defRPr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2000" cap="none"/>
              <a:t>Was zur Prüfung gehört </a:t>
            </a:r>
            <a:r>
              <a:rPr sz="1400" cap="none"/>
              <a:t>(1 von 5)</a:t>
            </a:r>
            <a:endParaRPr sz="1800" cap="none"/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Prüfung ist die Demonstration einer </a:t>
            </a:r>
            <a:r>
              <a:t>Beratungssituation.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Prüfung ist öffentlich. Die Teilnehmenden des Moduls dürfen als Beobachter anwesend sein.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Setting ist: Berater/in und Klient/in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Jeder Teilnehmende bringt für die </a:t>
            </a:r>
            <a:r>
              <a:t>Klientenrolle sein persönliches Thema ein.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Dieses wird per E-Mail an Gerhard Peise (einige Zeilen zur Erklärung der Situation) spätestens </a:t>
            </a:r>
            <a:br/>
            <a:r>
              <a:t>eine Woche vor dem Beginn der Prüfungen abgeliefert (</a:t>
            </a:r>
            <a:r>
              <a:rPr b="1" i="1" cap="none">
                <a:solidFill>
                  <a:srgbClr val="007F7F"/>
                </a:solidFill>
              </a:rPr>
              <a:t>Dokument 1</a:t>
            </a:r>
            <a:r>
              <a:t>).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Im </a:t>
            </a:r>
            <a:r>
              <a:rPr b="1" i="1" cap="none">
                <a:solidFill>
                  <a:srgbClr val="007F7F"/>
                </a:solidFill>
              </a:rPr>
              <a:t>Dokument 2</a:t>
            </a:r>
            <a:r>
              <a:t> wird das eigene Thema aus der Sicht eines Coachs bearbeitet, max. 2 Seiten. Abgabetermin per E-Mail ist spätestens eine Woche vor dem Beginn der Prüfungen.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b="1" i="1" cap="none">
                <a:solidFill>
                  <a:srgbClr val="007F7F"/>
                </a:solidFill>
              </a:rPr>
              <a:t>Dokument 3</a:t>
            </a:r>
            <a:r>
              <a:t>: Nach der Prüfung reflektieren die Beratenden ihre </a:t>
            </a:r>
            <a:r>
              <a:t>Prüfungsleistung: </a:t>
            </a:r>
            <a:br/>
            <a:r>
              <a:t>was ist gut gelaufen, was könnte man anders oder besser machen?</a:t>
            </a:r>
          </a:p>
          <a:p>
            <a:pPr marL="0">
              <a:spcBef>
                <a:spcPts val="1200"/>
              </a:spcBef>
              <a:spcAft>
                <a:spcPts val="6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 drei Dokumente werden als gemeinsames </a:t>
            </a:r>
            <a:r>
              <a:t>PDF in den </a:t>
            </a:r>
            <a:r>
              <a:t>OC </a:t>
            </a:r>
            <a:r>
              <a:t>hochgeladen.</a:t>
            </a:r>
            <a:br/>
            <a:r>
              <a:t>Abgabetermin: 6 Tage nach der Prüfung</a:t>
            </a:r>
          </a:p>
        </p:txBody>
      </p:sp>
      <p:sp>
        <p:nvSpPr>
          <p:cNvPr id="3" name="Folientext1"/>
          <p:cNvSpPr>
            <a:extLst>
              <a:ext uri="smNativeData">
                <pr:smNativeData xmlns:pr="smNativeData" xmlns="smNativeData" val="SMDATA_16_uqPd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Organisatorisches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 animBg="1"/>
    </p:bldLst>
    <p:extLst>
      <p:ext uri="smNativeData">
        <pr:smNativeData xmlns:pr="smNativeData" xmlns="smNativeData" val="uqPdZAo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Pulina</dc:creator>
  <cp:keywords/>
  <dc:description/>
  <cp:lastModifiedBy>gerhard</cp:lastModifiedBy>
  <cp:revision>0</cp:revision>
  <dcterms:created xsi:type="dcterms:W3CDTF">2022-11-26T05:05:12Z</dcterms:created>
  <dcterms:modified xsi:type="dcterms:W3CDTF">2023-08-17T04:36:10Z</dcterms:modified>
</cp:coreProperties>
</file>