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svg" ContentType="image/svg+xml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webp" ContentType="image/webp"/>
  <Default Extension="pdf" ContentType="application/pdf"/>
  <Default Extension="bin" ContentType="application/vnd.openxmlformats-officedocument.oleObject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4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  <p:sldMasterId id="2147483660" r:id="rId6"/>
    <p:sldMasterId id="2147483672" r:id="rId7"/>
  </p:sldMasterIdLst>
  <p:notesMasterIdLst>
    <p:notesMasterId r:id="rId8"/>
  </p:notesMasterIdLst>
  <p:sldIdLst>
    <p:sldId id="259" r:id="rId9"/>
    <p:sldId id="257" r:id="rId10"/>
    <p:sldId id="258" r:id="rId11"/>
    <p:sldId id="256" r:id="rId12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88208472" val="1502" rev64="64" revOS="4"/>
      <pr:smFileRevision xmlns:pr="smNativeData" xmlns="smNativeData" dt="1788208472" val="102"/>
      <pr:guideOptions xmlns:pr="smNativeData" xmlns="smNativeData" dt="1788208472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>
        <p:scale>
          <a:sx n="100" d="100"/>
          <a:sy n="100" d="100"/>
        </p:scale>
        <p:origin x="228" y="-255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7" d="100"/>
        <a:sy n="17" d="100"/>
      </p:scale>
      <p:origin x="0" y="0"/>
    </p:cViewPr>
  </p:sorterViewPr>
  <p:notesViewPr>
    <p:cSldViewPr snapToObjects="1" showGuides="1">
      <p:cViewPr>
        <p:scale>
          <a:sx n="100" d="100"/>
          <a:sy n="100" d="100"/>
        </p:scale>
        <p:origin x="228" y="-255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slideMaster" Target="slideMasters/slideMaster3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1.xml"/><Relationship Id="rId10" Type="http://schemas.openxmlformats.org/officeDocument/2006/relationships/slide" Target="slides/slide2.xml"/><Relationship Id="rId11" Type="http://schemas.openxmlformats.org/officeDocument/2006/relationships/slide" Target="slides/slide3.xml"/><Relationship Id="rId12" Type="http://schemas.openxmlformats.org/officeDocument/2006/relationships/slide" Target="slides/slide4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>
            <a:lvl1pPr algn="l">
              <a:defRPr sz="1200" cap="none"/>
            </a:lvl1pPr>
          </a:lstStyle>
          <a:p>
            <a:pPr/>
          </a:p>
        </p:txBody>
      </p:sp>
      <p:sp>
        <p:nvSpPr>
          <p:cNvPr id="3" name="ZeitstempelBereich1"/>
          <p:cNvSpPr>
            <a:spLocks noGrp="1" noChangeArrowheads="1"/>
          </p:cNvSpPr>
          <p:nvPr>
            <p:ph type="dt" sz="quarter" idx="10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>
            <a:lvl1pPr algn="r">
              <a:defRPr sz="1200" cap="none"/>
            </a:lvl1pPr>
          </a:lstStyle>
          <a:p>
            <a:pPr/>
            <a:fld id="{3ADB42F6-B8D7-8EB4-9963-4EE10C2D6F1B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6" name="FußzeilenBereich1"/>
          <p:cNvSpPr>
            <a:spLocks noGrp="1" noChangeArrowheads="1"/>
          </p:cNvSpPr>
          <p:nvPr>
            <p:ph type="ftr" sz="quarter" idx="11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</a:p>
        </p:txBody>
      </p:sp>
      <p:sp>
        <p:nvSpPr>
          <p:cNvPr id="7" name="FoliennummerBereich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ADB3FF2-BCD7-8EC9-9963-4A9C712D6F1F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0" charset="0"/>
        <a:ea typeface="Basic Roman" pitchFamily="0" charset="0"/>
        <a:cs typeface="Basic Roman" pitchFamily="0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0" charset="0"/>
        <a:ea typeface="Basic Roman" pitchFamily="0" charset="0"/>
        <a:cs typeface="Basic Roman" pitchFamily="0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0" charset="0"/>
        <a:ea typeface="Basic Roman" pitchFamily="0" charset="0"/>
        <a:cs typeface="Basic Roman" pitchFamily="0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0" charset="0"/>
        <a:ea typeface="Basic Roman" pitchFamily="0" charset="0"/>
        <a:cs typeface="Basic Roman" pitchFamily="0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0" charset="0"/>
        <a:ea typeface="Basic Roman" pitchFamily="0" charset="0"/>
        <a:cs typeface="Basic Roman" pitchFamily="0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0" charset="0"/>
        <a:ea typeface="Basic Roman" pitchFamily="0" charset="0"/>
        <a:cs typeface="Basic Roman" pitchFamily="0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0" charset="0"/>
        <a:ea typeface="Basic Roman" pitchFamily="0" charset="0"/>
        <a:cs typeface="Basic Roman" pitchFamily="0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0" charset="0"/>
        <a:ea typeface="Basic Roman" pitchFamily="0" charset="0"/>
        <a:cs typeface="Basic Roman" pitchFamily="0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0" charset="0"/>
        <a:ea typeface="Basic Roman" pitchFamily="0" charset="0"/>
        <a:cs typeface="Basic Roman" pitchFamily="0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Relationship Id="rId3" Type="http://schemas.openxmlformats.org/officeDocument/2006/relationships/themeOverride" Target="../theme/themeOverride1.xml"/></Relationships>
</file>

<file path=ppt/notesSlides/_rels/notesSlide3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Relationship Id="rId3" Type="http://schemas.openxmlformats.org/officeDocument/2006/relationships/themeOverride" Target="../theme/themeOverride2.xml"/></Relationships>
</file>

<file path=ppt/notesSlides/_rels/notesSlide4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5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/>
          <a:p>
            <a:p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>
            <a:normAutofit/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>
            <a:normAutofit/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SlideSubtitle1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Master-Untertitelstil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5537-79D7-8EA3-9963-8FF61B2D6FDA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2FD0-9ED7-8ED9-9963-688C612D6F3D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6BEF-A1D7-8E9D-9963-57C8252D6F02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2AEB-A5D7-8EDC-9963-5389642D6F06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5853-1DD7-8EAE-9963-EBFB162D6FBE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5CC9-87D7-8EAA-9963-71FF122D6F24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4175-3BD7-8EB7-9963-CDE20F2D6F98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15B4-FAD7-8EE3-9963-0CB65B2D6F59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SlideText3"/>
          <p:cNvSpPr>
            <a:spLocks noGrp="1" noChangeArrowheads="1"/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5" name="SlideText2"/>
          <p:cNvSpPr>
            <a:spLocks noGrp="1" noChangeArrowheads="1"/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6" name="SlideText4"/>
          <p:cNvSpPr>
            <a:spLocks noGrp="1" noChangeArrowheads="1"/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7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4DF1-BFD7-8EBB-9963-49EE032D6F1C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9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7FBA-F4D7-8E89-9963-02DC312D6F57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68DA-94D7-8E9E-9963-62CB262D6F37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5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76E7-A9D7-8E80-9963-5FD5382D6F0A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4B53-1DD7-8EBD-9963-EBE8052D6FBE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4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2F64-2AD7-8ED9-9963-DC8C612D6F89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11C4-8AD7-8EE7-9963-7CB25F2D6F29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6D9A-D4D7-8E9B-9963-22CE232D6F77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6937-79D7-8E9F-9963-8FCA272D6FDA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109F-D1D7-8EE6-9963-27B35E2D6F72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665B-15D7-8E90-9963-E3C5282D6FB6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68AD-E3D7-8E9E-9963-15CB262D6F40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3477-39D7-8EC2-9963-CF977A2D6F9A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5132-7CD7-8EA7-9963-8AF21F2D6FDF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ctrTitle"/>
          </p:nvPr>
        </p:nvSpPr>
        <p:spPr>
          <a:xfrm>
            <a:off x="914400" y="2129790"/>
            <a:ext cx="10363200" cy="147066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Folienuntertitel1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Master-Untertitelstil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fld id="{3ADB5504-4AD7-8EA3-9963-BCF61B2D6FE9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fld id="{3ADB0ABC-F2D7-8EFC-9963-04A9442D6F51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4AFF-B1D7-8EBC-9963-47E9042D6F12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5DD2-9CD7-8EAB-9963-6AFE132D6F3F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721F-51D7-8E84-9963-A7D13C2D6FF2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1B19-57D7-8EED-9963-A1B8552D6FF4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Folientext2"/>
          <p:cNvSpPr>
            <a:spLocks noGrp="1" noChangeArrowheads="1"/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4" name="Folientext1"/>
          <p:cNvSpPr>
            <a:spLocks noGrp="1" noChangeArrowheads="1"/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5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18A3-EDD7-8EEE-9963-1BBB562D6F4E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5F19-57D7-8EA9-9963-A1FC112D6FF4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Folientext3"/>
          <p:cNvSpPr>
            <a:spLocks noGrp="1" noChangeArrowheads="1"/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4" name="Folientext1"/>
          <p:cNvSpPr>
            <a:spLocks noGrp="1" noChangeArrowheads="1"/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5" name="Folientext2"/>
          <p:cNvSpPr>
            <a:spLocks noGrp="1" noChangeArrowheads="1"/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6" name="Folientext4"/>
          <p:cNvSpPr>
            <a:spLocks noGrp="1" noChangeArrowheads="1"/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7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7776-38D7-8E81-9963-CED4392D6F9B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9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2F9B-D5D7-8ED9-9963-238C612D6F76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6E91-DFD7-8E98-9963-29CD202D6F7C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5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74B3-FDD7-8E82-9963-0BD73A2D6F5E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65DA-94D7-8E93-9963-62C62B2D6F37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4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6945-0BD7-8E9F-9963-FDCA272D6FA8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Folientext2"/>
          <p:cNvSpPr>
            <a:spLocks noGrp="1" noChangeArrowheads="1"/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4" name="Folientext1"/>
          <p:cNvSpPr>
            <a:spLocks noGrp="1" noChangeArrowheads="1"/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5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788E-C0D7-8E8E-9963-36DB362D6F63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2A52-1CD7-8EDC-9963-EA89642D6FBF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Folientext2"/>
          <p:cNvSpPr>
            <a:spLocks noGrp="1" noChangeArrowheads="1"/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4" name="Folientext1"/>
          <p:cNvSpPr>
            <a:spLocks noGrp="1" noChangeArrowheads="1"/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5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5DA4-EAD7-8EAB-9963-1CFE132D6F49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75CA-84D7-8E83-9963-72D63B2D6F27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/>
        <p:txBody>
          <a:bodyPr vert="vert" wrap="square" lIns="45720" tIns="91440" rIns="45720" bIns="91440" numCol="1" spcCol="215900" anchor="t">
            <a:prstTxWarp prst="textNoShape">
              <a:avLst/>
            </a:prstTxWarp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31C3-8DD7-8EC7-9963-7B927F2D6F2E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64F1-BFD7-8E92-9963-49C72A2D6F1C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lIns="45720" tIns="91440" rIns="45720" bIns="91440" numCol="1" spcCol="215900" anchor="b">
            <a:prstTxWarp prst="textNoShape">
              <a:avLst/>
            </a:prstTxWarp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lIns="45720" tIns="91440" rIns="45720" bIns="91440" numCol="1" spcCol="215900" anchor="t">
            <a:prstTxWarp prst="textNoShape">
              <a:avLst/>
            </a:prstTxWarp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32B5-FBD7-8EC4-9963-0D917C2D6F58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3186-C8D7-8EC7-9963-3E927F2D6F6B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ctrTitle"/>
          </p:nvPr>
        </p:nvSpPr>
        <p:spPr>
          <a:xfrm>
            <a:off x="914400" y="2129790"/>
            <a:ext cx="10363200" cy="147066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Folienuntertitel1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Master-Untertitelstil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fld id="{3ADB6849-07D7-8E9E-9963-F1CB262D6FA4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fld id="{3ADB5BA6-E8D7-8EAD-9963-1EF8152D6F4B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spcCol="215900" anchor="ctr">
            <a:prstTxWarp prst="textNoShape">
              <a:avLst/>
            </a:prstTxWarp>
            <a:normAutofit/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/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4F55-1BD7-8EB9-9963-EDEC012D6FB8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29A6-E8D7-8EDF-9963-1E8A672D6F4B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  <a:normAutofit/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2AEE-A0D7-8EDC-9963-5689642D6F03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3DB0-FED7-8ECB-9963-089E732D6F5D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spcCol="215900" anchor="ctr">
            <a:prstTxWarp prst="textNoShape">
              <a:avLst/>
            </a:prstTxWarp>
            <a:normAutofit/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Folientext2"/>
          <p:cNvSpPr>
            <a:spLocks noGrp="1" noChangeArrowheads="1"/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4" name="Folientext1"/>
          <p:cNvSpPr>
            <a:spLocks noGrp="1" noChangeArrowheads="1"/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5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3F25-6BD7-8EC9-9963-9D9C712D6FC8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4DB7-F9D7-8EBB-9963-0FEE032D6F5A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spcCol="215900" anchor="ctr">
            <a:prstTxWarp prst="textNoShape">
              <a:avLst/>
            </a:prstTxWarp>
            <a:normAutofit/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Folientext3"/>
          <p:cNvSpPr>
            <a:spLocks noGrp="1" noChangeArrowheads="1"/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  <a:normAutofit/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4" name="Folientext1"/>
          <p:cNvSpPr>
            <a:spLocks noGrp="1" noChangeArrowheads="1"/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5" name="Folientext2"/>
          <p:cNvSpPr>
            <a:spLocks noGrp="1" noChangeArrowheads="1"/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6" name="Folientext4"/>
          <p:cNvSpPr>
            <a:spLocks noGrp="1" noChangeArrowheads="1"/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7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40E1-AFD7-8EB6-9963-59E30E2D6F0C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9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4DE6-A8D7-8EBB-9963-5EEE032D6F0B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spcCol="215900" anchor="ctr">
            <a:prstTxWarp prst="textNoShape">
              <a:avLst/>
            </a:prstTxWarp>
            <a:normAutofit/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 vert="horz" wrap="square" lIns="91440" tIns="45720" rIns="91440" bIns="45720" numCol="1" spcCol="215900" anchor="ctr">
            <a:prstTxWarp prst="textNoShape">
              <a:avLst/>
            </a:prstTxWarp>
            <a:normAutofit/>
          </a:bodyPr>
          <a:lstStyle/>
          <a:p>
            <a:pPr/>
            <a:fld id="{3ADB69F4-BAD7-8E9F-9963-4CCA272D6F19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5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76B3-FDD7-8E80-9963-0BD5382D6F5E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 vert="horz" wrap="square" lIns="91440" tIns="45720" rIns="91440" bIns="45720" numCol="1" spcCol="215900" anchor="ctr">
            <a:prstTxWarp prst="textNoShape">
              <a:avLst/>
            </a:prstTxWarp>
            <a:normAutofit/>
          </a:bodyPr>
          <a:lstStyle/>
          <a:p>
            <a:pPr/>
            <a:fld id="{3ADB7FD3-9DD7-8E89-9963-6BDC312D6F3E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 vert="horz" wrap="square" lIns="91440" tIns="45720" rIns="91440" bIns="45720" numCol="1" spcCol="215900" anchor="ctr">
            <a:prstTxWarp prst="textNoShape">
              <a:avLst/>
            </a:prstTxWarp>
            <a:normAutofit/>
          </a:bodyPr>
          <a:lstStyle/>
          <a:p>
            <a:pPr/>
          </a:p>
        </p:txBody>
      </p:sp>
      <p:sp>
        <p:nvSpPr>
          <p:cNvPr id="4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465D-13D7-8EB0-9963-E5E5082D6FB0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  <a:normAutofit/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Folientext2"/>
          <p:cNvSpPr>
            <a:spLocks noGrp="1" noChangeArrowheads="1"/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4" name="Folientext1"/>
          <p:cNvSpPr>
            <a:spLocks noGrp="1" noChangeArrowheads="1"/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5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2427-69D7-8ED2-9963-9F876A2D6FCA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 vert="horz" wrap="square" lIns="91440" tIns="45720" rIns="91440" bIns="45720" numCol="1" spcCol="215900" anchor="ctr">
            <a:prstTxWarp prst="textNoShape">
              <a:avLst/>
            </a:prstTxWarp>
            <a:normAutofit/>
          </a:bodyPr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42CE-80D7-8EB4-9963-76E10C2D6F23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  <a:normAutofit/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Folientext2"/>
          <p:cNvSpPr>
            <a:spLocks noGrp="1" noChangeArrowheads="1"/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4" name="Folientext1"/>
          <p:cNvSpPr>
            <a:spLocks noGrp="1" noChangeArrowheads="1"/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5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421B-55D7-8EB4-9963-A3E10C2D6FF6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6C17-59D7-8E9A-9963-AFCF222D6FFA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spcCol="215900" anchor="ctr">
            <a:prstTxWarp prst="textNoShape">
              <a:avLst/>
            </a:prstTxWarp>
            <a:normAutofit/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/>
        <p:txBody>
          <a:bodyPr vert="vert" wrap="square" lIns="45720" tIns="91440" rIns="45720" bIns="91440" numCol="1" spcCol="215900" anchor="t">
            <a:prstTxWarp prst="textNoShape">
              <a:avLst/>
            </a:prstTxWarp>
            <a:normAutofit/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007A-34D7-8EF6-9963-C2A34E2D6F97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0E5F-11D7-8EF8-9963-E7AD402D6FB2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lIns="45720" tIns="91440" rIns="45720" bIns="91440" numCol="1" spcCol="215900" anchor="b">
            <a:prstTxWarp prst="textNoShape">
              <a:avLst/>
            </a:prstTxWarp>
            <a:normAutofit/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lIns="45720" tIns="91440" rIns="45720" bIns="91440" numCol="1" spcCol="215900" anchor="t">
            <a:prstTxWarp prst="textNoShape">
              <a:avLst/>
            </a:prstTxWarp>
            <a:normAutofit/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DB383F-71D7-8ECE-9963-879B762D6FD2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DB6E4C-02D7-8E98-9963-F4CD202D6FA1}" type="slidenum">
              <a:t/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3.xml"/></Relationships>
</file>

<file path=ppt/slideMasters/_rels/slideMaster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4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3ADB6E69-27D7-8E98-9963-D1CD202D6F84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ADB6BB9-F7D7-8E9D-9963-01C8252D6F54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Masters/slideMaster2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2"/>
          </p:nvPr>
        </p:nvSpPr>
        <p:spPr>
          <a:xfrm>
            <a:off x="609600" y="6356985"/>
            <a:ext cx="2843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>
              <a:defRPr sz="1200" cap="none"/>
            </a:lvl1pPr>
          </a:lstStyle>
          <a:p>
            <a:pPr/>
            <a:fld id="{3ADB50BE-F0D7-8EA6-9963-06F31E2D6F53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356985"/>
            <a:ext cx="28448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ADB54BD-F3D7-8EA2-9963-05F71A2D6F50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Masters/slideMaster3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Master-Titelstil </a:t>
            </a:r>
            <a:r>
              <a:t>durch </a:t>
            </a:r>
            <a:r>
              <a:t>Klicken </a:t>
            </a:r>
            <a:r>
              <a:t>bearbeiten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Master-Textstil </a:t>
            </a:r>
            <a:r>
              <a:t>durch </a:t>
            </a:r>
            <a:r>
              <a:t>Klicken </a:t>
            </a:r>
            <a:r>
              <a:t>bearbeiten</a:t>
            </a:r>
          </a:p>
          <a:p>
            <a:pPr lvl="1"/>
            <a:r>
              <a:t>Zweite </a:t>
            </a:r>
            <a:r>
              <a:t>Ebene</a:t>
            </a:r>
          </a:p>
          <a:p>
            <a:pPr lvl="2"/>
            <a:r>
              <a:t>Dritte </a:t>
            </a:r>
            <a:r>
              <a:t>Ebene</a:t>
            </a:r>
          </a:p>
          <a:p>
            <a:pPr lvl="3"/>
            <a:r>
              <a:t>Vierte </a:t>
            </a:r>
            <a:r>
              <a:t>Ebene</a:t>
            </a:r>
          </a:p>
          <a:p>
            <a:pPr lvl="4"/>
            <a:r>
              <a:t>Fünfte </a:t>
            </a:r>
            <a:r>
              <a:t>Ebene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2"/>
          </p:nvPr>
        </p:nvSpPr>
        <p:spPr>
          <a:xfrm>
            <a:off x="609600" y="6356985"/>
            <a:ext cx="2843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>
              <a:defRPr sz="1200" cap="none"/>
            </a:lvl1pPr>
          </a:lstStyle>
          <a:p>
            <a:pPr/>
            <a:fld id="{3ADB0DC8-86D7-8EFB-9963-70AE432D6F2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356985"/>
            <a:ext cx="28448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ADB3023-6DD7-8EC6-9963-9B937E2D6FCE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4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5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1"/>
          <p:cNvSpPr/>
          <p:nvPr/>
        </p:nvSpPr>
        <p:spPr>
          <a:xfrm>
            <a:off x="92710" y="440055"/>
            <a:ext cx="106006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defRPr b="1" cap="none">
                <a:solidFill>
                  <a:srgbClr val="007F7F"/>
                </a:solidFill>
              </a:defRPr>
            </a:pPr>
            <a:r>
              <a:t>Führung</a:t>
            </a:r>
          </a:p>
        </p:txBody>
      </p:sp>
      <p:sp>
        <p:nvSpPr>
          <p:cNvPr id="3" name="Rechteck2"/>
          <p:cNvSpPr/>
          <p:nvPr/>
        </p:nvSpPr>
        <p:spPr>
          <a:xfrm>
            <a:off x="332740" y="979805"/>
            <a:ext cx="11507470" cy="29667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defTabSz="821055">
              <a:spcBef>
                <a:spcPts val="1200"/>
              </a:spcBef>
              <a:spcAft>
                <a:spcPts val="2000"/>
              </a:spcAft>
              <a:tabLst>
                <a:tab pos="479425" algn="l"/>
                <a:tab pos="4953000" algn="l"/>
              </a:tabLst>
              <a:defRPr sz="20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Wertschätzung - 5 </a:t>
            </a:r>
            <a:r>
              <a:t>Wege, </a:t>
            </a:r>
            <a:r>
              <a:t>Mitarbeiter </a:t>
            </a:r>
            <a:r>
              <a:t>typgerecht </a:t>
            </a:r>
            <a:r>
              <a:t>zu </a:t>
            </a:r>
            <a:r>
              <a:t>motivieren </a:t>
            </a:r>
            <a:r>
              <a:rPr sz="1200" cap="none"/>
              <a:t>(6 </a:t>
            </a:r>
            <a:r>
              <a:rPr sz="1200" cap="none"/>
              <a:t>von 13)</a:t>
            </a:r>
            <a:endParaRPr sz="1400" cap="none"/>
          </a:p>
          <a:p>
            <a:pPr defTabSz="914400">
              <a:spcAft>
                <a:spcPts val="1000"/>
              </a:spcAft>
              <a:tabLst>
                <a:tab pos="1431925" algn="l"/>
              </a:tabLst>
              <a:defRPr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Die </a:t>
            </a:r>
            <a:r>
              <a:t>fünf </a:t>
            </a:r>
            <a:r>
              <a:t>Sprachen </a:t>
            </a:r>
            <a:r>
              <a:t>der </a:t>
            </a:r>
            <a:r>
              <a:t>Mitarbeitermotivation: 1. Lob </a:t>
            </a:r>
            <a:r>
              <a:rPr sz="1200" cap="none"/>
              <a:t>(3 </a:t>
            </a:r>
            <a:r>
              <a:rPr sz="1200" cap="none"/>
              <a:t>von 4)</a:t>
            </a:r>
            <a:endParaRPr sz="1200" cap="none"/>
          </a:p>
          <a:p>
            <a:pPr defTabSz="914400">
              <a:lnSpc>
                <a:spcPct val="130000"/>
              </a:lnSpc>
              <a:spcAft>
                <a:spcPts val="600"/>
              </a:spcAft>
              <a:tabLst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Wer </a:t>
            </a:r>
            <a:r>
              <a:t>richtig </a:t>
            </a:r>
            <a:r>
              <a:t>wertschätzende </a:t>
            </a:r>
            <a:r>
              <a:t>Komplimente </a:t>
            </a:r>
            <a:r>
              <a:t>verteilen will, </a:t>
            </a:r>
            <a:r>
              <a:t>sollte </a:t>
            </a:r>
            <a:r>
              <a:t>auf </a:t>
            </a:r>
            <a:r>
              <a:t>folgendes </a:t>
            </a:r>
            <a:r>
              <a:t>achten:</a:t>
            </a:r>
          </a:p>
          <a:p>
            <a:pPr defTabSz="914400">
              <a:lnSpc>
                <a:spcPct val="130000"/>
              </a:lnSpc>
              <a:spcAft>
                <a:spcPts val="600"/>
              </a:spcAft>
              <a:tabLst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Oft </a:t>
            </a:r>
            <a:r>
              <a:t>loben </a:t>
            </a:r>
            <a:r>
              <a:t>wir, was die </a:t>
            </a:r>
            <a:r>
              <a:t>andere Person </a:t>
            </a:r>
            <a:r>
              <a:t>getan hat.</a:t>
            </a:r>
          </a:p>
          <a:p>
            <a:pPr defTabSz="914400">
              <a:lnSpc>
                <a:spcPct val="130000"/>
              </a:lnSpc>
              <a:spcAft>
                <a:spcPts val="600"/>
              </a:spcAft>
              <a:tabLst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Aber was </a:t>
            </a:r>
            <a:r>
              <a:t>noch </a:t>
            </a:r>
            <a:r>
              <a:t>viel </a:t>
            </a:r>
            <a:r>
              <a:t>stärker </a:t>
            </a:r>
            <a:r>
              <a:t>wirkt, </a:t>
            </a:r>
            <a:r>
              <a:t>ist die </a:t>
            </a:r>
            <a:r>
              <a:t>Wertschätzung </a:t>
            </a:r>
            <a:r>
              <a:t>des </a:t>
            </a:r>
            <a:r>
              <a:t>Seins – also </a:t>
            </a:r>
            <a:r>
              <a:t>wie </a:t>
            </a:r>
            <a:r>
              <a:t>jemand </a:t>
            </a:r>
            <a:r>
              <a:t>ist.</a:t>
            </a:r>
          </a:p>
          <a:p>
            <a:pPr defTabSz="914400">
              <a:lnSpc>
                <a:spcPct val="130000"/>
              </a:lnSpc>
              <a:spcAft>
                <a:spcPts val="600"/>
              </a:spcAft>
              <a:tabLst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Anstatt </a:t>
            </a:r>
            <a:r>
              <a:t>einem "Gut </a:t>
            </a:r>
            <a:r>
              <a:t>gemacht" </a:t>
            </a:r>
            <a:r>
              <a:t>können man </a:t>
            </a:r>
            <a:r>
              <a:t>sagen:</a:t>
            </a:r>
          </a:p>
          <a:p>
            <a:pPr marL="396240" indent="-252095" defTabSz="914400">
              <a:lnSpc>
                <a:spcPct val="130000"/>
              </a:lnSpc>
              <a:spcAft>
                <a:spcPts val="600"/>
              </a:spcAft>
              <a:buFont typeface="Wingdings" pitchFamily="2" charset="2"/>
              <a:buChar char=""/>
              <a:tabLst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"Wow, </a:t>
            </a:r>
            <a:r>
              <a:t>du </a:t>
            </a:r>
            <a:r>
              <a:t>bist so eloquent.</a:t>
            </a:r>
          </a:p>
        </p:txBody>
      </p:sp>
      <p:sp>
        <p:nvSpPr>
          <p:cNvPr id="4" name="Textbox1"/>
          <p:cNvSpPr/>
          <p:nvPr/>
        </p:nvSpPr>
        <p:spPr>
          <a:xfrm>
            <a:off x="6457950" y="3587750"/>
            <a:ext cx="5381625" cy="1828165"/>
          </a:xfrm>
          <a:prstGeom prst="rect">
            <a:avLst/>
          </a:prstGeom>
          <a:noFill/>
          <a:ln w="635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t">
            <a:spAutoFit/>
          </a:bodyPr>
          <a:lstStyle/>
          <a:p>
            <a:pPr defTabSz="914400">
              <a:lnSpc>
                <a:spcPct val="130000"/>
              </a:lnSpc>
              <a:spcAft>
                <a:spcPts val="600"/>
              </a:spcAft>
              <a:tabLst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"</a:t>
            </a:r>
            <a:r>
              <a:rPr b="1" cap="none"/>
              <a:t>Eloquent</a:t>
            </a:r>
            <a:r>
              <a:t>" </a:t>
            </a:r>
            <a:r>
              <a:t>beschreibt die </a:t>
            </a:r>
            <a:r>
              <a:t>Fähigkeit, </a:t>
            </a:r>
            <a:r>
              <a:t>sich </a:t>
            </a:r>
            <a:r>
              <a:t>sprachlich </a:t>
            </a:r>
            <a:r>
              <a:t>gewählt, </a:t>
            </a:r>
            <a:r>
              <a:t>präzise </a:t>
            </a:r>
            <a:r>
              <a:t>und </a:t>
            </a:r>
            <a:r>
              <a:t>wirkungsvoll </a:t>
            </a:r>
            <a:r>
              <a:t>auszudrücken.</a:t>
            </a:r>
          </a:p>
          <a:p>
            <a:pPr defTabSz="914400">
              <a:lnSpc>
                <a:spcPct val="130000"/>
              </a:lnSpc>
              <a:spcAft>
                <a:spcPts val="600"/>
              </a:spcAft>
              <a:tabLst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Eine Person, die eloquent </a:t>
            </a:r>
            <a:r>
              <a:t>ist, gilt </a:t>
            </a:r>
            <a:r>
              <a:t>als </a:t>
            </a:r>
            <a:r>
              <a:t>beredtsam, </a:t>
            </a:r>
            <a:r>
              <a:t>wortgewandt </a:t>
            </a:r>
            <a:r>
              <a:t>und </a:t>
            </a:r>
            <a:r>
              <a:t>sprachgewandt </a:t>
            </a:r>
            <a:r>
              <a:t>und </a:t>
            </a:r>
            <a:r>
              <a:t>kann </a:t>
            </a:r>
            <a:r>
              <a:t>andere </a:t>
            </a:r>
            <a:r>
              <a:t>durch </a:t>
            </a:r>
            <a:r>
              <a:t>ihre </a:t>
            </a:r>
            <a:r>
              <a:t>Rhetorik </a:t>
            </a:r>
            <a:r>
              <a:t>überzeugen </a:t>
            </a:r>
            <a:r>
              <a:t>oder </a:t>
            </a:r>
            <a:r>
              <a:t>inspirieren. </a:t>
            </a:r>
          </a:p>
        </p:txBody>
      </p:sp>
      <p:sp>
        <p:nvSpPr>
          <p:cNvPr id="5" name="Textbox2"/>
          <p:cNvSpPr/>
          <p:nvPr/>
        </p:nvSpPr>
        <p:spPr>
          <a:xfrm>
            <a:off x="358775" y="3946525"/>
            <a:ext cx="6027420" cy="1511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spAutoFit/>
          </a:bodyPr>
          <a:lstStyle/>
          <a:p>
            <a:pPr marL="396240" indent="-252095" defTabSz="914400">
              <a:lnSpc>
                <a:spcPct val="130000"/>
              </a:lnSpc>
              <a:spcAft>
                <a:spcPts val="600"/>
              </a:spcAft>
              <a:buFont typeface="Wingdings" pitchFamily="2" charset="2"/>
              <a:buChar char=""/>
              <a:tabLst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rPr cap="none">
                <a:solidFill>
                  <a:srgbClr val="007F7F"/>
                </a:solidFill>
              </a:rPr>
              <a:t>"</a:t>
            </a:r>
            <a:r>
              <a:rPr cap="none">
                <a:solidFill>
                  <a:srgbClr val="007F7F"/>
                </a:solidFill>
              </a:rPr>
              <a:t>Jetzt </a:t>
            </a:r>
            <a:r>
              <a:rPr cap="none">
                <a:solidFill>
                  <a:srgbClr val="007F7F"/>
                </a:solidFill>
              </a:rPr>
              <a:t>warst </a:t>
            </a:r>
            <a:r>
              <a:rPr cap="none">
                <a:solidFill>
                  <a:srgbClr val="007F7F"/>
                </a:solidFill>
              </a:rPr>
              <a:t>du </a:t>
            </a:r>
            <a:r>
              <a:rPr cap="none">
                <a:solidFill>
                  <a:srgbClr val="007F7F"/>
                </a:solidFill>
              </a:rPr>
              <a:t>richtig </a:t>
            </a:r>
            <a:r>
              <a:rPr cap="none">
                <a:solidFill>
                  <a:srgbClr val="007F7F"/>
                </a:solidFill>
              </a:rPr>
              <a:t>enthusiastisch </a:t>
            </a:r>
            <a:r>
              <a:rPr cap="none">
                <a:solidFill>
                  <a:srgbClr val="007F7F"/>
                </a:solidFill>
              </a:rPr>
              <a:t>und man hat </a:t>
            </a:r>
            <a:r>
              <a:rPr cap="none">
                <a:solidFill>
                  <a:srgbClr val="007F7F"/>
                </a:solidFill>
              </a:rPr>
              <a:t>deine </a:t>
            </a:r>
            <a:r>
              <a:rPr cap="none">
                <a:solidFill>
                  <a:srgbClr val="007F7F"/>
                </a:solidFill>
              </a:rPr>
              <a:t>Energie </a:t>
            </a:r>
            <a:r>
              <a:rPr cap="none">
                <a:solidFill>
                  <a:srgbClr val="007F7F"/>
                </a:solidFill>
              </a:rPr>
              <a:t>gespürt."	</a:t>
            </a:r>
            <a:endParaRPr cap="none">
              <a:solidFill>
                <a:srgbClr val="007F7F"/>
              </a:solidFill>
            </a:endParaRPr>
          </a:p>
          <a:p>
            <a:pPr marL="396240" indent="-252095" defTabSz="914400">
              <a:lnSpc>
                <a:spcPct val="130000"/>
              </a:lnSpc>
              <a:spcAft>
                <a:spcPts val="600"/>
              </a:spcAft>
              <a:buFont typeface="Wingdings" pitchFamily="2" charset="2"/>
              <a:buChar char=""/>
              <a:tabLst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"Toll, </a:t>
            </a:r>
            <a:r>
              <a:t>wie </a:t>
            </a:r>
            <a:r>
              <a:t>gelassen </a:t>
            </a:r>
            <a:r>
              <a:t>du </a:t>
            </a:r>
            <a:r>
              <a:t>auch in den </a:t>
            </a:r>
            <a:r>
              <a:t>stressigsten </a:t>
            </a:r>
            <a:r>
              <a:t>Situationen </a:t>
            </a:r>
            <a:r>
              <a:t>bist."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4" animBg="1"/>
      <p:bldP spid="4" grpId="0" build="p" bldLvl="4" animBg="1"/>
      <p:bldP spid="5" grpId="0" build="p" bldLvl="4" animBg="1"/>
    </p:bldLst>
    <p:extLst>
      <p:ext uri="smNativeData">
        <pr:smNativeData xmlns:pr="smNativeData" xmlns="smNativeData" val="WOWVag4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P7///8BAAAAAQAAAAAAAAAAAAAAAAAAAAAAAAApAAAAAAAAAAEAAAABAAAAAAAAAAAAAAAAAAAAAAAAAC0AAAABAAAAAQAAAAEAAAAAAAAAAAAAAAAAAAAAAAAAMQAAAP7///8BAAAAAQAAAAAAAAAAAAAAAAAAAAAAAAA1AAAAAAAAAAEAAAABAAAAAAAAAAAAAAAAAAAAAAAAADkAAAABAAAAAQAAAAEAAAAAAAAAAAAAAAAAAAAAAAAA"/>
      </p:ext>
    </p:ext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1"/>
          <p:cNvSpPr/>
          <p:nvPr/>
        </p:nvSpPr>
        <p:spPr>
          <a:xfrm>
            <a:off x="92710" y="440055"/>
            <a:ext cx="106006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defRPr b="1" cap="none">
                <a:solidFill>
                  <a:srgbClr val="007F7F"/>
                </a:solidFill>
              </a:defRPr>
            </a:pPr>
            <a:r>
              <a:t>Führung</a:t>
            </a:r>
          </a:p>
        </p:txBody>
      </p:sp>
      <p:sp>
        <p:nvSpPr>
          <p:cNvPr id="3" name="Rechteck2"/>
          <p:cNvSpPr/>
          <p:nvPr/>
        </p:nvSpPr>
        <p:spPr>
          <a:xfrm>
            <a:off x="332740" y="979805"/>
            <a:ext cx="11507470" cy="29667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defTabSz="821055">
              <a:spcBef>
                <a:spcPts val="1200"/>
              </a:spcBef>
              <a:spcAft>
                <a:spcPts val="2000"/>
              </a:spcAft>
              <a:tabLst>
                <a:tab pos="479425" algn="l"/>
                <a:tab pos="4953000" algn="l"/>
              </a:tabLst>
              <a:defRPr sz="20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Wertschätzung - 5 </a:t>
            </a:r>
            <a:r>
              <a:t>Wege, </a:t>
            </a:r>
            <a:r>
              <a:t>Mitarbeiter </a:t>
            </a:r>
            <a:r>
              <a:t>typgerecht </a:t>
            </a:r>
            <a:r>
              <a:t>zu </a:t>
            </a:r>
            <a:r>
              <a:t>motivieren </a:t>
            </a:r>
            <a:r>
              <a:rPr sz="1200" cap="none"/>
              <a:t>(6 </a:t>
            </a:r>
            <a:r>
              <a:rPr sz="1200" cap="none"/>
              <a:t>von 13)</a:t>
            </a:r>
            <a:endParaRPr sz="1400" cap="none"/>
          </a:p>
          <a:p>
            <a:pPr defTabSz="914400">
              <a:spcAft>
                <a:spcPts val="1000"/>
              </a:spcAft>
              <a:tabLst>
                <a:tab pos="1431925" algn="l"/>
              </a:tabLst>
              <a:defRPr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Die </a:t>
            </a:r>
            <a:r>
              <a:t>fünf </a:t>
            </a:r>
            <a:r>
              <a:t>Sprachen </a:t>
            </a:r>
            <a:r>
              <a:t>der </a:t>
            </a:r>
            <a:r>
              <a:t>Mitarbeitermotivation: 1. Lob </a:t>
            </a:r>
            <a:r>
              <a:rPr sz="1200" cap="none"/>
              <a:t>(3 </a:t>
            </a:r>
            <a:r>
              <a:rPr sz="1200" cap="none"/>
              <a:t>von 4)</a:t>
            </a:r>
            <a:endParaRPr sz="1200" cap="none"/>
          </a:p>
          <a:p>
            <a:pPr defTabSz="914400">
              <a:lnSpc>
                <a:spcPct val="130000"/>
              </a:lnSpc>
              <a:spcAft>
                <a:spcPts val="600"/>
              </a:spcAft>
              <a:tabLst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Wer </a:t>
            </a:r>
            <a:r>
              <a:t>richtig </a:t>
            </a:r>
            <a:r>
              <a:t>wertschätzende </a:t>
            </a:r>
            <a:r>
              <a:t>Komplimente </a:t>
            </a:r>
            <a:r>
              <a:t>verteilen will, </a:t>
            </a:r>
            <a:r>
              <a:t>sollte </a:t>
            </a:r>
            <a:r>
              <a:t>auf </a:t>
            </a:r>
            <a:r>
              <a:t>folgendes </a:t>
            </a:r>
            <a:r>
              <a:t>achten:</a:t>
            </a:r>
          </a:p>
          <a:p>
            <a:pPr defTabSz="914400">
              <a:lnSpc>
                <a:spcPct val="130000"/>
              </a:lnSpc>
              <a:spcAft>
                <a:spcPts val="600"/>
              </a:spcAft>
              <a:tabLst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Oft </a:t>
            </a:r>
            <a:r>
              <a:t>loben </a:t>
            </a:r>
            <a:r>
              <a:t>wir, was die </a:t>
            </a:r>
            <a:r>
              <a:t>andere Person </a:t>
            </a:r>
            <a:r>
              <a:t>getan hat.</a:t>
            </a:r>
          </a:p>
          <a:p>
            <a:pPr defTabSz="914400">
              <a:lnSpc>
                <a:spcPct val="130000"/>
              </a:lnSpc>
              <a:spcAft>
                <a:spcPts val="600"/>
              </a:spcAft>
              <a:tabLst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Aber was </a:t>
            </a:r>
            <a:r>
              <a:t>noch </a:t>
            </a:r>
            <a:r>
              <a:t>viel </a:t>
            </a:r>
            <a:r>
              <a:t>stärker </a:t>
            </a:r>
            <a:r>
              <a:t>wirkt, </a:t>
            </a:r>
            <a:r>
              <a:t>ist die </a:t>
            </a:r>
            <a:r>
              <a:t>Wertschätzung </a:t>
            </a:r>
            <a:r>
              <a:t>des </a:t>
            </a:r>
            <a:r>
              <a:t>Seins – also </a:t>
            </a:r>
            <a:r>
              <a:t>wie </a:t>
            </a:r>
            <a:r>
              <a:t>jemand </a:t>
            </a:r>
            <a:r>
              <a:t>ist.</a:t>
            </a:r>
          </a:p>
          <a:p>
            <a:pPr defTabSz="914400">
              <a:lnSpc>
                <a:spcPct val="130000"/>
              </a:lnSpc>
              <a:spcAft>
                <a:spcPts val="600"/>
              </a:spcAft>
              <a:tabLst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Anstatt </a:t>
            </a:r>
            <a:r>
              <a:t>einem "Gut </a:t>
            </a:r>
            <a:r>
              <a:t>gemacht" </a:t>
            </a:r>
            <a:r>
              <a:t>können man </a:t>
            </a:r>
            <a:r>
              <a:t>sagen:</a:t>
            </a:r>
          </a:p>
          <a:p>
            <a:pPr marL="396240" indent="-252095" defTabSz="914400">
              <a:lnSpc>
                <a:spcPct val="130000"/>
              </a:lnSpc>
              <a:spcAft>
                <a:spcPts val="600"/>
              </a:spcAft>
              <a:buFont typeface="Wingdings" pitchFamily="2" charset="2"/>
              <a:buChar char=""/>
              <a:tabLst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"Wow, </a:t>
            </a:r>
            <a:r>
              <a:t>du </a:t>
            </a:r>
            <a:r>
              <a:t>bist so eloquent.</a:t>
            </a:r>
          </a:p>
        </p:txBody>
      </p:sp>
      <p:sp>
        <p:nvSpPr>
          <p:cNvPr id="4" name="Textbox1"/>
          <p:cNvSpPr/>
          <p:nvPr/>
        </p:nvSpPr>
        <p:spPr>
          <a:xfrm>
            <a:off x="6457950" y="3587750"/>
            <a:ext cx="5381625" cy="1828165"/>
          </a:xfrm>
          <a:prstGeom prst="rect">
            <a:avLst/>
          </a:prstGeom>
          <a:noFill/>
          <a:ln w="635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t">
            <a:spAutoFit/>
          </a:bodyPr>
          <a:lstStyle/>
          <a:p>
            <a:pPr defTabSz="914400">
              <a:lnSpc>
                <a:spcPct val="130000"/>
              </a:lnSpc>
              <a:spcAft>
                <a:spcPts val="600"/>
              </a:spcAft>
              <a:tabLst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"</a:t>
            </a:r>
            <a:r>
              <a:rPr b="1" cap="none"/>
              <a:t>Eloquent</a:t>
            </a:r>
            <a:r>
              <a:t>" </a:t>
            </a:r>
            <a:r>
              <a:t>beschreibt die </a:t>
            </a:r>
            <a:r>
              <a:t>Fähigkeit, </a:t>
            </a:r>
            <a:r>
              <a:t>sich </a:t>
            </a:r>
            <a:r>
              <a:t>sprachlich </a:t>
            </a:r>
            <a:r>
              <a:t>gewählt, </a:t>
            </a:r>
            <a:r>
              <a:t>präzise </a:t>
            </a:r>
            <a:r>
              <a:t>und </a:t>
            </a:r>
            <a:r>
              <a:t>wirkungsvoll </a:t>
            </a:r>
            <a:r>
              <a:t>auszudrücken.</a:t>
            </a:r>
          </a:p>
          <a:p>
            <a:pPr defTabSz="914400">
              <a:lnSpc>
                <a:spcPct val="130000"/>
              </a:lnSpc>
              <a:spcAft>
                <a:spcPts val="600"/>
              </a:spcAft>
              <a:tabLst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Eine Person, die eloquent </a:t>
            </a:r>
            <a:r>
              <a:t>ist, gilt </a:t>
            </a:r>
            <a:r>
              <a:t>als </a:t>
            </a:r>
            <a:r>
              <a:t>beredtsam, </a:t>
            </a:r>
            <a:r>
              <a:t>wortgewandt </a:t>
            </a:r>
            <a:r>
              <a:t>und </a:t>
            </a:r>
            <a:r>
              <a:t>sprachgewandt </a:t>
            </a:r>
            <a:r>
              <a:t>und </a:t>
            </a:r>
            <a:r>
              <a:t>kann </a:t>
            </a:r>
            <a:r>
              <a:t>andere </a:t>
            </a:r>
            <a:r>
              <a:t>durch </a:t>
            </a:r>
            <a:r>
              <a:t>ihre </a:t>
            </a:r>
            <a:r>
              <a:t>Rhetorik </a:t>
            </a:r>
            <a:r>
              <a:t>überzeugen </a:t>
            </a:r>
            <a:r>
              <a:t>oder </a:t>
            </a:r>
            <a:r>
              <a:t>inspirieren. </a:t>
            </a:r>
          </a:p>
        </p:txBody>
      </p:sp>
      <p:sp>
        <p:nvSpPr>
          <p:cNvPr id="5" name="Textbox2"/>
          <p:cNvSpPr/>
          <p:nvPr/>
        </p:nvSpPr>
        <p:spPr>
          <a:xfrm>
            <a:off x="358775" y="3946525"/>
            <a:ext cx="6027420" cy="1511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spAutoFit/>
          </a:bodyPr>
          <a:lstStyle/>
          <a:p>
            <a:pPr marL="396240" indent="-252095" defTabSz="914400">
              <a:lnSpc>
                <a:spcPct val="130000"/>
              </a:lnSpc>
              <a:spcAft>
                <a:spcPts val="600"/>
              </a:spcAft>
              <a:buFont typeface="Wingdings" pitchFamily="2" charset="2"/>
              <a:buChar char=""/>
              <a:tabLst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rPr cap="none">
                <a:solidFill>
                  <a:srgbClr val="007F7F"/>
                </a:solidFill>
              </a:rPr>
              <a:t>"</a:t>
            </a:r>
            <a:r>
              <a:rPr cap="none">
                <a:solidFill>
                  <a:srgbClr val="007F7F"/>
                </a:solidFill>
              </a:rPr>
              <a:t>Jetzt </a:t>
            </a:r>
            <a:r>
              <a:rPr cap="none">
                <a:solidFill>
                  <a:srgbClr val="007F7F"/>
                </a:solidFill>
              </a:rPr>
              <a:t>warst </a:t>
            </a:r>
            <a:r>
              <a:rPr cap="none">
                <a:solidFill>
                  <a:srgbClr val="007F7F"/>
                </a:solidFill>
              </a:rPr>
              <a:t>du </a:t>
            </a:r>
            <a:r>
              <a:rPr cap="none">
                <a:solidFill>
                  <a:srgbClr val="007F7F"/>
                </a:solidFill>
              </a:rPr>
              <a:t>richtig </a:t>
            </a:r>
            <a:r>
              <a:rPr cap="none">
                <a:solidFill>
                  <a:srgbClr val="007F7F"/>
                </a:solidFill>
              </a:rPr>
              <a:t>enthusiastisch </a:t>
            </a:r>
            <a:r>
              <a:rPr cap="none">
                <a:solidFill>
                  <a:srgbClr val="007F7F"/>
                </a:solidFill>
              </a:rPr>
              <a:t>und man hat </a:t>
            </a:r>
            <a:r>
              <a:rPr cap="none">
                <a:solidFill>
                  <a:srgbClr val="007F7F"/>
                </a:solidFill>
              </a:rPr>
              <a:t>deine </a:t>
            </a:r>
            <a:r>
              <a:rPr cap="none">
                <a:solidFill>
                  <a:srgbClr val="007F7F"/>
                </a:solidFill>
              </a:rPr>
              <a:t>Energie </a:t>
            </a:r>
            <a:r>
              <a:rPr cap="none">
                <a:solidFill>
                  <a:srgbClr val="007F7F"/>
                </a:solidFill>
              </a:rPr>
              <a:t>gespürt."	</a:t>
            </a:r>
            <a:endParaRPr cap="none">
              <a:solidFill>
                <a:srgbClr val="007F7F"/>
              </a:solidFill>
            </a:endParaRPr>
          </a:p>
          <a:p>
            <a:pPr marL="396240" indent="-252095" defTabSz="914400">
              <a:lnSpc>
                <a:spcPct val="130000"/>
              </a:lnSpc>
              <a:spcAft>
                <a:spcPts val="600"/>
              </a:spcAft>
              <a:buFont typeface="Wingdings" pitchFamily="2" charset="2"/>
              <a:buChar char=""/>
              <a:tabLst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"Toll, </a:t>
            </a:r>
            <a:r>
              <a:t>wie </a:t>
            </a:r>
            <a:r>
              <a:t>gelassen </a:t>
            </a:r>
            <a:r>
              <a:t>du </a:t>
            </a:r>
            <a:r>
              <a:t>auch in den </a:t>
            </a:r>
            <a:r>
              <a:t>stressigsten </a:t>
            </a:r>
            <a:r>
              <a:t>Situationen </a:t>
            </a:r>
            <a:r>
              <a:t>bist."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4" animBg="1"/>
      <p:bldP spid="4" grpId="0" build="p" bldLvl="4" animBg="1"/>
      <p:bldP spid="5" grpId="0" build="p" bldLvl="4" animBg="1"/>
    </p:bldLst>
    <p:extLst>
      <p:ext uri="smNativeData">
        <pr:smNativeData xmlns:pr="smNativeData" xmlns="smNativeData" val="WOWVag4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P7///8BAAAAAQAAAAAAAAAAAAAAAAAAAAAAAAApAAAAAAAAAAEAAAABAAAAAAAAAAAAAAAAAAAAAAAAAC0AAAABAAAAAQAAAAEAAAAAAAAAAAAAAAAAAAAAAAAAMQAAAP7///8BAAAAAQAAAAAAAAAAAAAAAAAAAAAAAAA1AAAAAAAAAAEAAAABAAAAAAAAAAAAAAAAAAAAAAAAADkAAAABAAAAAQAAAAEAAAAAAAAAAAAAAAAAAAAAAAAA"/>
      </p:ext>
    </p:ext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2"/>
          <p:cNvSpPr/>
          <p:nvPr/>
        </p:nvSpPr>
        <p:spPr>
          <a:xfrm>
            <a:off x="360045" y="1080135"/>
            <a:ext cx="11129010" cy="53765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2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rPr sz="2000" cap="none"/>
              <a:t>Teammeetings </a:t>
            </a:r>
            <a:r>
              <a:rPr sz="2000" cap="none"/>
              <a:t>vorbereiten </a:t>
            </a:r>
            <a:r>
              <a:rPr sz="2000" cap="none"/>
              <a:t>und </a:t>
            </a:r>
            <a:r>
              <a:rPr sz="2000" cap="none"/>
              <a:t>leiten </a:t>
            </a:r>
            <a:r>
              <a:t>(1 </a:t>
            </a:r>
            <a:r>
              <a:t>von 25)</a:t>
            </a:r>
          </a:p>
          <a:p>
            <a:pPr marL="360045">
              <a:spcBef>
                <a:spcPts val="600"/>
              </a:spcBef>
              <a:spcAft>
                <a:spcPts val="1200"/>
              </a:spcAft>
              <a:defRPr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Anlässe </a:t>
            </a:r>
            <a:r>
              <a:t>für </a:t>
            </a:r>
            <a:r>
              <a:t>Teambesprechungen</a:t>
            </a:r>
          </a:p>
          <a:p>
            <a:pPr marL="683895" indent="-215900">
              <a:spcBef>
                <a:spcPts val="600"/>
              </a:spcBef>
              <a:spcAft>
                <a:spcPts val="400"/>
              </a:spcAft>
              <a:buFont typeface="Wingdings" pitchFamily="2" charset="2"/>
              <a:buChar char=""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rPr cap="none">
                <a:solidFill>
                  <a:schemeClr val="bg1"/>
                </a:solidFill>
              </a:rPr>
              <a:t>Informationen </a:t>
            </a:r>
            <a:r>
              <a:rPr cap="none">
                <a:solidFill>
                  <a:schemeClr val="bg1"/>
                </a:solidFill>
              </a:rPr>
              <a:t>austauschen </a:t>
            </a:r>
            <a:r>
              <a:rPr cap="none">
                <a:solidFill>
                  <a:schemeClr val="bg1"/>
                </a:solidFill>
              </a:rPr>
              <a:t>und </a:t>
            </a:r>
            <a:r>
              <a:rPr cap="none">
                <a:solidFill>
                  <a:schemeClr val="bg1"/>
                </a:solidFill>
              </a:rPr>
              <a:t>sich </a:t>
            </a:r>
            <a:r>
              <a:rPr cap="none">
                <a:solidFill>
                  <a:schemeClr val="bg1"/>
                </a:solidFill>
              </a:rPr>
              <a:t>beraten.</a:t>
            </a:r>
            <a:endParaRPr cap="none">
              <a:solidFill>
                <a:schemeClr val="bg1"/>
              </a:solidFill>
            </a:endParaRPr>
          </a:p>
          <a:p>
            <a:pPr marL="683895" indent="-215900">
              <a:spcBef>
                <a:spcPts val="600"/>
              </a:spcBef>
              <a:spcAft>
                <a:spcPts val="400"/>
              </a:spcAft>
              <a:buFont typeface="Wingdings" pitchFamily="2" charset="2"/>
              <a:buChar char=""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Entscheidungen </a:t>
            </a:r>
            <a:r>
              <a:t>treffen.</a:t>
            </a:r>
          </a:p>
          <a:p>
            <a:pPr marL="683895" indent="-215900"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"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Maßnahmen </a:t>
            </a:r>
            <a:r>
              <a:t>planen.</a:t>
            </a:r>
          </a:p>
          <a:p>
            <a:pPr marL="360045">
              <a:spcBef>
                <a:spcPts val="600"/>
              </a:spcBef>
              <a:spcAft>
                <a:spcPts val="1200"/>
              </a:spcAft>
              <a:defRPr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Nutzen </a:t>
            </a:r>
            <a:r>
              <a:t>solcher Meetings</a:t>
            </a:r>
          </a:p>
          <a:p>
            <a:pPr marL="683895" indent="-215900"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"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Sie </a:t>
            </a:r>
            <a:r>
              <a:t>fördern die </a:t>
            </a:r>
            <a:r>
              <a:t>Teambildung </a:t>
            </a:r>
            <a:r>
              <a:t>und </a:t>
            </a:r>
            <a:r>
              <a:t>Teamentwicklung, </a:t>
            </a:r>
            <a:r>
              <a:t>tragen </a:t>
            </a:r>
            <a:r>
              <a:t>zum </a:t>
            </a:r>
            <a:r>
              <a:t>gegenseitigen </a:t>
            </a:r>
            <a:r>
              <a:t>Verständnis </a:t>
            </a:r>
            <a:r>
              <a:t>bei </a:t>
            </a:r>
            <a:r>
              <a:t>und </a:t>
            </a:r>
            <a:r>
              <a:t>unterstützen </a:t>
            </a:r>
            <a:r>
              <a:t>das </a:t>
            </a:r>
            <a:r>
              <a:t>Arbeitsklima.</a:t>
            </a:r>
          </a:p>
          <a:p>
            <a:pPr marL="683895" indent="-215900"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"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Durch die Meetings </a:t>
            </a:r>
            <a:r>
              <a:t>werden </a:t>
            </a:r>
            <a:r>
              <a:t>Mitarbeiter </a:t>
            </a:r>
            <a:r>
              <a:t>besser an </a:t>
            </a:r>
            <a:r>
              <a:t>Entscheidungen </a:t>
            </a:r>
            <a:r>
              <a:t>beteiligt, </a:t>
            </a:r>
            <a:r>
              <a:t>wodurch </a:t>
            </a:r>
            <a:r>
              <a:t>sich Engagement </a:t>
            </a:r>
            <a:r>
              <a:t>und die Motivation </a:t>
            </a:r>
            <a:r>
              <a:t>erhöhen.</a:t>
            </a:r>
          </a:p>
          <a:p>
            <a:pPr marL="683895" indent="-215900"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"/>
              <a:defRPr sz="1600" cap="none">
                <a:latin typeface="Tahoma" pitchFamily="2" charset="0"/>
                <a:ea typeface="SimSun" pitchFamily="0" charset="0"/>
                <a:cs typeface="Times New Roman" pitchFamily="1" charset="0"/>
              </a:defRPr>
            </a:pPr>
            <a:r>
              <a:t>Regelmäßige </a:t>
            </a:r>
            <a:r>
              <a:t>fixe </a:t>
            </a:r>
            <a:r>
              <a:t>Termine </a:t>
            </a:r>
            <a:r>
              <a:t>vermitteln </a:t>
            </a:r>
            <a:r>
              <a:t>eine </a:t>
            </a:r>
            <a:r>
              <a:t>verbindliche Routine </a:t>
            </a:r>
            <a:r>
              <a:t>für </a:t>
            </a:r>
            <a:r>
              <a:t>alle </a:t>
            </a:r>
            <a:r>
              <a:t>Beteiligten </a:t>
            </a:r>
            <a:r>
              <a:t>und </a:t>
            </a:r>
            <a:br/>
            <a:r>
              <a:t>schaffen </a:t>
            </a:r>
            <a:r>
              <a:t>damit </a:t>
            </a:r>
            <a:r>
              <a:t>Orientierung </a:t>
            </a:r>
            <a:r>
              <a:t>und </a:t>
            </a:r>
            <a:r>
              <a:t>Struktur.</a:t>
            </a:r>
          </a:p>
        </p:txBody>
      </p:sp>
      <p:sp>
        <p:nvSpPr>
          <p:cNvPr id="3" name="Rechteck1"/>
          <p:cNvSpPr/>
          <p:nvPr/>
        </p:nvSpPr>
        <p:spPr>
          <a:xfrm>
            <a:off x="92710" y="440055"/>
            <a:ext cx="106006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b="1" cap="none">
                <a:solidFill>
                  <a:srgbClr val="007F7F"/>
                </a:solidFill>
              </a:defRPr>
            </a:pPr>
            <a:r>
              <a:t>Die </a:t>
            </a:r>
            <a:r>
              <a:t>praktische </a:t>
            </a:r>
            <a:r>
              <a:t>Anwendung </a:t>
            </a:r>
            <a:r>
              <a:t>der </a:t>
            </a:r>
            <a:r>
              <a:t>Gesprächstechniken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3" animBg="1"/>
    </p:bldLst>
    <p:extLst>
      <p:ext uri="smNativeData">
        <pr:smNativeData xmlns:pr="smNativeData" xmlns="smNativeData" val="WOWVago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=="/>
      </p:ext>
    </p:ext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/>
          </a:p>
        </p:txBody>
      </p:sp>
      <p:sp>
        <p:nvSpPr>
          <p:cNvPr id="3" name="SlideSubtitle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and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</a:extraClrScheme>
    <a:extraClrScheme>
      <a:clrScheme name="Office 2013-202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2.xml><?xml version="1.0" encoding="utf-8"?>
<a:theme xmlns:a="http://schemas.openxmlformats.org/drawingml/2006/main" name="Rand">
  <a:themeElements>
    <a:clrScheme name="Office 2013-202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Rand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Rand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Override1.xml><?xml version="1.0" encoding="utf-8"?>
<a:themeOverride xmlns:a="http://schemas.openxmlformats.org/drawingml/2006/main">
  <a:clrScheme name="Presentation 12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Presentation 12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Application>Presentations NX rev.1502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mkmin</cp:lastModifiedBy>
  <cp:revision>0</cp:revision>
  <dcterms:created xsi:type="dcterms:W3CDTF">2026-07-30T06:52:22Z</dcterms:created>
  <dcterms:modified xsi:type="dcterms:W3CDTF">2026-08-31T20:34:32Z</dcterms:modified>
</cp:coreProperties>
</file>