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SpecialPlsOnTitleSld="0">
  <p:sldMasterIdLst>
    <p:sldMasterId id="2147483769" r:id="rId5"/>
  </p:sldMasterIdLst>
  <p:notesMasterIdLst>
    <p:notesMasterId r:id="rId6"/>
  </p:notesMasterIdLst>
  <p:handoutMasterIdLst>
    <p:handoutMasterId r:id="rId7"/>
  </p:handoutMasterIdLst>
  <p:sldIdLst>
    <p:sldId id="457" r:id="rId8"/>
    <p:sldId id="442" r:id="rId9"/>
    <p:sldId id="443" r:id="rId10"/>
    <p:sldId id="446" r:id="rId11"/>
    <p:sldId id="463" r:id="rId12"/>
  </p:sldIdLst>
  <p:sldSz cx="12192000" cy="6858000"/>
  <p:notesSz cx="6797675" cy="9926955"/>
  <p:defaultText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24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82734811" val="1062" rev64="64" revOS="1"/>
      <pr:smFileRevision xmlns:pr="smNativeData" xmlns="smNativeData" dt="1682734811" val="0"/>
      <pr:guideOptions xmlns:pr="smNativeData" xmlns="smNativeData" dt="1682734811" snapToBorders="1"/>
      <pr:pdfExportOpt xmlns:pr="smNativeData" xmlns="smNativeData" dt="1682734811" pagesRangeIndex="1" pagesSelectionIndex="0" qualityIndex="0" embedFonts="2" pdfaType="0" useJpegs="0" useSubsetFonts="1" useAlpha="1" relativeLinks="0" taggedPdf="1" pane="0" zoom="0" zoomContents="100" layout="0" includeDoc="0" viewFlags="0" openViewer="1" jpegQuality="90" flags="252" layoutIndex="0" exportSlideNames="1" name=".pdf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 snapToObjects="1">
      <p:cViewPr varScale="1">
        <p:scale>
          <a:sx n="67" d="100"/>
          <a:sy n="67" d="100"/>
        </p:scale>
        <p:origin x="383" y="833"/>
      </p:cViewPr>
      <p:guideLst x="0" y="0">
        <p:guide orient="horz" pos="610"/>
        <p:guide orient="horz" pos="77"/>
        <p:guide orient="horz" pos="4057"/>
        <p:guide orient="horz" pos="2319"/>
        <p:guide orient="horz" pos="4269"/>
        <p:guide pos="5232"/>
        <p:guide pos="2659"/>
        <p:guide pos="5683"/>
        <p:guide pos="82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6" d="100"/>
        <a:sy n="6" d="100"/>
      </p:scale>
      <p:origin x="0" y="0"/>
    </p:cViewPr>
  </p:sorterViewPr>
  <p:notesViewPr>
    <p:cSldViewPr snapToGrid="0" snapToObjects="1">
      <p:cViewPr>
        <p:scale>
          <a:sx n="67" d="100"/>
          <a:sy n="67" d="100"/>
        </p:scale>
        <p:origin x="383" y="833"/>
      </p:cViewPr>
      <p:guideLst x="0" y="0">
        <p:guide orient="horz" pos="3127"/>
        <p:guide pos="2140"/>
      </p:guideLst>
    </p:cSldViewPr>
  </p:notesViewPr>
  <p:gridSpacing cx="317317120" cy="-2117313536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zLm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V5Xx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5126F79B-D5BC-7301-F29E-2354B9D00476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2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3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42F491BF-F1AF-A167-E14C-0732DF021752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AeEgAAD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4e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AAAADRKQAADA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53180" y="0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233FEFF0-BECE-6A19-8087-484CA1C9761D}" type="datetime1">
              <a:rPr sz="1200" cap="none"/>
              <a:t/>
            </a:fld>
            <a:endParaRPr sz="1200" cap="none"/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235MZB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M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pQUAAJUEAAAvJAAAexs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917575" y="744855"/>
            <a:ext cx="4964430" cy="372237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lAUAAAEdAAA+JAAAfDg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906780" y="4714875"/>
            <a:ext cx="4984750" cy="44672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1dwI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U6AAAeEgAAET0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9431655"/>
            <a:ext cx="2945130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>
              <a:spcBef>
                <a:spcPts val="0"/>
              </a:spcBef>
              <a:defRPr sz="1200" cap="none"/>
            </a:lvl1pPr>
          </a:lstStyle>
          <a:p>
            <a:pPr/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235MZBMAAAAlAAAAZAAAAA0AAAAAkwAAAEkAAACTAAAASQ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oR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tBcAAAU6AADRKQAAET0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53180" y="9431655"/>
            <a:ext cx="294449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3345" tIns="46355" rIns="93345" bIns="46355" numCol="1" spcCol="215900" anchor="b">
            <a:prstTxWarp prst="textNoShape">
              <a:avLst/>
            </a:prstTxWarp>
          </a:bodyPr>
          <a:lstStyle>
            <a:lvl1pPr algn="r">
              <a:spcBef>
                <a:spcPts val="0"/>
              </a:spcBef>
            </a:lvl1pPr>
          </a:lstStyle>
          <a:p>
            <a:pPr/>
            <a:fld id="{3C69C1C9-87D1-3C37-9FD1-71628F9F6924}" type="slidenum">
              <a:rPr sz="1200" cap="none"/>
              <a:t/>
            </a:fld>
            <a:endParaRPr sz="12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1pPr>
    <a:lvl2pPr marL="4572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2pPr>
    <a:lvl3pPr marL="9144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3pPr>
    <a:lvl4pPr marL="13716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4pPr>
    <a:lvl5pPr marL="1828800" marR="0" indent="0" algn="l" defTabSz="914400">
      <a:lnSpc>
        <a:spcPct val="100000"/>
      </a:lnSpc>
      <a:spcBef>
        <a:spcPts val="43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5pPr>
    <a:lvl6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6pPr>
    <a:lvl7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7pPr>
    <a:lvl8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8pPr>
    <a:lvl9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Arial" pitchFamily="1" charset="0"/>
        <a:ea typeface="Arial" pitchFamily="1" charset="0"/>
        <a:cs typeface="Arial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 txBox="1">
            <a:extLst>
              <a:ext uri="smNativeData">
                <pr:smNativeData xmlns:pr="smNativeData" xmlns="smNativeData" val="SMDATA_16_235MZBMAAAAlAAAAEg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AAAAAB/f38A297hA8zMzADAwP8Af39/AAAAAAAAAAAAAAAAAAAAAAAAAAAAIQAAABgAAAAUAAAAiQAAAG0oAAAJDQAAKyoAABAAAAAmAAAACAAAAP//////////MAAAABQAAAAAAAAAAAD//wAAAQAAAP//AAABAA=="/>
              </a:ext>
            </a:extLst>
          </p:cNvSpPr>
          <p:nvPr/>
        </p:nvSpPr>
        <p:spPr>
          <a:xfrm>
            <a:off x="86995" y="6571615"/>
            <a:ext cx="2032000" cy="28321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de-de" sz="1100" cap="none">
                <a:solidFill>
                  <a:schemeClr val="accent1"/>
                </a:solidFill>
              </a:defRPr>
            </a:pP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SS</a:t>
            </a:r>
            <a:r>
              <a:t> </a:t>
            </a:r>
            <a:r>
              <a:rPr lang="de-de" cap="none">
                <a:solidFill>
                  <a:schemeClr val="tx2"/>
                </a:solidFill>
                <a:latin typeface="Basic Sans" pitchFamily="1" charset="0"/>
                <a:ea typeface="Basic Roman" pitchFamily="1" charset="0"/>
                <a:cs typeface="Basic Roman" pitchFamily="1" charset="0"/>
              </a:rPr>
              <a:t>2023</a:t>
            </a:r>
            <a:endParaRPr lang="de-de" cap="none">
              <a:solidFill>
                <a:schemeClr val="tx2"/>
              </a:solidFill>
              <a:latin typeface="Basic Sans" pitchFamily="1" charset="0"/>
              <a:ea typeface="Basic Roman" pitchFamily="1" charset="0"/>
              <a:cs typeface="Basic Roman" pitchFamily="1" charset="0"/>
            </a:endParaRPr>
          </a:p>
        </p:txBody>
      </p:sp>
      <p:sp>
        <p:nvSpPr>
          <p:cNvPr id="3" name="FußzeilenBereich2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Eo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Q0AAG4oAACpOgAAKyoAABAAAAAmAAAACAAAAP//////////MAAAABQAAAAAAAAAAAD//wAAAQAAAP//AAABAA=="/>
              </a:ext>
            </a:extLst>
          </p:cNvSpPr>
          <p:nvPr/>
        </p:nvSpPr>
        <p:spPr>
          <a:xfrm>
            <a:off x="2118995" y="6572250"/>
            <a:ext cx="74168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r>
              <a:t>Dr. Gerhard H. Peise</a:t>
            </a:r>
            <a:r>
              <a:rPr lang="de-de" cap="none">
                <a:solidFill>
                  <a:schemeClr val="accent1"/>
                </a:solidFill>
              </a:rPr>
              <a:t> | </a:t>
            </a:r>
            <a:r>
              <a:t>Psychologische</a:t>
            </a:r>
            <a:r>
              <a:rPr lang="de-de" cap="none">
                <a:solidFill>
                  <a:schemeClr val="accent1"/>
                </a:solidFill>
              </a:rPr>
              <a:t> </a:t>
            </a:r>
            <a:r>
              <a:t>Gesprächskompetenz</a:t>
            </a:r>
            <a:endParaRPr lang="de-de" cap="none">
              <a:solidFill>
                <a:schemeClr val="accent1"/>
              </a:solidFill>
            </a:endParaRP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FCW3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oDsAAG0oAAAgSAAAKioAABAAAAAmAAAACAAAAP//////////MAAAABQAAAAAAAAAAAD//wAAAQAAAP//AAABAA=="/>
              </a:ext>
            </a:extLst>
          </p:cNvSpPr>
          <p:nvPr/>
        </p:nvSpPr>
        <p:spPr>
          <a:xfrm>
            <a:off x="9692640" y="6571615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pPr>
            <a:fld id="{009FE71A-54ED-CA11-A327-A244A96955F7}" type="slidenum">
              <a:t>5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2_PPT-Vorlage_der_FOM_20140109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4"/>
          <p:cNvSpPr>
            <a:extLst>
              <a:ext uri="smNativeData">
                <pr:smNativeData xmlns:pr="smNativeData" xmlns="smNativeData" val="SMDATA_16_235M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Cki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AQEAAA8FAABYQgAALQUAABAAAAAmAAAACAAAAP//////////MAAAABQAAAAAAAAAAAD//wAAAQAAAP//AAABAA=="/>
              </a:ext>
            </a:extLst>
          </p:cNvSpPr>
          <p:nvPr/>
        </p:nvSpPr>
        <p:spPr>
          <a:xfrm>
            <a:off x="163195" y="822325"/>
            <a:ext cx="10621645" cy="1905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sp>
        <p:nvSpPr>
          <p:cNvPr id="3" name="Rechteck 6"/>
          <p:cNvSpPr>
            <a:extLst>
              <a:ext uri="smNativeData">
                <pr:smNativeData xmlns:pr="smNativeData" xmlns="smNativeData" val="SMDATA_16_235MZBMAAAAlAAAAZAAAAA0AAAAAkAAAAEgAAACQAAAASAAAAAAAAAABAAAAAAAAAAEAAABQAAAAAAAAAAAA4D8AAAAAAADgPwAAAAAAAOA/AAAAAAAA4D8AAAAAAADgPwAAAAAAAOA/AAAAAAAA4D8AAAAAAADgPwAAAAAAAOA/AAAAAAAA4D8CAAAAjAAAAAEAAAADAAAAAJmKDP///wgAAAAAAAAAAAAAAAAAAAAAAAAAAAAAAAAAAAAAeAAAAAEAAABAAAAAZAAAAAAAAAC0AAAAAAAAAAEAAABQAAAAAJmK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mYoAAAAAAAAAAAAAAAAAAAAAAAAAAAAAAAAAAAAAACYmJgJ/f38A297hA8zMzADAwP8Af39/AAAAAAAAAAAAAAAAAAAAAAAAAAAAIQAAABgAAAAUAAAAAQEAAFgoAABYQgAAbigAABAAAAAmAAAACAAAAP//////////MAAAABQAAAAAAAAAAAD//wAAAQAAAP//AAABAA=="/>
              </a:ext>
            </a:extLst>
          </p:cNvSpPr>
          <p:nvPr/>
        </p:nvSpPr>
        <p:spPr>
          <a:xfrm>
            <a:off x="163195" y="6558280"/>
            <a:ext cx="10621645" cy="13970"/>
          </a:xfrm>
          <a:prstGeom prst="rect">
            <a:avLst/>
          </a:prstGeom>
          <a:gradFill flip="none" rotWithShape="0">
            <a:gsLst>
              <a:gs pos="0">
                <a:schemeClr val="accent1"/>
              </a:gs>
              <a:gs pos="80000">
                <a:srgbClr val="00998A"/>
              </a:gs>
              <a:gs pos="100000">
                <a:schemeClr val="bg1"/>
              </a:gs>
            </a:gsLst>
            <a:lin ang="0" scaled="0"/>
            <a:tileRect/>
          </a:gradFill>
          <a:ln>
            <a:noFill/>
          </a:ln>
          <a:effectLst/>
        </p:spPr>
        <p:txBody>
          <a:bodyPr vert="horz" wrap="square" lIns="91440" tIns="45720" rIns="91440" bIns="45720" numCol="1" spcCol="215900" anchor="ctr"/>
          <a:lstStyle/>
          <a:p>
            <a:pPr algn="ctr">
              <a:spcBef>
                <a:spcPts val="0"/>
              </a:spcBef>
              <a:defRPr cap="none">
                <a:solidFill>
                  <a:srgbClr val="FFFFFF"/>
                </a:solidFill>
              </a:defRPr>
            </a:pPr>
          </a:p>
        </p:txBody>
      </p:sp>
      <p:pic>
        <p:nvPicPr>
          <p:cNvPr id="4" name="Picture 2"/>
          <p:cNvPicPr>
            <a:picLocks noChangeAspect="1"/>
            <a:extLst>
              <a:ext uri="smNativeData">
                <pr:smNativeData xmlns:pr="smNativeData" xmlns="smNativeData" val="SMDATA_18_235MZBMAAAAlAAAAEQAAAC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AAAAAAAAAAABAAAAf39/AAEAAABkAAAAAAAAABQAAABAHwAAAAAAACYAAAAAAAAAwOD//wAAAAAmAAAAZAAAABYAAABMAAAAAAAAAAAAAAAEAAAAAAAAAAEAAADb3uEKAAAAACgAAAAoAAAAZAAAAGQAAAAAAAAAzMzMAAAAAABQAAAAUAAAAGQAAABkAAAAAAAAAAcAAAA4AAAAAAAAAAAAAAAAAAAA////AAAAAAAAAAAAAAAAAAAAAAAAAAAAAAAAAAAAAABkAAAAZAAAAAAAAAAjAAAABAAAAGQAAAAXAAAAFAAAAAAAAAAAAAAA/38AAP9/AAAAAAAACQAAAAQAAACu94X9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ACZigX///8BAAAAAAAAAAAAAAAAAAAAAAAAAAAAAAAAAAAAAAAAAAAmJiYCf39/ANve4QPMzMwAwMD/AH9/fwAAAAAAAAAAAAAAAAD///8AAAAAACEAAAAYAAAAFAAAANpEAADEAAAARUkAAC8FAAAQAAAAJgAAAAgAAAD//////////zAAAAAUAAAAAAAAAAAA//8AAAEAAAD//wAAAQA="/>
              </a:ext>
            </a:extLst>
          </p:cNvPicPr>
          <p:nvPr/>
        </p:nvPicPr>
        <p:blipFill>
          <a:blip r:embed="rId1"/>
          <a:stretch>
            <a:fillRect/>
          </a:stretch>
        </p:blipFill>
        <p:spPr>
          <a:xfrm>
            <a:off x="11192510" y="124460"/>
            <a:ext cx="718185" cy="7181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Rectangle 3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xQEAABsGAAD5SQAA7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287655" y="992505"/>
            <a:ext cx="11737340" cy="51720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Klicken Sie, um die Formate des </a:t>
            </a:r>
            <a:r>
              <a:t>Vorlagentextes zu bearbeiten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Rectangle 41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BAAA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QT4AAG4oAADBSgAAKyo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101199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5A31ECAB-E5B7-641A-F989-134FA2C70F46}" type="slidenum">
              <a:t/>
            </a:fld>
          </a:p>
        </p:txBody>
      </p:sp>
      <p:sp>
        <p:nvSpPr>
          <p:cNvPr id="7" name="Rectangle 42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IC7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sA4AAG4oAABQPAAAKyo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2387600" y="6572250"/>
            <a:ext cx="74168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ctr"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r>
              <a:t>Dr. Gerhard H. Peise</a:t>
            </a:r>
          </a:p>
        </p:txBody>
      </p:sp>
      <p:sp>
        <p:nvSpPr>
          <p:cNvPr id="8" name="Rectangle 43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>
            <p:ph type="dt" sz="half" idx="2"/>
          </p:nvPr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defTabSz="449580">
              <a:tabLst/>
              <a:defRPr sz="1100" cap="none">
                <a:solidFill>
                  <a:schemeClr val="tx2"/>
                </a:solidFill>
                <a:latin typeface="Basic Sans" pitchFamily="1" charset="0"/>
                <a:ea typeface="Arial" pitchFamily="1" charset="0"/>
                <a:cs typeface="Arial" pitchFamily="1" charset="0"/>
              </a:defRPr>
            </a:lvl1pPr>
          </a:lstStyle>
          <a:p>
            <a:pPr/>
            <a:fld id="{0579D19C-D2E8-2C27-A6C1-24729F8F5071}" type="datetime1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2"/>
  </p:sldLayoutIdLst>
  <p:hf sldNum="0" hdr="0" ftr="0" dt="0"/>
  <p:txStyles>
    <p:title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1" i="0" u="none" strike="noStrike" kern="1" cap="none" spc="0" baseline="0">
          <a:solidFill>
            <a:srgbClr val="23A092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2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titleStyle>
    <p:bodyStyle>
      <a:lvl1pPr marL="342900" marR="0" indent="-342900" algn="l" defTabSz="9144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-"/>
        <a:tabLst/>
        <a:defRPr sz="22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742950" marR="0" indent="-285750" algn="l" defTabSz="914400">
        <a:lnSpc>
          <a:spcPct val="100000"/>
        </a:lnSpc>
        <a:spcBef>
          <a:spcPts val="480"/>
        </a:spcBef>
        <a:spcAft>
          <a:spcPts val="0"/>
        </a:spcAft>
        <a:buClrTx/>
        <a:buSzTx/>
        <a:buFontTx/>
        <a:buChar char="+"/>
        <a:tabLst/>
        <a:defRPr sz="20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1143000" marR="0" indent="-228600" algn="l" defTabSz="914400">
        <a:lnSpc>
          <a:spcPct val="100000"/>
        </a:lnSpc>
        <a:spcBef>
          <a:spcPts val="430"/>
        </a:spcBef>
        <a:spcAft>
          <a:spcPts val="0"/>
        </a:spcAft>
        <a:buClrTx/>
        <a:buSzTx/>
        <a:buFontTx/>
        <a:buChar char="•"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600200" marR="0" indent="-228600" algn="l" defTabSz="914400">
        <a:lnSpc>
          <a:spcPct val="100000"/>
        </a:lnSpc>
        <a:spcBef>
          <a:spcPts val="380"/>
        </a:spcBef>
        <a:spcAft>
          <a:spcPts val="0"/>
        </a:spcAft>
        <a:buClrTx/>
        <a:buSzTx/>
        <a:buFont typeface="Wingdings" pitchFamily="0" charset="2"/>
        <a:buChar char="Ø"/>
        <a:tabLst/>
        <a:defRPr sz="16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2057400" marR="0" indent="-228600" algn="l" defTabSz="914400">
        <a:lnSpc>
          <a:spcPct val="100000"/>
        </a:lnSpc>
        <a:spcBef>
          <a:spcPts val="335"/>
        </a:spcBef>
        <a:spcAft>
          <a:spcPts val="0"/>
        </a:spcAft>
        <a:buClrTx/>
        <a:buSzTx/>
        <a:buFontTx/>
        <a:buChar char="o"/>
        <a:tabLst/>
        <a:defRPr sz="14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5pPr>
      <a:lvl6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6pPr>
      <a:lvl7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7pPr>
      <a:lvl8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8pPr>
      <a:lvl9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Arial" pitchFamily="1" charset="0"/>
          <a:ea typeface="Arial" pitchFamily="1" charset="0"/>
          <a:cs typeface="Aria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FAid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/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Bef>
                <a:spcPts val="0"/>
              </a:spcBef>
            </a:pPr>
            <a:endParaRPr sz="1100" cap="none">
              <a:solidFill>
                <a:schemeClr val="tx2"/>
              </a:solidFill>
            </a:endParaRPr>
          </a:p>
        </p:txBody>
      </p:sp>
      <p:sp>
        <p:nvSpPr>
          <p:cNvPr id="3" name="Inhaltsplatzhalter 5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5BcAAPUTAABnMgAAZRkAAB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3883660" y="3244215"/>
            <a:ext cx="4309745" cy="88392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  <a:defRPr sz="2800" cap="none">
                <a:solidFill>
                  <a:srgbClr val="007F7F"/>
                </a:solidFill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Physiologische Zustände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GAtf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Grundlagen menschlicher Kommunikation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</p:bldLst>
    <p:extLst>
      <p:ext uri="smNativeData">
        <pr:smNativeData xmlns:pr="smNativeData" xmlns="smNativeData" val="235MZAIAAAAFAAAA/v///wEAAAABAAAAAAAAAAAAAAAAAAAAAAAAAAkAAAAAAAAAAQAAAAEAAAAAAAAAAAAAAAAAAAAAAAAA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JgE9c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/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Bef>
                <a:spcPts val="0"/>
              </a:spcBef>
            </a:pPr>
            <a:endParaRPr sz="1100" cap="none">
              <a:solidFill>
                <a:schemeClr val="tx2"/>
              </a:solidFill>
            </a:endParaRPr>
          </a:p>
        </p:txBody>
      </p:sp>
      <p:sp>
        <p:nvSpPr>
          <p:cNvPr id="3" name="Inhaltsplatzhalter 5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QMAAN0GAAA9RwAA8ScAAA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493395" y="1115695"/>
            <a:ext cx="11087100" cy="53771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  <a:defRPr sz="20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Physiologische Zustände</a:t>
            </a:r>
          </a:p>
          <a:p>
            <a:pPr marL="0" indent="0">
              <a:spcAft>
                <a:spcPts val="18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Geist und Körper sind eng miteinander verbunden. Darum beeinflussen unsere Gedanken, Emotionen und und Gefühle unsere Physiologie.</a:t>
            </a:r>
          </a:p>
          <a:p>
            <a:pPr marL="0" indent="0">
              <a:spcBef>
                <a:spcPts val="0"/>
              </a:spcBef>
              <a:spcAft>
                <a:spcPts val="18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Durch die bewusste Beobachtung der Physiologie können wir mehr über unseren Gesprächspartner erfahren.</a:t>
            </a:r>
          </a:p>
          <a:p>
            <a:pPr lvl="1" marL="0" indent="0" algn="just">
              <a:spcBef>
                <a:spcPts val="0"/>
              </a:spcBef>
              <a:spcAft>
                <a:spcPts val="2400"/>
              </a:spcAft>
              <a:buNone/>
              <a:defRPr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rPr sz="1600" cap="none"/>
              <a:t>Dies sind Elemente der </a:t>
            </a:r>
            <a:r>
              <a:rPr sz="1600" cap="none"/>
              <a:t>nonverbalen Kommunikation.</a:t>
            </a:r>
            <a:endParaRPr sz="1600" cap="none"/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Grundlagen menschlicher Kommunikation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</p:bldLst>
    <p:extLst>
      <p:ext uri="smNativeData">
        <pr:smNativeData xmlns:pr="smNativeData" xmlns="smNativeData" val="235MZAUAAAAFAAAA/v///wEAAAABAAAAAAAAAAAAAAAAAAAAAAAAAAkAAAAAAAAAAQAAAAEAAAAAAAAAAAAAAAAAAAAAAAAADQAAAAEAAAABAAAAAQAAAAAAAAAAAAAAAAAAAAAAAAARAAAAAgAAAAEAAAABAAAAAAAAAAAAAAAAAAAAAAAAABUAAAADAAAAAQAAAAEAAAAAAAAAAAAAAAAAAAAAAAAA"/>
      </p:ext>
    </p:ext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/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Bef>
                <a:spcPts val="0"/>
              </a:spcBef>
            </a:pPr>
            <a:endParaRPr sz="1100" cap="none">
              <a:solidFill>
                <a:schemeClr val="tx2"/>
              </a:solidFill>
            </a:endParaRPr>
          </a:p>
        </p:txBody>
      </p:sp>
      <p:sp>
        <p:nvSpPr>
          <p:cNvPr id="3" name="Inhaltsplatzhalter 5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QMAAN0GAAA9RwAA8ScAAA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493395" y="1115695"/>
            <a:ext cx="11087100" cy="53771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  <a:defRPr sz="18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Genaues Beobachten </a:t>
            </a:r>
            <a:r>
              <a:rPr sz="1200" cap="none"/>
              <a:t>(1 von 2)</a:t>
            </a:r>
            <a:endParaRPr sz="1200" cap="none"/>
          </a:p>
          <a:p>
            <a:pPr marL="0" indent="0">
              <a:spcBef>
                <a:spcPts val="0"/>
              </a:spcBef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nehmen extrem viele Details wahr. </a:t>
            </a:r>
          </a:p>
          <a:p>
            <a:pPr marL="0" indent="0">
              <a:spcBef>
                <a:spcPts val="0"/>
              </a:spcBef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Das Unbewusste wirkt wie ein Filter. </a:t>
            </a:r>
          </a:p>
          <a:p>
            <a:pPr marL="0" indent="0">
              <a:spcBef>
                <a:spcPts val="0"/>
              </a:spcBef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Es kommt nur das ins Bewusstsein, was wichtig, bekannt und zur Zeit relevant ist.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Gleiches gilt für ein Gespräch. 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Wir haben das Sprechen und Zuhören gelernt. 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Wenige wissen etwas über nonverbale Signale des Gesichtsausdrucks. 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Hierzu gehören zum Beispiel 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Muskelzuckungen und -</a:t>
            </a:r>
            <a:r>
              <a:t>anspannungen,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Bewegungen der Mundwinkel und der Augenbrauen,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eine leichte Rötung der Haut,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Bewegungen der Nasenflügel,</a:t>
            </a:r>
          </a:p>
          <a:p>
            <a:pPr marL="791845"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Atemfrequenz und</a:t>
            </a:r>
          </a:p>
          <a:p>
            <a:pPr lvl="1" marL="791845" indent="-342900" algn="l"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Atemtiefe.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DDKt8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Grundlagen menschlicher Kommunikation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</p:bldLst>
    <p:extLst>
      <p:ext uri="smNativeData">
        <pr:smNativeData xmlns:pr="smNativeData" xmlns="smNativeData" val="235MZA8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1AAAACwAAAAEAAAABAAAAAAAAAAAAAAAAAAAAAAAAADkAAAAMAAAAAQAAAAEAAAAAAAAAAAAAAAAAAAAAAAAAPQAAAA0AAAABAAAAAQAAAAAAAAAAAAAAAAAAAAAAAAA="/>
      </p:ext>
    </p:ext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/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Bef>
                <a:spcPts val="0"/>
              </a:spcBef>
            </a:pPr>
            <a:endParaRPr sz="1100" cap="none">
              <a:solidFill>
                <a:schemeClr val="tx2"/>
              </a:solidFill>
            </a:endParaRPr>
          </a:p>
        </p:txBody>
      </p:sp>
      <p:sp>
        <p:nvSpPr>
          <p:cNvPr id="3" name="Inhaltsplatzhalter 5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CQMAAN0GAAA9RwAA8ScAAAAAAAAmAAAACAAAAL+fAAAAAAAAMAAAABQAAAAAAAAAAAD//wAAAQAAAP//AAABAA=="/>
              </a:ext>
            </a:extLst>
          </p:cNvSpPr>
          <p:nvPr>
            <p:ph type="obj" idx="4294967295"/>
          </p:nvPr>
        </p:nvSpPr>
        <p:spPr>
          <a:xfrm>
            <a:off x="493395" y="1115695"/>
            <a:ext cx="11087100" cy="53771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0" indent="0">
              <a:spcBef>
                <a:spcPts val="0"/>
              </a:spcBef>
              <a:spcAft>
                <a:spcPts val="1800"/>
              </a:spcAft>
              <a:buNone/>
              <a:defRPr sz="18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Genaues Beobachten </a:t>
            </a:r>
            <a:r>
              <a:rPr sz="1200" cap="none"/>
              <a:t>(2 von 2)</a:t>
            </a:r>
            <a:endParaRPr sz="1200" cap="none"/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Diese meist unbewussten Bewegungen verraten etwas darüber, was im Inneren eines Menschen geschieht.</a:t>
            </a:r>
          </a:p>
          <a:p>
            <a:pPr marL="756285">
              <a:spcAft>
                <a:spcPts val="10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Ärger hat eine andere Physiologie als Freude.</a:t>
            </a:r>
          </a:p>
          <a:p>
            <a:pPr marL="756285">
              <a:spcAft>
                <a:spcPts val="10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Unsicherheit zeigt sich anders als Vertrauen.</a:t>
            </a:r>
          </a:p>
          <a:p>
            <a:pPr marL="756285">
              <a:spcAft>
                <a:spcPts val="1000"/>
              </a:spcAft>
              <a:buClr>
                <a:schemeClr val="folHlink"/>
              </a:buClr>
              <a:buFont typeface="Wingdings" pitchFamily="2" charset="2"/>
              <a:buChar char=""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Fragen zeigen sich anders als Wissen.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Das Unbewusste nimmt dieses wahr und erzeugt ein Gefühl.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Vielleicht haben Sie schon einmal ein Gespräch geführt und hatten dabei ein eigenartiges Gefühl, das Sie nicht deuten konnten.</a:t>
            </a:r>
          </a:p>
          <a:p>
            <a:pPr marL="0" indent="0">
              <a:spcAft>
                <a:spcPts val="1000"/>
              </a:spcAft>
              <a:buNone/>
              <a:defRPr sz="1600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Dieses bewusste Wahrnehmen wird Kalibrieren genannt.</a:t>
            </a:r>
          </a:p>
          <a:p>
            <a:pPr marL="0" indent="0">
              <a:spcBef>
                <a:spcPts val="2000"/>
              </a:spcBef>
              <a:spcAft>
                <a:spcPts val="1000"/>
              </a:spcAft>
              <a:buNone/>
              <a:defRPr sz="1600" i="1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Übung Kalibrieren</a:t>
            </a:r>
          </a:p>
          <a:p>
            <a:pPr marL="0" indent="0">
              <a:spcBef>
                <a:spcPts val="2000"/>
              </a:spcBef>
              <a:spcAft>
                <a:spcPts val="1000"/>
              </a:spcAft>
              <a:buNone/>
              <a:defRPr sz="1600" i="1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Übung 'Hellsehen'</a:t>
            </a:r>
          </a:p>
          <a:p>
            <a:pPr lvl="1" marL="0" indent="0" algn="l">
              <a:spcBef>
                <a:spcPts val="2000"/>
              </a:spcBef>
              <a:spcAft>
                <a:spcPts val="1000"/>
              </a:spcAft>
              <a:buNone/>
              <a:defRPr sz="1600" i="1" cap="none">
                <a:latin typeface="Tahoma" pitchFamily="1" charset="0"/>
                <a:ea typeface="Tahoma" pitchFamily="1" charset="0"/>
                <a:cs typeface="Tahoma" pitchFamily="1" charset="0"/>
              </a:defRPr>
            </a:pPr>
            <a:r>
              <a:t>Übung Rapport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DwAAACADAAAAAAAAAAAAAAEAAACgMgAAVgcAAKr4//8BAAAAf39/AAEAAABkAAAAAAAAABQAAABAHwAAAAAAACYAAAAAAAAAwOD//wAAAAAmAAAAZAAAABYAAABMAAAAAAAAAAAAAAAEAAAAAAAAAAEAAADb3u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Grundlagen menschlicher Kommunikation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</p:bldLst>
    <p:extLst>
      <p:ext uri="smNativeData">
        <pr:smNativeData xmlns:pr="smNativeData" xmlns="smNativeData" val="235MZAw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C0AAAAJAAAAAQAAAAEAAAAAAAAAAAAAAAAAAAAAAAAAMQAAAAoAAAABAAAAAQAAAAAAAAAAAAAAAAAAAAAAAAA="/>
      </p:ext>
    </p:ext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//8BAAAAf39/AAEAAABkAAAAAAAAABQAAABAHwAAAAAAACYAAAAAAAAAwOD//wAAAAAmAAAAZAAAABYAAABMAAAAAAAAAAAAAAAEAAAAAAAAAAEAAADb3uEKAAAAACgAAAAoAAAAZAAAAGQAAAAAAAAAzMzMAAAAAABQAAAAUAAAAGQAAABkAAAAAAAAABcAAAAUAAAAAAAAAAAAAAD/fwAA/38AAAAAAAAJAAAABAAAAAAwc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JQAAAG4oAAClDAAAKyoAABAAAAAmAAAACAAAAP//////////MAAAABQAAAAAAAAAAAD//wAAAQAAAP//AAABAA=="/>
              </a:ext>
            </a:extLst>
          </p:cNvSpPr>
          <p:nvPr/>
        </p:nvSpPr>
        <p:spPr>
          <a:xfrm>
            <a:off x="23495" y="6572250"/>
            <a:ext cx="2032000" cy="28257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Bef>
                <a:spcPts val="0"/>
              </a:spcBef>
            </a:pPr>
            <a:endParaRPr sz="1100" cap="none">
              <a:solidFill>
                <a:schemeClr val="tx2"/>
              </a:solidFill>
            </a:endParaRPr>
          </a:p>
        </p:txBody>
      </p:sp>
      <p:sp>
        <p:nvSpPr>
          <p:cNvPr id="3" name="Inhaltsplatzhalter 5"/>
          <p:cNvSpPr>
            <a:spLocks noGrp="1" noChangeArrowheads="1"/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//8BAAAAf39/AAEAAABkAAAAAAAAABQAAABAHwAAAAAAACYAAAAAAAAAwOD//wAAAAAmAAAAZAAAABYAAABMAAAAAAAAAAAAAAAEAAAAAAAAAAEAAADb3uE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uBEAAO8TAAAQOwAAphsAABAAAAAmAAAACAAAAP//////////MAAAABQAAAAAAAAAAAD//wAAAQAAAP//AAABAA=="/>
              </a:ext>
            </a:extLst>
          </p:cNvSpPr>
          <p:nvPr>
            <p:ph type="obj" idx="4294967295"/>
          </p:nvPr>
        </p:nvSpPr>
        <p:spPr>
          <a:xfrm>
            <a:off x="2880360" y="3240405"/>
            <a:ext cx="6720840" cy="1254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lvl="1" marL="0" indent="0" algn="just">
              <a:spcBef>
                <a:spcPts val="0"/>
              </a:spcBef>
              <a:spcAft>
                <a:spcPts val="2400"/>
              </a:spcAft>
              <a:buNone/>
              <a:defRPr sz="2400" cap="none">
                <a:solidFill>
                  <a:srgbClr val="007F7F"/>
                </a:solidFill>
                <a:latin typeface="Tahoma" pitchFamily="1" charset="0"/>
                <a:ea typeface="Arial" pitchFamily="1" charset="0"/>
                <a:cs typeface="Arial" pitchFamily="1" charset="0"/>
              </a:defRPr>
            </a:pPr>
            <a:r>
              <a:t>Fragen zu dem physiologischen Zuständen?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235MZBMAAAAlAAAAZAAAAA0AAAAAkAAAAEgAAACQAAAASAAAAAAAAAAAAAAAAAAAAAEAAABQAAAAAAAAAAAA4D8AAAAAAADgPwAAAAAAAOA/AAAAAAAA4D8AAAAAAADgPwAAAAAAAOA/AAAAAAAA4D8AAAAAAADgPwAAAAAAAOA/AAAAAAAA4D8CAAAAjAAAAAAAAAAAAAAAAJmKDP///wgAAAAAAAAAAAAAAAAAAAAAAAAAAAAAAAAAAAAAZAAAAAEAAABAAAAAAAAAAAAAAAAAAAAAAAAAAAAAAAAAAAAAAAAAAAAAAAAAAAAAAAAAAAAAAAAAAAAAAAAAAAAAAAAAAAAAAAAAAAAAAAAAAAAAAAAAAAAAAAAAAAAAFAAAADwAAAAAAAAAAAAAACYmJgkUAAAAAQAAABQAAAAUAAAAFAAAAAEAAAAAAAAAZAAAAGQAAAAAAAAAZAAAAGQAAAAVAAAAYAAAAAAAAAAAAAAAEAAAACADAAAAAAAAAAAAAAEAAACgMgAAVgcAAKr4//8BAAAAf39/AAEAAABkAAAAAAAAABQAAABAHwAAAAAAACYAAAAAAAAAwOD//wAAAAAmAAAAZAAAABYAAABMAAAAAAAAAAAAAAAEAAAAAAAAAAEAAADb3uEKAAAAACgAAAAoAAAAZAAAAGQAAAAAAAAAzMzMAAAAAABQAAAAUAAAAGQAAABkAAAAAAAAABcAAAAUAAAAAAAAAAAAAAD/fwAA/38AAAAAAAAJAAAABAAAAGAtfA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JmKBf///wEAAAAAAAAAAAAAAAAAAAAAAAAAAAAAAAAAAAAAAAAAACYmJgJ/f38A297hA8zMzADAwP8Af39/AAAAAAAAAAAAAAAAAAAAAAAAAAAAIQAAABgAAAAUAAAAkgAAALUCAADIQQAA7AQAABAAAAAmAAAACAAAAP//////////MAAAABQAAAAAAAAAAAD//wAAAQAAAP//AAABAA=="/>
              </a:ext>
            </a:extLst>
          </p:cNvSpPr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sz="1800" b="1" cap="none">
                <a:solidFill>
                  <a:schemeClr val="accent1"/>
                </a:solidFill>
              </a:defRPr>
            </a:pPr>
            <a:r>
              <a:t>Grundlagen menschlicher Kommunikation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</p:bldLst>
    <p:extLst>
      <p:ext uri="smNativeData">
        <pr:smNativeData xmlns:pr="smNativeData" xmlns="smNativeData" val="235MZAIAAAAFAAAA/v///wEAAAABAAAAAAAAAAAAAAAAAAAAAAAAAAkAAAD/////AQAAAAEAAAAAAAAAAAAAAAAAAAAAAAAA"/>
      </p:ext>
    </p:ext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262626"/>
      </a:dk1>
      <a:lt1>
        <a:srgbClr val="FFFFFF"/>
      </a:lt1>
      <a:dk2>
        <a:srgbClr val="717D87"/>
      </a:dk2>
      <a:lt2>
        <a:srgbClr val="DBDEE1"/>
      </a:lt2>
      <a:accent1>
        <a:srgbClr val="00998A"/>
      </a:accent1>
      <a:accent2>
        <a:srgbClr val="BFE5E2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8A"/>
      </a:hlink>
      <a:folHlink>
        <a:srgbClr val="00998A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8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9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0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1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2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3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4">
        <a:dk1>
          <a:srgbClr val="262626"/>
        </a:dk1>
        <a:lt1>
          <a:srgbClr val="FFFFFF"/>
        </a:lt1>
        <a:dk2>
          <a:srgbClr val="717D87"/>
        </a:dk2>
        <a:lt2>
          <a:srgbClr val="DBDEE1"/>
        </a:lt2>
        <a:accent1>
          <a:srgbClr val="00998A"/>
        </a:accent1>
        <a:accent2>
          <a:srgbClr val="BFE5E2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8A"/>
        </a:hlink>
        <a:folHlink>
          <a:srgbClr val="0099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CCCCFF"/>
      </a:hlink>
      <a:folHlink>
        <a:srgbClr val="B2B2B2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Pulina</dc:creator>
  <cp:keywords/>
  <dc:description/>
  <cp:lastModifiedBy>gerhard</cp:lastModifiedBy>
  <cp:revision>0</cp:revision>
  <dcterms:created xsi:type="dcterms:W3CDTF">2022-11-26T05:05:12Z</dcterms:created>
  <dcterms:modified xsi:type="dcterms:W3CDTF">2023-04-29T02:20:11Z</dcterms:modified>
</cp:coreProperties>
</file>