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svg" ContentType="image/svg+xml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heme/theme2.xml" ContentType="application/vnd.openxmlformats-officedocument.theme+xml"/>
  <Override PartName="/ppt/theme/theme3.xml" ContentType="application/vnd.openxmlformats-officedocument.theme+xml"/>
  <Override PartName="/ppt/slideLayouts/slideLayout1.xml" ContentType="application/vnd.openxmlformats-officedocument.presentationml.slideLayout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SpecialPlsOnTitleSld="0">
  <p:sldMasterIdLst>
    <p:sldMasterId id="2147483769" r:id="rId5"/>
  </p:sldMasterIdLst>
  <p:notesMasterIdLst>
    <p:notesMasterId r:id="rId6"/>
  </p:notesMasterIdLst>
  <p:handoutMasterIdLst>
    <p:handoutMasterId r:id="rId7"/>
  </p:handoutMasterIdLst>
  <p:sldIdLst>
    <p:sldId id="693" r:id="rId8"/>
    <p:sldId id="682" r:id="rId9"/>
    <p:sldId id="683" r:id="rId10"/>
    <p:sldId id="681" r:id="rId11"/>
    <p:sldId id="688" r:id="rId12"/>
    <p:sldId id="689" r:id="rId13"/>
    <p:sldId id="690" r:id="rId14"/>
    <p:sldId id="691" r:id="rId15"/>
    <p:sldId id="692" r:id="rId16"/>
    <p:sldId id="537" r:id="rId17"/>
    <p:sldId id="687" r:id="rId18"/>
  </p:sldIdLst>
  <p:sldSz cx="9144000" cy="5143500"/>
  <p:notesSz cx="6797675" cy="9926955"/>
  <p:defaultTextStyle>
    <a:lvl1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24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1pPr>
    <a:lvl2pPr marL="457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24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2pPr>
    <a:lvl3pPr marL="914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24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3pPr>
    <a:lvl4pPr marL="1371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24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4pPr>
    <a:lvl5pPr marL="18288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24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5pPr>
    <a:lvl6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6pPr>
    <a:lvl7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7pPr>
    <a:lvl8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8pPr>
    <a:lvl9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9pPr>
  </p:defaultTextStyle>
</p:presentation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howPr showNarration="1">
    <p:penClr>
      <a:srgbClr val="0000FF"/>
    </p:penClr>
  </p:showPr>
  <p:extLst>
    <p:ext uri="smNativeData">
      <pr:smAppRevision xmlns:pr="smNativeData" xmlns="smNativeData" dt="1685505899" val="1064" rev64="64" revOS="1"/>
      <pr:smFileRevision xmlns:pr="smNativeData" xmlns="smNativeData" dt="1685505899" val="0"/>
      <pr:guideOptions xmlns:pr="smNativeData" xmlns="smNativeData" dt="1685505899" snapToBorders="1"/>
      <pr:pdfExportOpt xmlns:pr="smNativeData" xmlns="smNativeData" dt="1685505899" pagesRangeIndex="1" pagesSelectionIndex="0" qualityIndex="0" embedFonts="2" pdfaType="0" useJpegs="0" useSubsetFonts="1" useAlpha="1" relativeLinks="0" taggedPdf="1" pane="0" zoom="0" zoomContents="100" layout="0" includeDoc="0" viewFlags="0" openViewer="1" jpegQuality="90" flags="252" layoutIndex="0" exportSlideNames="1" name=".pdf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ideViewPr>
    <p:cSldViewPr snapToGrid="0" snapToObjects="1">
      <p:cViewPr varScale="1">
        <p:scale>
          <a:sx n="90" d="100"/>
          <a:sy n="90" d="100"/>
        </p:scale>
        <p:origin x="284" y="621"/>
      </p:cViewPr>
      <p:guideLst x="0" y="0">
        <p:guide orient="horz" pos="610"/>
        <p:guide orient="horz" pos="77"/>
        <p:guide orient="horz" pos="4057"/>
        <p:guide orient="horz" pos="2319"/>
        <p:guide orient="horz" pos="4269"/>
        <p:guide pos="5232"/>
        <p:guide pos="2659"/>
        <p:guide pos="5683"/>
        <p:guide pos="82"/>
      </p:guideLst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8" d="100"/>
        <a:sy n="8" d="100"/>
      </p:scale>
      <p:origin x="0" y="0"/>
    </p:cViewPr>
  </p:sorterViewPr>
  <p:notesViewPr>
    <p:cSldViewPr snapToGrid="0" snapToObjects="1">
      <p:cViewPr>
        <p:scale>
          <a:sx n="90" d="100"/>
          <a:sy n="90" d="100"/>
        </p:scale>
        <p:origin x="284" y="621"/>
      </p:cViewPr>
      <p:guideLst x="0" y="0">
        <p:guide orient="horz" pos="3127"/>
        <p:guide pos="2140"/>
      </p:guideLst>
    </p:cSldViewPr>
  </p:notesViewPr>
  <p:gridSpacing cx="317317120" cy="-2117313536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handoutMaster" Target="handoutMasters/handout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/Relationships>
</file>

<file path=ppt/handoutMasters/_rels/handoutMaster1.xml.rels><?xml version="1.0" encoding="UTF-8" standalone="yes" ?>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  <a:extLst>
              <a:ext uri="smNativeData">
                <pr:smNativeData xmlns:pr="smNativeData" xmlns="smNativeData" val="SMDATA_16_a8d2ZBMAAAAlAAAAZAAAAA0AAAAAkwAAAEkAAACTAAAASQ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VzLm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AAAAAAeEgAADAMAABAAAAAmAAAACAAAAP//////////MAAAABQAAAAAAAAAAAD//wAAAQAAAP//AAABAA=="/>
              </a:ext>
            </a:extLst>
          </p:cNvSpPr>
          <p:nvPr>
            <p:ph type="hdr" sz="quarter"/>
          </p:nvPr>
        </p:nvSpPr>
        <p:spPr>
          <a:xfrm>
            <a:off x="0" y="0"/>
            <a:ext cx="2945130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345" tIns="46355" rIns="93345" bIns="46355" numCol="1" spcCol="215900" anchor="t">
            <a:prstTxWarp prst="textNoShape">
              <a:avLst/>
            </a:prstTxWarp>
          </a:bodyPr>
          <a:lstStyle>
            <a:lvl1pPr>
              <a:spcBef>
                <a:spcPts val="0"/>
              </a:spcBef>
              <a:defRPr sz="1200" cap="none"/>
            </a:lvl1pPr>
          </a:lstStyle>
          <a:p>
            <a:pPr/>
          </a:p>
        </p:txBody>
      </p:sp>
      <p:sp>
        <p:nvSpPr>
          <p:cNvPr id="3" name="Rectangle 3"/>
          <p:cNvSpPr>
            <a:spLocks noGrp="1" noChangeArrowheads="1"/>
            <a:extLst>
              <a:ext uri="smNativeData">
                <pr:smNativeData xmlns:pr="smNativeData" xmlns="smNativeData" val="SMDATA_16_a8d2ZBMAAAAlAAAAZAAAAA0AAAAAkwAAAEkAAACTAAAASQ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V5Xx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tBcAAAAAAADRKQAADAMAABAAAAAmAAAACAAAAP//////////MAAAABQAAAAAAAAAAAD//wAAAQAAAP//AAABAA=="/>
              </a:ext>
            </a:extLst>
          </p:cNvSpPr>
          <p:nvPr>
            <p:ph type="dt" sz="quarter" idx="1"/>
          </p:nvPr>
        </p:nvSpPr>
        <p:spPr>
          <a:xfrm>
            <a:off x="3853180" y="0"/>
            <a:ext cx="294449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345" tIns="46355" rIns="93345" bIns="46355" numCol="1" spcCol="215900" anchor="t">
            <a:prstTxWarp prst="textNoShape">
              <a:avLst/>
            </a:prstTxWarp>
          </a:bodyPr>
          <a:lstStyle>
            <a:lvl1pPr algn="r">
              <a:spcBef>
                <a:spcPts val="0"/>
              </a:spcBef>
            </a:lvl1pPr>
          </a:lstStyle>
          <a:p>
            <a:pPr/>
            <a:fld id="{171E64F4-BAFA-4B92-B4A6-4CC72AE84219}" type="datetime1">
              <a:rPr sz="1200" cap="none"/>
              <a:t/>
            </a:fld>
            <a:endParaRPr sz="1200" cap="none"/>
          </a:p>
        </p:txBody>
      </p:sp>
      <p:sp>
        <p:nvSpPr>
          <p:cNvPr id="4" name="Rectangle 4"/>
          <p:cNvSpPr>
            <a:spLocks noGrp="1" noChangeArrowheads="1"/>
            <a:extLst>
              <a:ext uri="smNativeData">
                <pr:smNativeData xmlns:pr="smNativeData" xmlns="smNativeData" val="SMDATA_16_a8d2ZBMAAAAlAAAAZAAAAA0AAAAAkwAAAEkAAACTAAAASQAAAAAAAAAC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AU6AAAeEgAAET0AABAAAAAmAAAACAAAAP//////////MAAAABQAAAAAAAAAAAD//wAAAQAAAP//AAABAA=="/>
              </a:ext>
            </a:extLst>
          </p:cNvSpPr>
          <p:nvPr>
            <p:ph type="ftr" sz="quarter" idx="2"/>
          </p:nvPr>
        </p:nvSpPr>
        <p:spPr>
          <a:xfrm>
            <a:off x="0" y="9431655"/>
            <a:ext cx="2945130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345" tIns="46355" rIns="93345" bIns="46355" numCol="1" spcCol="215900" anchor="b">
            <a:prstTxWarp prst="textNoShape">
              <a:avLst/>
            </a:prstTxWarp>
          </a:bodyPr>
          <a:lstStyle>
            <a:lvl1pPr>
              <a:spcBef>
                <a:spcPts val="0"/>
              </a:spcBef>
              <a:defRPr sz="1200" cap="none"/>
            </a:lvl1pPr>
          </a:lstStyle>
          <a:p>
            <a:pPr/>
          </a:p>
        </p:txBody>
      </p:sp>
      <p:sp>
        <p:nvSpPr>
          <p:cNvPr id="5" name="Rectangle 5"/>
          <p:cNvSpPr>
            <a:spLocks noGrp="1" noChangeArrowheads="1"/>
            <a:extLst>
              <a:ext uri="smNativeData">
                <pr:smNativeData xmlns:pr="smNativeData" xmlns="smNativeData" val="SMDATA_16_a8d2ZBMAAAAlAAAAZAAAAA0AAAAAkwAAAEkAAACTAAAASQAAAAAAAAAC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tBcAAAU6AADRKQAAET0AABAAAAAmAAAACAAAAP//////////MAAAABQAAAAAAAAAAAD//wAAAQAAAP//AAABAA=="/>
              </a:ext>
            </a:extLst>
          </p:cNvSpPr>
          <p:nvPr>
            <p:ph type="sldNum" sz="quarter" idx="3"/>
          </p:nvPr>
        </p:nvSpPr>
        <p:spPr>
          <a:xfrm>
            <a:off x="3853180" y="9431655"/>
            <a:ext cx="294449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345" tIns="46355" rIns="93345" bIns="46355" numCol="1" spcCol="215900" anchor="b">
            <a:prstTxWarp prst="textNoShape">
              <a:avLst/>
            </a:prstTxWarp>
          </a:bodyPr>
          <a:lstStyle>
            <a:lvl1pPr algn="r">
              <a:spcBef>
                <a:spcPts val="0"/>
              </a:spcBef>
            </a:lvl1pPr>
          </a:lstStyle>
          <a:p>
            <a:pPr/>
            <a:fld id="{749C4B27-6999-C9BD-D724-9FE8056A21CA}" type="slidenum">
              <a:rPr sz="1200" cap="none"/>
              <a:t/>
            </a:fld>
            <a:endParaRPr sz="1200" cap="non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 ?>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  <a:extLst>
              <a:ext uri="smNativeData">
                <pr:smNativeData xmlns:pr="smNativeData" xmlns="smNativeData" val="SMDATA_16_a8d2ZBMAAAAlAAAAZAAAAA0AAAAAkwAAAEkAAACTAAAASQ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g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AAAAAAeEgAADAMAABAAAAAmAAAACAAAAP//////////MAAAABQAAAAAAAAAAAD//wAAAQAAAP//AAABAA=="/>
              </a:ext>
            </a:extLst>
          </p:cNvSpPr>
          <p:nvPr>
            <p:ph type="hdr" sz="quarter"/>
          </p:nvPr>
        </p:nvSpPr>
        <p:spPr>
          <a:xfrm>
            <a:off x="0" y="0"/>
            <a:ext cx="2945130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345" tIns="46355" rIns="93345" bIns="46355" numCol="1" spcCol="215900" anchor="t">
            <a:prstTxWarp prst="textNoShape">
              <a:avLst/>
            </a:prstTxWarp>
          </a:bodyPr>
          <a:lstStyle>
            <a:lvl1pPr>
              <a:spcBef>
                <a:spcPts val="0"/>
              </a:spcBef>
              <a:defRPr sz="1200" cap="none"/>
            </a:lvl1pPr>
          </a:lstStyle>
          <a:p>
            <a:pPr/>
          </a:p>
        </p:txBody>
      </p:sp>
      <p:sp>
        <p:nvSpPr>
          <p:cNvPr id="3" name="Rectangle 3"/>
          <p:cNvSpPr>
            <a:spLocks noGrp="1" noChangeArrowheads="1"/>
            <a:extLst>
              <a:ext uri="smNativeData">
                <pr:smNativeData xmlns:pr="smNativeData" xmlns="smNativeData" val="SMDATA_16_a8d2ZBMAAAAlAAAAZAAAAA0AAAAAkwAAAEkAAACTAAAASQ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M4e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tBcAAAAAAADRKQAADAMAABAAAAAmAAAACAAAAP//////////MAAAABQAAAAAAAAAAAD//wAAAQAAAP//AAABAA=="/>
              </a:ext>
            </a:extLst>
          </p:cNvSpPr>
          <p:nvPr>
            <p:ph type="dt" idx="1"/>
          </p:nvPr>
        </p:nvSpPr>
        <p:spPr>
          <a:xfrm>
            <a:off x="3853180" y="0"/>
            <a:ext cx="294449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345" tIns="46355" rIns="93345" bIns="46355" numCol="1" spcCol="215900" anchor="t">
            <a:prstTxWarp prst="textNoShape">
              <a:avLst/>
            </a:prstTxWarp>
          </a:bodyPr>
          <a:lstStyle>
            <a:lvl1pPr algn="r">
              <a:spcBef>
                <a:spcPts val="0"/>
              </a:spcBef>
            </a:lvl1pPr>
          </a:lstStyle>
          <a:p>
            <a:pPr/>
            <a:fld id="{4360FF8F-C1AE-3509-E0D8-375CB1961662}" type="datetime1">
              <a:rPr sz="1200" cap="none"/>
              <a:t/>
            </a:fld>
            <a:endParaRPr sz="1200" cap="none"/>
          </a:p>
        </p:txBody>
      </p:sp>
      <p:sp>
        <p:nvSpPr>
          <p:cNvPr id="4" name="Rectangle 4"/>
          <p:cNvSpPr>
            <a:spLocks noGrp="1" noChangeArrowheads="1"/>
            <a:extLst>
              <a:ext uri="smNativeData">
                <pr:smNativeData xmlns:pr="smNativeData" xmlns="smNativeData" val="SMDATA_16_a8d2ZBMAAAAlAAAAZAAAAC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BAAAAAAAAAAAAAAAPAAAAAQAAACMAAAAjAAAAIwAAAB4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M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pQUAAJUEAAAvJAAAexsAABAAAAAmAAAACAAAAP//////////MAAAABQAAAAAAAAAAAD//wAAAQAAAP//AAABAA=="/>
              </a:ext>
            </a:extLst>
          </p:cNvSpPr>
          <p:nvPr>
            <p:ph type="sldImg" idx="2"/>
          </p:nvPr>
        </p:nvSpPr>
        <p:spPr>
          <a:xfrm>
            <a:off x="917575" y="744855"/>
            <a:ext cx="4964430" cy="3722370"/>
          </a:xfrm>
          <a:prstGeom prst="rect">
            <a:avLst/>
          </a:prstGeom>
          <a:noFill/>
          <a:ln w="9525" cap="flat" cmpd="sng" algn="ctr">
            <a:solidFill>
              <a:srgbClr val="000000"/>
            </a:solidFill>
            <a:prstDash val="solid"/>
            <a:headEnd type="none"/>
            <a:tailEnd type="none"/>
          </a:ln>
          <a:effectLst/>
        </p:spPr>
      </p:sp>
      <p:sp>
        <p:nvSpPr>
          <p:cNvPr id="5" name="Rectangle 5"/>
          <p:cNvSpPr>
            <a:spLocks noGrp="1" noChangeArrowheads="1"/>
            <a:extLst>
              <a:ext uri="smNativeData">
                <pr:smNativeData xmlns:pr="smNativeData" xmlns="smNativeData" val="SMDATA_16_a8d2ZBMAAAAlAAAAZAAAAA0AAAAAkwAAAEkAAACTAAAASQ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DoU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AUAAAEdAAA+JAAAfDgAABAAAAAmAAAACAAAAP//////////MAAAABQAAAAAAAAAAAD//wAAAQAAAP//AAABAA=="/>
              </a:ext>
            </a:extLst>
          </p:cNvSpPr>
          <p:nvPr>
            <p:ph type="body" idx="3"/>
          </p:nvPr>
        </p:nvSpPr>
        <p:spPr>
          <a:xfrm>
            <a:off x="906780" y="4714875"/>
            <a:ext cx="4984750" cy="44672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345" tIns="46355" rIns="93345" bIns="46355" numCol="1" spcCol="215900" anchor="t">
            <a:prstTxWarp prst="textNoShape">
              <a:avLst/>
            </a:prstTxWarp>
          </a:bodyPr>
          <a:lstStyle/>
          <a:p>
            <a:pPr/>
            <a:r>
              <a:t>Klicken Sie, um die Formate des </a:t>
            </a:r>
            <a:r>
              <a:t>Vorlagentextes zu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6" name="Rectangle 6"/>
          <p:cNvSpPr>
            <a:spLocks noGrp="1" noChangeArrowheads="1"/>
            <a:extLst>
              <a:ext uri="smNativeData">
                <pr:smNativeData xmlns:pr="smNativeData" xmlns="smNativeData" val="SMDATA_16_a8d2ZBMAAAAlAAAAZAAAAA0AAAAAkwAAAEkAAACTAAAASQAAAAAAAAAC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1dwIc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AU6AAAeEgAAET0AABAAAAAmAAAACAAAAP//////////MAAAABQAAAAAAAAAAAD//wAAAQAAAP//AAABAA=="/>
              </a:ext>
            </a:extLst>
          </p:cNvSpPr>
          <p:nvPr>
            <p:ph type="ftr" sz="quarter" idx="4"/>
          </p:nvPr>
        </p:nvSpPr>
        <p:spPr>
          <a:xfrm>
            <a:off x="0" y="9431655"/>
            <a:ext cx="2945130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345" tIns="46355" rIns="93345" bIns="46355" numCol="1" spcCol="215900" anchor="b">
            <a:prstTxWarp prst="textNoShape">
              <a:avLst/>
            </a:prstTxWarp>
          </a:bodyPr>
          <a:lstStyle>
            <a:lvl1pPr>
              <a:spcBef>
                <a:spcPts val="0"/>
              </a:spcBef>
              <a:defRPr sz="1200" cap="none"/>
            </a:lvl1pPr>
          </a:lstStyle>
          <a:p>
            <a:pPr/>
          </a:p>
        </p:txBody>
      </p:sp>
      <p:sp>
        <p:nvSpPr>
          <p:cNvPr id="7" name="Rectangle 7"/>
          <p:cNvSpPr>
            <a:spLocks noGrp="1" noChangeArrowheads="1"/>
            <a:extLst>
              <a:ext uri="smNativeData">
                <pr:smNativeData xmlns:pr="smNativeData" xmlns="smNativeData" val="SMDATA_16_a8d2ZBMAAAAlAAAAZAAAAA0AAAAAkwAAAEkAAACTAAAASQAAAAAAAAAC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EoR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tBcAAAU6AADRKQAAET0AABAAAAAmAAAACAAAAP//////////MAAAABQAAAAAAAAAAAD//wAAAQAAAP//AAABAA=="/>
              </a:ext>
            </a:extLst>
          </p:cNvSpPr>
          <p:nvPr>
            <p:ph type="sldNum" sz="quarter" idx="5"/>
          </p:nvPr>
        </p:nvSpPr>
        <p:spPr>
          <a:xfrm>
            <a:off x="3853180" y="9431655"/>
            <a:ext cx="294449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345" tIns="46355" rIns="93345" bIns="46355" numCol="1" spcCol="215900" anchor="b">
            <a:prstTxWarp prst="textNoShape">
              <a:avLst/>
            </a:prstTxWarp>
          </a:bodyPr>
          <a:lstStyle>
            <a:lvl1pPr algn="r">
              <a:spcBef>
                <a:spcPts val="0"/>
              </a:spcBef>
            </a:lvl1pPr>
          </a:lstStyle>
          <a:p>
            <a:pPr/>
            <a:fld id="{48409BEB-A5A5-156D-EBF8-5338D5B61D06}" type="slidenum">
              <a:rPr sz="1200" cap="none"/>
              <a:t/>
            </a:fld>
            <a:endParaRPr sz="1200" cap="non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1pPr>
    <a:lvl2pPr marL="457200" marR="0" indent="0" algn="l" defTabSz="914400">
      <a:lnSpc>
        <a:spcPct val="100000"/>
      </a:lnSpc>
      <a:spcBef>
        <a:spcPts val="43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2pPr>
    <a:lvl3pPr marL="914400" marR="0" indent="0" algn="l" defTabSz="914400">
      <a:lnSpc>
        <a:spcPct val="100000"/>
      </a:lnSpc>
      <a:spcBef>
        <a:spcPts val="43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3pPr>
    <a:lvl4pPr marL="1371600" marR="0" indent="0" algn="l" defTabSz="914400">
      <a:lnSpc>
        <a:spcPct val="100000"/>
      </a:lnSpc>
      <a:spcBef>
        <a:spcPts val="43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4pPr>
    <a:lvl5pPr marL="1828800" marR="0" indent="0" algn="l" defTabSz="914400">
      <a:lnSpc>
        <a:spcPct val="100000"/>
      </a:lnSpc>
      <a:spcBef>
        <a:spcPts val="43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5pPr>
    <a:lvl6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6pPr>
    <a:lvl7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7pPr>
    <a:lvl8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8pPr>
    <a:lvl9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9pPr>
  </p:notesStyle>
</p:notesMaster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eitstempelBereich1"/>
          <p:cNvSpPr txBox="1">
            <a:extLst>
              <a:ext uri="smNativeData">
                <pr:smNativeData xmlns:pr="smNativeData" xmlns="smNativeData" val="SMDATA_16_a8d2ZBMAAAAlAAAAEg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pHkAAAAAAAAJAAAABAAAAAYC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AAAAAB/f38A297hA8zMzADAwP8Af39/AAAAAAAAAAAAAAAAAAAAAAAAAAAAIQAAABgAAAAUAAAAZgAAADweAADGCQAAix8AABAAAAAmAAAACAAAAP//////////MAAAABQAAAAAAAAAAAD//wAAAQAAAP//AAABAA=="/>
              </a:ext>
            </a:extLst>
          </p:cNvSpPr>
          <p:nvPr/>
        </p:nvSpPr>
        <p:spPr>
          <a:xfrm>
            <a:off x="64770" y="4914900"/>
            <a:ext cx="1524000" cy="2127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>
              <a:defRPr lang="de-de" sz="900" cap="none">
                <a:solidFill>
                  <a:schemeClr val="accent1"/>
                </a:solidFill>
              </a:defRPr>
            </a:pPr>
            <a:r>
              <a:rPr lang="de-de" cap="none">
                <a:solidFill>
                  <a:schemeClr val="tx2"/>
                </a:solidFill>
                <a:latin typeface="Basic Sans" pitchFamily="1" charset="0"/>
                <a:ea typeface="Basic Roman" pitchFamily="1" charset="0"/>
                <a:cs typeface="Basic Roman" pitchFamily="1" charset="0"/>
              </a:rPr>
              <a:t>SS</a:t>
            </a:r>
            <a:r>
              <a:t> </a:t>
            </a:r>
            <a:r>
              <a:rPr lang="de-de" cap="none">
                <a:solidFill>
                  <a:schemeClr val="tx2"/>
                </a:solidFill>
                <a:latin typeface="Basic Sans" pitchFamily="1" charset="0"/>
                <a:ea typeface="Basic Roman" pitchFamily="1" charset="0"/>
                <a:cs typeface="Basic Roman" pitchFamily="1" charset="0"/>
              </a:rPr>
              <a:t>2023</a:t>
            </a:r>
            <a:endParaRPr lang="de-de" cap="none">
              <a:solidFill>
                <a:schemeClr val="tx2"/>
              </a:solidFill>
              <a:latin typeface="Basic Sans" pitchFamily="1" charset="0"/>
              <a:ea typeface="Basic Roman" pitchFamily="1" charset="0"/>
              <a:cs typeface="Basic Roman" pitchFamily="1" charset="0"/>
            </a:endParaRPr>
          </a:p>
        </p:txBody>
      </p:sp>
      <p:sp>
        <p:nvSpPr>
          <p:cNvPr id="3" name="FußzeilenBereich2"/>
          <p:cNvSpPr>
            <a:extLst>
              <a:ext uri="smNativeData">
                <pr:smNativeData xmlns:pr="smNativeData" xmlns="smNativeData" val="SMDATA_16_a8d2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pHkAAAAAAAAJAAAABAAAAEoU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xgkAADweAAD+KwAAih8AABAAAAAmAAAACAAAAP//////////MAAAABQAAAAAAAAAAAD//wAAAQAAAP//AAABAA=="/>
              </a:ext>
            </a:extLst>
          </p:cNvSpPr>
          <p:nvPr/>
        </p:nvSpPr>
        <p:spPr>
          <a:xfrm>
            <a:off x="1588770" y="4914900"/>
            <a:ext cx="5562600" cy="2120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algn="ctr" defTabSz="449580">
              <a:tabLst/>
              <a:defRPr sz="900" cap="none">
                <a:solidFill>
                  <a:schemeClr val="tx2"/>
                </a:solidFill>
                <a:latin typeface="Basic Sans" pitchFamily="1" charset="0"/>
                <a:ea typeface="Arial" pitchFamily="1" charset="0"/>
                <a:cs typeface="Arial" pitchFamily="1" charset="0"/>
              </a:defRPr>
            </a:pPr>
            <a:r>
              <a:t>Dr. Gerhard H. Peise</a:t>
            </a:r>
            <a:r>
              <a:rPr lang="de-de" cap="none">
                <a:solidFill>
                  <a:schemeClr val="accent1"/>
                </a:solidFill>
              </a:rPr>
              <a:t> | </a:t>
            </a:r>
            <a:r>
              <a:t>Psychologische</a:t>
            </a:r>
            <a:r>
              <a:rPr lang="de-de" cap="none">
                <a:solidFill>
                  <a:schemeClr val="accent1"/>
                </a:solidFill>
              </a:rPr>
              <a:t> </a:t>
            </a:r>
            <a:r>
              <a:t>Gesprächskompetenz</a:t>
            </a:r>
            <a:endParaRPr lang="de-de" cap="none">
              <a:solidFill>
                <a:schemeClr val="accent1"/>
              </a:solidFill>
            </a:endParaRPr>
          </a:p>
        </p:txBody>
      </p:sp>
      <p:sp>
        <p:nvSpPr>
          <p:cNvPr id="4" name="Rechteck1"/>
          <p:cNvSpPr>
            <a:extLst>
              <a:ext uri="smNativeData">
                <pr:smNativeData xmlns:pr="smNativeData" xmlns="smNativeData" val="SMDATA_16_a8d2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pHkAAAAAAAAJAAAABAAAAFCW3S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uCwAADseAAAYNgAAiR8AABAAAAAmAAAACAAAAP//////////MAAAABQAAAAAAAAAAAD//wAAAQAAAP//AAABAA=="/>
              </a:ext>
            </a:extLst>
          </p:cNvSpPr>
          <p:nvPr/>
        </p:nvSpPr>
        <p:spPr>
          <a:xfrm>
            <a:off x="7269480" y="4914265"/>
            <a:ext cx="1524000" cy="2120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algn="r" defTabSz="449580">
              <a:tabLst/>
              <a:defRPr sz="900" cap="none">
                <a:solidFill>
                  <a:schemeClr val="tx2"/>
                </a:solidFill>
                <a:latin typeface="Basic Sans" pitchFamily="1" charset="0"/>
                <a:ea typeface="Arial" pitchFamily="1" charset="0"/>
                <a:cs typeface="Arial" pitchFamily="1" charset="0"/>
              </a:defRPr>
            </a:pPr>
            <a:fld id="{461C8F8A-C4AB-4979-E5A4-322CC1EA1367}" type="slidenum">
              <a:t>11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3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2_PPT-Vorlage_der_FOM_20140109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4"/>
          <p:cNvSpPr>
            <a:extLst>
              <a:ext uri="smNativeData">
                <pr:smNativeData xmlns:pr="smNativeData" xmlns="smNativeData" val="SMDATA_16_a8d2ZBMAAAAlAAAAZAAAAA0AAAAAkAAAAEgAAACQAAAASAAAAAAAAAABAAAAAAAAAAEAAABQAAAAAAAAAAAA4D8AAAAAAADgPwAAAAAAAOA/AAAAAAAA4D8AAAAAAADgPwAAAAAAAOA/AAAAAAAA4D8AAAAAAADgPwAAAAAAAOA/AAAAAAAA4D8CAAAAjAAAAAEAAAADAAAAAJmKDP///wgAAAAAAAAAAAAAAAAAAAAAAAAAAAAAAAAAAAAAeAAAAAEAAABAAAAAZAAAAAAAAAC0AAAAAAAAAAEAAABQAAAAAJmK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GCki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mYoAAAAAAAAAAAAAAAAAAAAAAAAAAAAAAAAAAAAAACYmJgJ/f38A297hA8zMzADAwP8Af39/AAAAAAAAAAAAAAAAAAAAAAAAAAAAIQAAABgAAAAUAAAAwAAAAMsDAADCMQAA4QMAABAAAAAmAAAACAAAAP//////////MAAAABQAAAAAAAAAAAD//wAAAQAAAP//AAABAA=="/>
              </a:ext>
            </a:extLst>
          </p:cNvSpPr>
          <p:nvPr/>
        </p:nvSpPr>
        <p:spPr>
          <a:xfrm>
            <a:off x="121920" y="616585"/>
            <a:ext cx="7966710" cy="13970"/>
          </a:xfrm>
          <a:prstGeom prst="rect">
            <a:avLst/>
          </a:prstGeom>
          <a:gradFill flip="none" rotWithShape="0">
            <a:gsLst>
              <a:gs pos="0">
                <a:schemeClr val="accent1"/>
              </a:gs>
              <a:gs pos="80000">
                <a:srgbClr val="00998A"/>
              </a:gs>
              <a:gs pos="100000">
                <a:schemeClr val="bg1"/>
              </a:gs>
            </a:gsLst>
            <a:lin ang="0" scaled="0"/>
            <a:tileRect/>
          </a:gradFill>
          <a:ln>
            <a:noFill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spcBef>
                <a:spcPts val="0"/>
              </a:spcBef>
              <a:defRPr cap="none">
                <a:solidFill>
                  <a:srgbClr val="FFFFFF"/>
                </a:solidFill>
              </a:defRPr>
            </a:pPr>
          </a:p>
        </p:txBody>
      </p:sp>
      <p:sp>
        <p:nvSpPr>
          <p:cNvPr id="3" name="Rechteck 6"/>
          <p:cNvSpPr>
            <a:extLst>
              <a:ext uri="smNativeData">
                <pr:smNativeData xmlns:pr="smNativeData" xmlns="smNativeData" val="SMDATA_16_a8d2ZBMAAAAlAAAAZAAAAA0AAAAAkAAAAEgAAACQAAAASAAAAAAAAAABAAAAAAAAAAEAAABQAAAAAAAAAAAA4D8AAAAAAADgPwAAAAAAAOA/AAAAAAAA4D8AAAAAAADgPwAAAAAAAOA/AAAAAAAA4D8AAAAAAADgPwAAAAAAAOA/AAAAAAAA4D8CAAAAjAAAAAEAAAADAAAAAJmKDP///wgAAAAAAAAAAAAAAAAAAAAAAAAAAAAAAAAAAAAAeAAAAAEAAABAAAAAZAAAAAAAAAC0AAAAAAAAAAEAAABQAAAAAJmK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mYoAAAAAAAAAAAAAAAAAAAAAAAAAAAAAAAAAAAAAACYmJgJ/f38A297hA8zMzADAwP8Af39/AAAAAAAAAAAAAAAAAAAAAAAAAAAAIQAAABgAAAAUAAAAwAAAAEIeAADCMQAAUh4AABAAAAAmAAAACAAAAP//////////MAAAABQAAAAAAAAAAAD//wAAAQAAAP//AAABAA=="/>
              </a:ext>
            </a:extLst>
          </p:cNvSpPr>
          <p:nvPr/>
        </p:nvSpPr>
        <p:spPr>
          <a:xfrm>
            <a:off x="121920" y="4918710"/>
            <a:ext cx="7966710" cy="10160"/>
          </a:xfrm>
          <a:prstGeom prst="rect">
            <a:avLst/>
          </a:prstGeom>
          <a:gradFill flip="none" rotWithShape="0">
            <a:gsLst>
              <a:gs pos="0">
                <a:schemeClr val="accent1"/>
              </a:gs>
              <a:gs pos="80000">
                <a:srgbClr val="00998A"/>
              </a:gs>
              <a:gs pos="100000">
                <a:schemeClr val="bg1"/>
              </a:gs>
            </a:gsLst>
            <a:lin ang="0" scaled="0"/>
            <a:tileRect/>
          </a:gradFill>
          <a:ln>
            <a:noFill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spcBef>
                <a:spcPts val="0"/>
              </a:spcBef>
              <a:defRPr cap="none">
                <a:solidFill>
                  <a:srgbClr val="FFFFFF"/>
                </a:solidFill>
              </a:defRPr>
            </a:pPr>
          </a:p>
        </p:txBody>
      </p:sp>
      <p:pic>
        <p:nvPicPr>
          <p:cNvPr id="4" name="Picture 2"/>
          <p:cNvPicPr>
            <a:picLocks noChangeAspect="1"/>
            <a:extLst>
              <a:ext uri="smNativeData">
                <pr:smNativeData xmlns:pr="smNativeData" xmlns="smNativeData" val="SMDATA_18_a8d2ZBMAAAAlAAAAEQAAAC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AAAAAAAAAAABAAAAf39/AAEAAABkAAAAAAAAABQAAABAHwAAAAAAACYAAAAAAAAAwOD//wAAAAAmAAAAZAAAABYAAABMAAAAAAAAAAAAAAAEAAAAAAAAAAEAAADb3uEKAAAAACgAAAAoAAAAZAAAAGQAAAAAAAAAzMzMAAAAAABQAAAAUAAAAGQAAABkAAAAAAAAAAcAAAA4AAAAAAAAAAAAAAAAAAAA////AAAAAAAAAAAAAAAAAAAAAAAAAAAAAAAAAAAAAABkAAAAZAAAAAAAAAAjAAAABAAAAGQAAAAXAAAAFAAAAAAAAAAAAAAA/38AAP9/AAAAAAAACQAAAAQAAACu94X9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CZigX///8BAAAAAAAAAAAAAAAAAAAAAAAAAAAAAAAAAAAAAAAAAAAmJiYCf39/ANve4QPMzMwAwMD/AH9/fwAAAAAAAAAAAAAAAAD///8AAAAAACEAAAAYAAAAFAAAAKMzAACTAAAA8zYAAOMDAAAQAAAAJgAAAAgAAAD//////////zAAAAAUAAAAAAAAAAAA//8AAAEAAAD//wAAAQA="/>
              </a:ext>
            </a:extLst>
          </p:cNvPicPr>
          <p:nvPr/>
        </p:nvPicPr>
        <p:blipFill>
          <a:blip r:embed="rId1"/>
          <a:stretch>
            <a:fillRect/>
          </a:stretch>
        </p:blipFill>
        <p:spPr>
          <a:xfrm>
            <a:off x="8394065" y="93345"/>
            <a:ext cx="538480" cy="53848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" name="Rectangle 3"/>
          <p:cNvSpPr>
            <a:spLocks noGrp="1" noChangeArrowheads="1"/>
            <a:extLst>
              <a:ext uri="smNativeData">
                <pr:smNativeData xmlns:pr="smNativeData" xmlns="smNativeData" val="SMDATA_16_a8d2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UwEAAJQEAAB6NwAAcRwAABAAAAAmAAAACAAAAP//////////MAAAABQAAAAAAAAAAAD//wAAAQAAAP//AAABAA=="/>
              </a:ext>
            </a:extLst>
          </p:cNvSpPr>
          <p:nvPr>
            <p:ph type="body" idx="1"/>
          </p:nvPr>
        </p:nvSpPr>
        <p:spPr>
          <a:xfrm>
            <a:off x="215265" y="744220"/>
            <a:ext cx="8803005" cy="387921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Klicken Sie, um die Formate des </a:t>
            </a:r>
            <a:r>
              <a:t>Vorlagentextes zu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Rectangle 41"/>
          <p:cNvSpPr>
            <a:spLocks noGrp="1" noChangeArrowheads="1"/>
            <a:extLst>
              <a:ext uri="smNativeData">
                <pr:smNativeData xmlns:pr="smNativeData" xmlns="smNativeData" val="SMDATA_16_a8d2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BAAAAg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C4AAFIeAAAQOAAAoB8AABAAAAAmAAAACAAAAP//////////MAAAABQAAAAAAAAAAAD//wAAAQAAAP//AAABAA=="/>
              </a:ext>
            </a:extLst>
          </p:cNvSpPr>
          <p:nvPr>
            <p:ph type="sldNum" sz="quarter" idx="4"/>
          </p:nvPr>
        </p:nvSpPr>
        <p:spPr>
          <a:xfrm>
            <a:off x="7589520" y="4928870"/>
            <a:ext cx="1524000" cy="2120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algn="r" defTabSz="449580">
              <a:tabLst/>
              <a:defRPr sz="1100" cap="none">
                <a:solidFill>
                  <a:schemeClr val="tx2"/>
                </a:solidFill>
                <a:latin typeface="Basic Sans" pitchFamily="1" charset="0"/>
                <a:ea typeface="Arial" pitchFamily="1" charset="0"/>
                <a:cs typeface="Arial" pitchFamily="1" charset="0"/>
              </a:defRPr>
            </a:lvl1pPr>
          </a:lstStyle>
          <a:p>
            <a:pPr/>
            <a:fld id="{59ACBF6B-25B4-F949-FA14-D31CF15A0C86}" type="slidenum">
              <a:t/>
            </a:fld>
          </a:p>
        </p:txBody>
      </p:sp>
      <p:sp>
        <p:nvSpPr>
          <p:cNvPr id="7" name="Rectangle 42"/>
          <p:cNvSpPr>
            <a:spLocks noGrp="1" noChangeArrowheads="1"/>
            <a:extLst>
              <a:ext uri="smNativeData">
                <pr:smNativeData xmlns:pr="smNativeData" xmlns="smNativeData" val="SMDATA_16_a8d2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IC7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FIeAAA8LQAAoB8AABAAAAAmAAAACAAAAP//////////MAAAABQAAAAAAAAAAAD//wAAAQAAAP//AAABAA=="/>
              </a:ext>
            </a:extLst>
          </p:cNvSpPr>
          <p:nvPr>
            <p:ph type="ftr" sz="quarter" idx="3"/>
          </p:nvPr>
        </p:nvSpPr>
        <p:spPr>
          <a:xfrm>
            <a:off x="1790700" y="4928870"/>
            <a:ext cx="5562600" cy="2120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algn="ctr" defTabSz="449580">
              <a:tabLst/>
              <a:defRPr sz="1100" cap="none">
                <a:solidFill>
                  <a:schemeClr val="tx2"/>
                </a:solidFill>
                <a:latin typeface="Basic Sans" pitchFamily="1" charset="0"/>
                <a:ea typeface="Arial" pitchFamily="1" charset="0"/>
                <a:cs typeface="Arial" pitchFamily="1" charset="0"/>
              </a:defRPr>
            </a:lvl1pPr>
          </a:lstStyle>
          <a:p>
            <a:pPr/>
            <a:r>
              <a:t>Dr. Gerhard H. Peise</a:t>
            </a:r>
          </a:p>
        </p:txBody>
      </p:sp>
      <p:sp>
        <p:nvSpPr>
          <p:cNvPr id="8" name="Rectangle 43"/>
          <p:cNvSpPr>
            <a:spLocks noGrp="1" noChangeArrowheads="1"/>
            <a:extLst>
              <a:ext uri="smNativeData">
                <pr:smNativeData xmlns:pr="smNativeData" xmlns="smNativeData" val="SMDATA_16_a8d2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GwAAAFIeAAB7CQAAoB8AABAAAAAmAAAACAAAAP//////////MAAAABQAAAAAAAAAAAD//wAAAQAAAP//AAABAA=="/>
              </a:ext>
            </a:extLst>
          </p:cNvSpPr>
          <p:nvPr>
            <p:ph type="dt" sz="half" idx="2"/>
          </p:nvPr>
        </p:nvSpPr>
        <p:spPr>
          <a:xfrm>
            <a:off x="17145" y="4928870"/>
            <a:ext cx="1524000" cy="2120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defTabSz="449580">
              <a:tabLst/>
              <a:defRPr sz="1100" cap="none">
                <a:solidFill>
                  <a:schemeClr val="tx2"/>
                </a:solidFill>
                <a:latin typeface="Basic Sans" pitchFamily="1" charset="0"/>
                <a:ea typeface="Arial" pitchFamily="1" charset="0"/>
                <a:cs typeface="Arial" pitchFamily="1" charset="0"/>
              </a:defRPr>
            </a:lvl1pPr>
          </a:lstStyle>
          <a:p>
            <a:pPr/>
            <a:fld id="{1D03538C-C2F0-56A5-BEBB-34F01DF54861}" type="datetime1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4" r:id="rId2"/>
  </p:sldLayoutIdLst>
  <p:hf sldNum="0" hdr="0" ftr="0" dt="0"/>
  <p:txStyles>
    <p:titleStyle>
      <a:lvl1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1" i="0" u="none" strike="noStrike" kern="1" cap="none" spc="0" baseline="0">
          <a:solidFill>
            <a:srgbClr val="23A092"/>
          </a:solidFill>
          <a:effectLst/>
          <a:latin typeface="Arial" pitchFamily="1" charset="0"/>
          <a:ea typeface="Arial" pitchFamily="1" charset="0"/>
          <a:cs typeface="Arial" pitchFamily="1" charset="0"/>
        </a:defRPr>
      </a:lvl1pPr>
      <a:lvl2pPr marL="457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2pPr>
      <a:lvl3pPr marL="914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3pPr>
      <a:lvl4pPr marL="1371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4pPr>
      <a:lvl5pPr marL="18288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5pPr>
      <a:lvl6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6pPr>
      <a:lvl7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7pPr>
      <a:lvl8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8pPr>
      <a:lvl9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9pPr>
    </p:titleStyle>
    <p:bodyStyle>
      <a:lvl1pPr marL="342900" marR="0" indent="-342900" algn="l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-"/>
        <a:tabLst/>
        <a:defRPr sz="22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1pPr>
      <a:lvl2pPr marL="742950" marR="0" indent="-285750" algn="l" defTabSz="914400">
        <a:lnSpc>
          <a:spcPct val="100000"/>
        </a:lnSpc>
        <a:spcBef>
          <a:spcPts val="480"/>
        </a:spcBef>
        <a:spcAft>
          <a:spcPts val="0"/>
        </a:spcAft>
        <a:buClrTx/>
        <a:buSzTx/>
        <a:buFontTx/>
        <a:buChar char="+"/>
        <a:tabLst/>
        <a:defRPr sz="20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2pPr>
      <a:lvl3pPr marL="1143000" marR="0" indent="-228600" algn="l" defTabSz="914400">
        <a:lnSpc>
          <a:spcPct val="100000"/>
        </a:lnSpc>
        <a:spcBef>
          <a:spcPts val="430"/>
        </a:spcBef>
        <a:spcAft>
          <a:spcPts val="0"/>
        </a:spcAft>
        <a:buClrTx/>
        <a:buSzTx/>
        <a:buFontTx/>
        <a:buChar char="•"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3pPr>
      <a:lvl4pPr marL="1600200" marR="0" indent="-228600" algn="l" defTabSz="914400">
        <a:lnSpc>
          <a:spcPct val="100000"/>
        </a:lnSpc>
        <a:spcBef>
          <a:spcPts val="380"/>
        </a:spcBef>
        <a:spcAft>
          <a:spcPts val="0"/>
        </a:spcAft>
        <a:buClrTx/>
        <a:buSzTx/>
        <a:buFont typeface="Wingdings" pitchFamily="0" charset="2"/>
        <a:buChar char="Ø"/>
        <a:tabLst/>
        <a:defRPr sz="16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4pPr>
      <a:lvl5pPr marL="2057400" marR="0" indent="-228600" algn="l" defTabSz="914400">
        <a:lnSpc>
          <a:spcPct val="100000"/>
        </a:lnSpc>
        <a:spcBef>
          <a:spcPts val="335"/>
        </a:spcBef>
        <a:spcAft>
          <a:spcPts val="0"/>
        </a:spcAft>
        <a:buClrTx/>
        <a:buSzTx/>
        <a:buFontTx/>
        <a:buChar char="o"/>
        <a:tabLst/>
        <a:defRPr sz="14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5pPr>
      <a:lvl6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6pPr>
      <a:lvl7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7pPr>
      <a:lvl8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8pPr>
      <a:lvl9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9pPr>
    </p:bodyStyle>
    <p:otherStyle>
      <a:lvl1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1pPr>
      <a:lvl2pPr marL="457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2pPr>
      <a:lvl3pPr marL="914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3pPr>
      <a:lvl4pPr marL="1371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4pPr>
      <a:lvl5pPr marL="18288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5pPr>
      <a:lvl6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6pPr>
      <a:lvl7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7pPr>
      <a:lvl8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8pPr>
      <a:lvl9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ext1"/>
          <p:cNvSpPr>
            <a:extLst>
              <a:ext uri="smNativeData">
                <pr:smNativeData xmlns:pr="smNativeData" xmlns="smNativeData" val="SMDATA_16_a8d2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C4AM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QAAAAcCAABWMQAAsQMAAAAAAAAmAAAACAAAAP//////////MAAAABQAAAAAAAAAAAD//wAAAQAAAP//AAABAA=="/>
              </a:ext>
            </a:extLst>
          </p:cNvSpPr>
          <p:nvPr/>
        </p:nvSpPr>
        <p:spPr>
          <a:xfrm>
            <a:off x="69215" y="329565"/>
            <a:ext cx="7950835" cy="27051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marL="342900" indent="-342900">
              <a:buNone/>
              <a:defRPr sz="1800" b="1" cap="none">
                <a:solidFill>
                  <a:schemeClr val="accent1"/>
                </a:solidFill>
              </a:defRPr>
            </a:pPr>
            <a:r>
              <a:t>Die praktische Anwendung der Gesprächstechniken</a:t>
            </a:r>
          </a:p>
        </p:txBody>
      </p:sp>
      <p:sp>
        <p:nvSpPr>
          <p:cNvPr id="3" name="Rechteck1"/>
          <p:cNvSpPr>
            <a:extLst>
              <a:ext uri="smNativeData">
                <pr:smNativeData xmlns:pr="smNativeData" xmlns="smNativeData" val="SMDATA_16_a8d2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HRfEBc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fQoAAOYQAAAGLAAAuRUAABAAAAAmAAAACAAAAP//////////MAAAABQAAAAAAAAAAAD//wAAAQAAAP//AAABAA=="/>
              </a:ext>
            </a:extLst>
          </p:cNvSpPr>
          <p:nvPr/>
        </p:nvSpPr>
        <p:spPr>
          <a:xfrm>
            <a:off x="1704975" y="2747010"/>
            <a:ext cx="5451475" cy="7842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algn="ctr">
              <a:spcAft>
                <a:spcPts val="1800"/>
              </a:spcAft>
              <a:buNone/>
              <a:defRPr cap="none">
                <a:solidFill>
                  <a:srgbClr val="007F7F"/>
                </a:solidFill>
                <a:latin typeface="Tahoma" pitchFamily="1" charset="0"/>
                <a:ea typeface="Arial" pitchFamily="1" charset="0"/>
                <a:cs typeface="Arial" pitchFamily="1" charset="0"/>
              </a:defRPr>
            </a:pPr>
            <a:r>
              <a:t>Teammeetings leiten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3" animBg="1"/>
    </p:bldLst>
    <p:extLst>
      <p:ext uri="smNativeData">
        <pr:smNativeData xmlns:pr="smNativeData" xmlns="smNativeData" val="a8d2ZAIAAAAFAAAA/v///wEAAAABAAAAAAAAAAAAAAAAAAAAAAAAAAkAAAAAAAAAAQAAAAEAAAAAAAAAAAAAAAAAAAAAAAAA"/>
      </p:ext>
    </p:extLst>
  </p:timing>
</p:sld>
</file>

<file path=ppt/slides/slide2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ext1"/>
          <p:cNvSpPr>
            <a:extLst>
              <a:ext uri="smNativeData">
                <pr:smNativeData xmlns:pr="smNativeData" xmlns="smNativeData" val="SMDATA_16_a8d2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BCsLQM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QAAAAcCAABWMQAAsQMAAAAAAAAmAAAACAAAAP//////////MAAAABQAAAAAAAAAAAD//wAAAQAAAP//AAABAA=="/>
              </a:ext>
            </a:extLst>
          </p:cNvSpPr>
          <p:nvPr/>
        </p:nvSpPr>
        <p:spPr>
          <a:xfrm>
            <a:off x="69215" y="329565"/>
            <a:ext cx="7950835" cy="27051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marL="342900" indent="-342900">
              <a:buNone/>
              <a:defRPr sz="1800" b="1" cap="none">
                <a:solidFill>
                  <a:schemeClr val="accent1"/>
                </a:solidFill>
              </a:defRPr>
            </a:pPr>
            <a:r>
              <a:t>Die praktische Anwendung der Gesprächstechniken</a:t>
            </a:r>
          </a:p>
        </p:txBody>
      </p:sp>
      <p:sp>
        <p:nvSpPr>
          <p:cNvPr id="3" name="Rechteck1"/>
          <p:cNvSpPr>
            <a:extLst>
              <a:ext uri="smNativeData">
                <pr:smNativeData xmlns:pr="smNativeData" xmlns="smNativeData" val="SMDATA_16_a8d2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AAAAAAAAAAABAAAAf39/AAEAAABkAAAAAAAAABQAAABAHwAAAAAAACYAAAAAAAAAwOD//wAAAAAmAAAAZAAAABYAAABMAAAAAAAAAAAAAAAEAAAAAAAAAAEAAADb3uEKAAAAACgAAAAoAAAAZAAAAGQAAAAAAAAAzMzMAAAAAABQAAAAUAAAAGQAAABkAAAAAAAAABcAAAAUAAAAAAAAAAAAAAD/fwAApHk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AAAAAB/f38A297hA8zMzADAwP8Af39/AAAAAAAAAAAAAAAAAAAAAAAAAAAAIQAAABgAAAAUAAAAqAIAAIoFAADPNQAAwBwAABAAAAAmAAAACAAAAP//////////MAAAABQAAAAAAAAAAAD//wAAAQAAAP//AAABAA=="/>
              </a:ext>
            </a:extLst>
          </p:cNvSpPr>
          <p:nvPr/>
        </p:nvSpPr>
        <p:spPr>
          <a:xfrm>
            <a:off x="431800" y="900430"/>
            <a:ext cx="8315325" cy="377317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>
              <a:spcAft>
                <a:spcPts val="1800"/>
              </a:spcAft>
              <a:buNone/>
              <a:defRPr sz="12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rPr sz="1800" cap="none"/>
              <a:t>Teammeetings vorbereiten und leiten </a:t>
            </a:r>
            <a:r>
              <a:t>(1 von 9)</a:t>
            </a:r>
          </a:p>
          <a:p>
            <a:pPr marL="360045">
              <a:spcBef>
                <a:spcPts val="0"/>
              </a:spcBef>
              <a:spcAft>
                <a:spcPts val="800"/>
              </a:spcAft>
              <a:defRPr sz="16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Anlässe für Teambesprechungen</a:t>
            </a:r>
          </a:p>
          <a:p>
            <a:pPr marL="683895" indent="-215900">
              <a:spcBef>
                <a:spcPts val="0"/>
              </a:spcBef>
              <a:spcAft>
                <a:spcPts val="400"/>
              </a:spcAft>
              <a:buClr>
                <a:srgbClr val="23A092"/>
              </a:buClr>
              <a:buFont typeface="Wingdings" pitchFamily="2" charset="2"/>
              <a:buChar char=""/>
              <a:defRPr sz="14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Informationen austauschen und sich beraten.</a:t>
            </a:r>
          </a:p>
          <a:p>
            <a:pPr marL="683895" indent="-215900">
              <a:spcBef>
                <a:spcPts val="0"/>
              </a:spcBef>
              <a:spcAft>
                <a:spcPts val="400"/>
              </a:spcAft>
              <a:buClr>
                <a:srgbClr val="23A092"/>
              </a:buClr>
              <a:buFont typeface="Wingdings" pitchFamily="2" charset="2"/>
              <a:buChar char=""/>
              <a:defRPr sz="14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Entscheidungen treffen.</a:t>
            </a:r>
          </a:p>
          <a:p>
            <a:pPr marL="683895" indent="-215900">
              <a:spcBef>
                <a:spcPts val="0"/>
              </a:spcBef>
              <a:spcAft>
                <a:spcPts val="400"/>
              </a:spcAft>
              <a:buClr>
                <a:srgbClr val="23A092"/>
              </a:buClr>
              <a:buFont typeface="Wingdings" pitchFamily="2" charset="2"/>
              <a:buChar char=""/>
              <a:defRPr sz="14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Maßnahmen planen.</a:t>
            </a:r>
          </a:p>
          <a:p>
            <a:pPr marL="360045">
              <a:spcBef>
                <a:spcPts val="1600"/>
              </a:spcBef>
              <a:spcAft>
                <a:spcPts val="800"/>
              </a:spcAft>
              <a:defRPr sz="16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Nutzen solcher Meetings</a:t>
            </a:r>
          </a:p>
          <a:p>
            <a:pPr marL="683895" indent="-215900">
              <a:spcBef>
                <a:spcPts val="0"/>
              </a:spcBef>
              <a:spcAft>
                <a:spcPts val="600"/>
              </a:spcAft>
              <a:buClr>
                <a:srgbClr val="23A092"/>
              </a:buClr>
              <a:buFont typeface="Wingdings" pitchFamily="2" charset="2"/>
              <a:buChar char=""/>
              <a:defRPr sz="14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Sie fördern die Teambildung und Teamentwicklung, tragen zum gegenseitigen Verständnis bei und unterstützen das Arbeitsklima.</a:t>
            </a:r>
          </a:p>
          <a:p>
            <a:pPr marL="683895" indent="-215900">
              <a:spcBef>
                <a:spcPts val="0"/>
              </a:spcBef>
              <a:spcAft>
                <a:spcPts val="600"/>
              </a:spcAft>
              <a:buClr>
                <a:srgbClr val="23A092"/>
              </a:buClr>
              <a:buFont typeface="Wingdings" pitchFamily="2" charset="2"/>
              <a:buChar char=""/>
              <a:defRPr sz="14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Durch die Meetings werden Mitarbeiter besser an Entscheidungen beteiligt, wodurch sich Engagement und die Motivation erhöhen.</a:t>
            </a:r>
          </a:p>
          <a:p>
            <a:pPr marL="683895" indent="-215900">
              <a:spcBef>
                <a:spcPts val="0"/>
              </a:spcBef>
              <a:spcAft>
                <a:spcPts val="400"/>
              </a:spcAft>
              <a:buClr>
                <a:srgbClr val="23A092"/>
              </a:buClr>
              <a:buFont typeface="Wingdings" pitchFamily="2" charset="2"/>
              <a:buChar char=""/>
              <a:defRPr sz="14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Regelmäßige fixe Termine vermitteln eine verbindliche Routine für alle Beteiligten und </a:t>
            </a:r>
            <a:br/>
            <a:r>
              <a:t>schaffen damit Orientierung und Struktur.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3" animBg="1"/>
    </p:bldLst>
    <p:extLst>
      <p:ext uri="smNativeData">
        <pr:smNativeData xmlns:pr="smNativeData" xmlns="smNativeData" val="a8d2ZAoAAAAFAAAA/v///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A=="/>
      </p:ext>
    </p:extLst>
  </p:timing>
</p:sld>
</file>

<file path=ppt/slides/slide3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ext1"/>
          <p:cNvSpPr>
            <a:extLst>
              <a:ext uri="smNativeData">
                <pr:smNativeData xmlns:pr="smNativeData" xmlns="smNativeData" val="SMDATA_16_a8d2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QAAAAcCAABWMQAAsQMAAAAAAAAmAAAACAAAAP//////////MAAAABQAAAAAAAAAAAD//wAAAQAAAP//AAABAA=="/>
              </a:ext>
            </a:extLst>
          </p:cNvSpPr>
          <p:nvPr/>
        </p:nvSpPr>
        <p:spPr>
          <a:xfrm>
            <a:off x="69215" y="329565"/>
            <a:ext cx="7950835" cy="27051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marL="342900" indent="-342900">
              <a:buNone/>
              <a:defRPr sz="1800" b="1" cap="none">
                <a:solidFill>
                  <a:schemeClr val="accent1"/>
                </a:solidFill>
              </a:defRPr>
            </a:pPr>
            <a:r>
              <a:t>Die praktische Anwendung der Gesprächstechniken</a:t>
            </a:r>
          </a:p>
        </p:txBody>
      </p:sp>
      <p:sp>
        <p:nvSpPr>
          <p:cNvPr id="3" name="Rechteck1"/>
          <p:cNvSpPr>
            <a:extLst>
              <a:ext uri="smNativeData">
                <pr:smNativeData xmlns:pr="smNativeData" xmlns="smNativeData" val="SMDATA_16_a8d2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AAAAAAAAAAABAAAAf39/AAEAAABkAAAAAAAAABQAAABAHwAAAAAAACYAAAAAAAAAwOD//wAAAAAmAAAAZAAAABYAAABMAAAAAAAAAAAAAAAEAAAAAAAAAAEAAADb3uEKAAAAACgAAAAoAAAAZAAAAGQAAAAAAAAAzMzMAAAAAABQAAAAUAAAAGQAAABkAAAAAAAAABcAAAAUAAAAAAAAAAAAAAD/fwAApHk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AAAAAB/f38A297hA8zMzADAwP8Af39/AAAAAAAAAAAAAAAAAAAAAAAAAAAAIQAAABgAAAAUAAAAqAIAAIoFAADPNQAA+xwAABAAAAAmAAAACAAAAP//////////MAAAABQAAAAAAAAAAAD//wAAAQAAAP//AAABAA=="/>
              </a:ext>
            </a:extLst>
          </p:cNvSpPr>
          <p:nvPr/>
        </p:nvSpPr>
        <p:spPr>
          <a:xfrm>
            <a:off x="431800" y="900430"/>
            <a:ext cx="8315325" cy="381063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>
              <a:spcAft>
                <a:spcPts val="1800"/>
              </a:spcAft>
              <a:buNone/>
              <a:defRPr sz="12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rPr sz="1800" cap="none"/>
              <a:t>Teammeetings vorbereiten und leiten </a:t>
            </a:r>
            <a:r>
              <a:t>(2 von 9)</a:t>
            </a:r>
          </a:p>
          <a:p>
            <a:pPr marL="360045">
              <a:spcBef>
                <a:spcPts val="0"/>
              </a:spcBef>
              <a:spcAft>
                <a:spcPts val="800"/>
              </a:spcAft>
              <a:defRPr sz="16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Vorbereitung des Meetings</a:t>
            </a:r>
          </a:p>
          <a:p>
            <a:pPr marL="323850" indent="0">
              <a:spcBef>
                <a:spcPts val="0"/>
              </a:spcBef>
              <a:spcAft>
                <a:spcPts val="400"/>
              </a:spcAft>
              <a:buNone/>
              <a:defRPr sz="14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Überlegen Sie sich rechtzeitig Themen und Ziele, die Sie besprechen möchten.</a:t>
            </a:r>
          </a:p>
          <a:p>
            <a:pPr marL="323850" indent="0">
              <a:spcBef>
                <a:spcPts val="0"/>
              </a:spcBef>
              <a:spcAft>
                <a:spcPts val="400"/>
              </a:spcAft>
              <a:buNone/>
              <a:defRPr sz="14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Planen Sie ebenso Ihre Argumentationslinie für die Themen.</a:t>
            </a:r>
          </a:p>
          <a:p>
            <a:pPr marL="323850" indent="0">
              <a:spcBef>
                <a:spcPts val="0"/>
              </a:spcBef>
              <a:spcAft>
                <a:spcPts val="400"/>
              </a:spcAft>
              <a:buNone/>
              <a:defRPr sz="14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Erstellen Sie eine Tagesordnung/Agenda, mit der Sie die Teilnehmer schriftlich einladen</a:t>
            </a:r>
          </a:p>
          <a:p>
            <a:pPr marL="683895" indent="-215900">
              <a:spcBef>
                <a:spcPts val="600"/>
              </a:spcBef>
              <a:spcAft>
                <a:spcPts val="400"/>
              </a:spcAft>
              <a:buClr>
                <a:srgbClr val="23A092"/>
              </a:buClr>
              <a:buFont typeface="Wingdings" pitchFamily="2" charset="2"/>
              <a:buChar char=""/>
              <a:defRPr sz="14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Termin,</a:t>
            </a:r>
          </a:p>
          <a:p>
            <a:pPr marL="683895" indent="-215900">
              <a:spcBef>
                <a:spcPts val="0"/>
              </a:spcBef>
              <a:spcAft>
                <a:spcPts val="600"/>
              </a:spcAft>
              <a:buClr>
                <a:srgbClr val="23A092"/>
              </a:buClr>
              <a:buFont typeface="Wingdings" pitchFamily="2" charset="2"/>
              <a:buChar char=""/>
              <a:defRPr sz="14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Beginn und Ende,</a:t>
            </a:r>
          </a:p>
          <a:p>
            <a:pPr marL="683895" indent="-215900">
              <a:spcBef>
                <a:spcPts val="0"/>
              </a:spcBef>
              <a:spcAft>
                <a:spcPts val="600"/>
              </a:spcAft>
              <a:buClr>
                <a:srgbClr val="23A092"/>
              </a:buClr>
              <a:buFont typeface="Wingdings" pitchFamily="2" charset="2"/>
              <a:buChar char=""/>
              <a:defRPr sz="14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Ort,</a:t>
            </a:r>
          </a:p>
          <a:p>
            <a:pPr marL="683895" indent="-215900">
              <a:spcBef>
                <a:spcPts val="0"/>
              </a:spcBef>
              <a:spcAft>
                <a:spcPts val="600"/>
              </a:spcAft>
              <a:buClr>
                <a:srgbClr val="23A092"/>
              </a:buClr>
              <a:buFont typeface="Wingdings" pitchFamily="2" charset="2"/>
              <a:buChar char=""/>
              <a:defRPr sz="14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Protokollführer,</a:t>
            </a:r>
          </a:p>
          <a:p>
            <a:pPr marL="683895" indent="-215900">
              <a:spcBef>
                <a:spcPts val="0"/>
              </a:spcBef>
              <a:spcAft>
                <a:spcPts val="600"/>
              </a:spcAft>
              <a:buClr>
                <a:srgbClr val="23A092"/>
              </a:buClr>
              <a:buFont typeface="Wingdings" pitchFamily="2" charset="2"/>
              <a:buChar char=""/>
              <a:defRPr sz="14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Tagesordnungspunkte mit Zeitplan und Redezeit sowie </a:t>
            </a:r>
          </a:p>
          <a:p>
            <a:pPr marL="683895" indent="-215900">
              <a:spcBef>
                <a:spcPts val="0"/>
              </a:spcBef>
              <a:spcAft>
                <a:spcPts val="600"/>
              </a:spcAft>
              <a:buClr>
                <a:srgbClr val="23A092"/>
              </a:buClr>
              <a:buFont typeface="Wingdings" pitchFamily="2" charset="2"/>
              <a:buChar char=""/>
              <a:defRPr sz="14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den gewünschten Ergebnissen (Entscheidung fällen, Aktionen planen usw.).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3" animBg="1"/>
    </p:bldLst>
    <p:extLst>
      <p:ext uri="smNativeData">
        <pr:smNativeData xmlns:pr="smNativeData" xmlns="smNativeData" val="a8d2ZAwAAAAFAAAA/v///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MQAAAAoAAAABAAAAAQAAAAAAAAAAAAAAAAAAAAAAAAA="/>
      </p:ext>
    </p:extLst>
  </p:timing>
</p:sld>
</file>

<file path=ppt/slides/slide4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ext1"/>
          <p:cNvSpPr>
            <a:extLst>
              <a:ext uri="smNativeData">
                <pr:smNativeData xmlns:pr="smNativeData" xmlns="smNativeData" val="SMDATA_16_a8d2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KB+LQM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QAAAAcCAABWMQAAsQMAAAAAAAAmAAAACAAAAP//////////MAAAABQAAAAAAAAAAAD//wAAAQAAAP//AAABAA=="/>
              </a:ext>
            </a:extLst>
          </p:cNvSpPr>
          <p:nvPr/>
        </p:nvSpPr>
        <p:spPr>
          <a:xfrm>
            <a:off x="69215" y="329565"/>
            <a:ext cx="7950835" cy="27051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marL="342900" indent="-342900">
              <a:buNone/>
              <a:defRPr sz="1800" b="1" cap="none">
                <a:solidFill>
                  <a:schemeClr val="accent1"/>
                </a:solidFill>
              </a:defRPr>
            </a:pPr>
            <a:r>
              <a:t>Die praktische Anwendung der Gesprächstechniken</a:t>
            </a:r>
          </a:p>
        </p:txBody>
      </p:sp>
      <p:sp>
        <p:nvSpPr>
          <p:cNvPr id="3" name="Rechteck1"/>
          <p:cNvSpPr>
            <a:extLst>
              <a:ext uri="smNativeData">
                <pr:smNativeData xmlns:pr="smNativeData" xmlns="smNativeData" val="SMDATA_16_a8d2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AAAAAAAAAAABAAAAf39/AAEAAABkAAAAAAAAABQAAABAHwAAAAAAACYAAAAAAAAAwOD//wAAAAAmAAAAZAAAABYAAABMAAAAAAAAAAAAAAAEAAAAAAAAAAEAAADb3uEKAAAAACgAAAAoAAAAZAAAAGQAAAAAAAAAzMzMAAAAAABQAAAAUAAAAGQAAABkAAAAAAAAABcAAAAUAAAAAAAAAAAAAAD/fwAApHk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AAAAAB/f38A297hA8zMzADAwP8Af39/AAAAAAAAAAAAAAAAAAAAAAAAAAAAIQAAABgAAAAUAAAAqAIAAIoFAADPNQAAnSYAABAAAAAmAAAACAAAAP//////////MAAAABQAAAAAAAAAAAD//wAAAQAAAP//AAABAA=="/>
              </a:ext>
            </a:extLst>
          </p:cNvSpPr>
          <p:nvPr/>
        </p:nvSpPr>
        <p:spPr>
          <a:xfrm>
            <a:off x="431800" y="900430"/>
            <a:ext cx="8315325" cy="537654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>
              <a:spcAft>
                <a:spcPts val="1800"/>
              </a:spcAft>
              <a:buNone/>
              <a:defRPr sz="12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rPr sz="1800" cap="none"/>
              <a:t>Teammeetings vorbereiten und leiten </a:t>
            </a:r>
            <a:r>
              <a:t>(3 von 9)</a:t>
            </a:r>
          </a:p>
          <a:p>
            <a:pPr marL="360045">
              <a:spcBef>
                <a:spcPts val="0"/>
              </a:spcBef>
              <a:spcAft>
                <a:spcPts val="800"/>
              </a:spcAft>
              <a:defRPr sz="16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Gesprächsregeln für Meetings gemeinsam festlegen</a:t>
            </a:r>
          </a:p>
          <a:p>
            <a:pPr marL="323850" indent="0">
              <a:spcBef>
                <a:spcPts val="0"/>
              </a:spcBef>
              <a:spcAft>
                <a:spcPts val="400"/>
              </a:spcAft>
              <a:buNone/>
              <a:defRPr sz="14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Gesprächsregeln führen für alle Beteiligten zu einer zufriedenstellenden Gesprächskultur.</a:t>
            </a:r>
          </a:p>
          <a:p>
            <a:pPr marL="323850">
              <a:spcBef>
                <a:spcPts val="0"/>
              </a:spcBef>
              <a:spcAft>
                <a:spcPts val="400"/>
              </a:spcAft>
              <a:defRPr sz="14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Diese werden gemeinsam mit den Teammitgliedern festgelegt.</a:t>
            </a:r>
          </a:p>
          <a:p>
            <a:pPr marL="683895" indent="-215900">
              <a:spcBef>
                <a:spcPts val="300"/>
              </a:spcBef>
              <a:spcAft>
                <a:spcPts val="100"/>
              </a:spcAft>
              <a:buClr>
                <a:srgbClr val="23A092"/>
              </a:buClr>
              <a:buFont typeface="Wingdings" pitchFamily="2" charset="2"/>
              <a:buChar char=""/>
              <a:defRPr sz="14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Wir beginnen und enden pünktlich.</a:t>
            </a:r>
          </a:p>
          <a:p>
            <a:pPr marL="683895" indent="-215900">
              <a:spcBef>
                <a:spcPts val="0"/>
              </a:spcBef>
              <a:spcAft>
                <a:spcPts val="100"/>
              </a:spcAft>
              <a:buClr>
                <a:srgbClr val="23A092"/>
              </a:buClr>
              <a:buFont typeface="Wingdings" pitchFamily="2" charset="2"/>
              <a:buChar char=""/>
              <a:defRPr sz="14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Telefone sind ausgeschaltet.</a:t>
            </a:r>
          </a:p>
          <a:p>
            <a:pPr marL="683895" indent="-215900">
              <a:spcBef>
                <a:spcPts val="0"/>
              </a:spcBef>
              <a:spcAft>
                <a:spcPts val="100"/>
              </a:spcAft>
              <a:buClr>
                <a:srgbClr val="23A092"/>
              </a:buClr>
              <a:buFont typeface="Wingdings" pitchFamily="2" charset="2"/>
              <a:buChar char=""/>
              <a:defRPr sz="14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Es finden keine Privatgespräche statt.</a:t>
            </a:r>
          </a:p>
          <a:p>
            <a:pPr marL="683895" indent="-215900">
              <a:spcBef>
                <a:spcPts val="0"/>
              </a:spcBef>
              <a:spcAft>
                <a:spcPts val="100"/>
              </a:spcAft>
              <a:buClr>
                <a:srgbClr val="23A092"/>
              </a:buClr>
              <a:buFont typeface="Wingdings" pitchFamily="2" charset="2"/>
              <a:buChar char=""/>
              <a:defRPr sz="14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Wir diskutieren sachlich ohne persönliche Angriffe.</a:t>
            </a:r>
          </a:p>
          <a:p>
            <a:pPr marL="683895" indent="-215900">
              <a:spcBef>
                <a:spcPts val="0"/>
              </a:spcBef>
              <a:spcAft>
                <a:spcPts val="100"/>
              </a:spcAft>
              <a:buClr>
                <a:srgbClr val="23A092"/>
              </a:buClr>
              <a:buFont typeface="Wingdings" pitchFamily="2" charset="2"/>
              <a:buChar char=""/>
              <a:defRPr sz="14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Wir fassen uns kurz und wertschätzen die Meinung anderer.</a:t>
            </a:r>
          </a:p>
          <a:p>
            <a:pPr marL="683895" indent="-215900">
              <a:spcBef>
                <a:spcPts val="0"/>
              </a:spcBef>
              <a:spcAft>
                <a:spcPts val="100"/>
              </a:spcAft>
              <a:buClr>
                <a:srgbClr val="23A092"/>
              </a:buClr>
              <a:buFont typeface="Wingdings" pitchFamily="2" charset="2"/>
              <a:buChar char=""/>
              <a:defRPr sz="14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Wir lassen uns ausreden und fallen nicht ins Wort.</a:t>
            </a:r>
          </a:p>
          <a:p>
            <a:pPr marL="683895" indent="-215900">
              <a:spcBef>
                <a:spcPts val="0"/>
              </a:spcBef>
              <a:spcAft>
                <a:spcPts val="100"/>
              </a:spcAft>
              <a:buClr>
                <a:srgbClr val="23A092"/>
              </a:buClr>
              <a:buFont typeface="Wingdings" pitchFamily="2" charset="2"/>
              <a:buChar char=""/>
              <a:defRPr sz="14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Dauerredner werden vom Moderator gebremst.</a:t>
            </a:r>
          </a:p>
          <a:p>
            <a:pPr marL="683895" indent="-215900">
              <a:spcBef>
                <a:spcPts val="0"/>
              </a:spcBef>
              <a:spcAft>
                <a:spcPts val="100"/>
              </a:spcAft>
              <a:buClr>
                <a:srgbClr val="23A092"/>
              </a:buClr>
              <a:buFont typeface="Wingdings" pitchFamily="2" charset="2"/>
              <a:buChar char=""/>
              <a:defRPr sz="14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Störungen haben Vorrang. Probleme werden offen angesprochen.</a:t>
            </a:r>
          </a:p>
          <a:p>
            <a:pPr marL="683895" indent="-215900">
              <a:spcBef>
                <a:spcPts val="0"/>
              </a:spcBef>
              <a:spcAft>
                <a:spcPts val="100"/>
              </a:spcAft>
              <a:buClr>
                <a:srgbClr val="23A092"/>
              </a:buClr>
              <a:buFont typeface="Wingdings" pitchFamily="2" charset="2"/>
              <a:buChar char=""/>
              <a:defRPr sz="14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Wir dokumentieren die Ergebnisse jeder Besprechung in einem Protokoll und stellen die Informationen zeitnah für alle zur Verfügung.</a:t>
            </a:r>
          </a:p>
          <a:p>
            <a:pPr marL="683895" indent="-215900">
              <a:spcBef>
                <a:spcPts val="0"/>
              </a:spcBef>
              <a:spcAft>
                <a:spcPts val="100"/>
              </a:spcAft>
              <a:buClr>
                <a:srgbClr val="23A092"/>
              </a:buClr>
              <a:buFont typeface="Wingdings" pitchFamily="2" charset="2"/>
              <a:buChar char=""/>
              <a:defRPr sz="14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Wir halten Vereinbarungen verbindlich ein.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3" animBg="1"/>
    </p:bldLst>
    <p:extLst>
      <p:ext uri="smNativeData">
        <pr:smNativeData xmlns:pr="smNativeData" xmlns="smNativeData" val="a8d2ZA8AAAAFAAAA/v///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MQAAAAoAAAABAAAAAQAAAAAAAAAAAAAAAAAAAAAAAAA1AAAACwAAAAEAAAABAAAAAAAAAAAAAAAAAAAAAAAAADkAAAAMAAAAAQAAAAEAAAAAAAAAAAAAAAAAAAAAAAAAPQAAAA0AAAABAAAAAQAAAAAAAAAAAAAAAAAAAAAAAAA="/>
      </p:ext>
    </p:extLst>
  </p:timing>
</p:sld>
</file>

<file path=ppt/slides/slide5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ext1"/>
          <p:cNvSpPr>
            <a:extLst>
              <a:ext uri="smNativeData">
                <pr:smNativeData xmlns:pr="smNativeData" xmlns="smNativeData" val="SMDATA_16_a8d2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QAAAAcCAABWMQAAsQMAAAAAAAAmAAAACAAAAP//////////MAAAABQAAAAAAAAAAAD//wAAAQAAAP//AAABAA=="/>
              </a:ext>
            </a:extLst>
          </p:cNvSpPr>
          <p:nvPr/>
        </p:nvSpPr>
        <p:spPr>
          <a:xfrm>
            <a:off x="69215" y="329565"/>
            <a:ext cx="7950835" cy="27051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marL="342900" indent="-342900">
              <a:buNone/>
              <a:defRPr sz="1800" b="1" cap="none">
                <a:solidFill>
                  <a:schemeClr val="accent1"/>
                </a:solidFill>
              </a:defRPr>
            </a:pPr>
            <a:r>
              <a:t>Die praktische Anwendung der Gesprächstechniken</a:t>
            </a:r>
          </a:p>
        </p:txBody>
      </p:sp>
      <p:sp>
        <p:nvSpPr>
          <p:cNvPr id="3" name="Rechteck1"/>
          <p:cNvSpPr>
            <a:extLst>
              <a:ext uri="smNativeData">
                <pr:smNativeData xmlns:pr="smNativeData" xmlns="smNativeData" val="SMDATA_16_a8d2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AAAAAAAAAAABAAAAf39/AAEAAABkAAAAAAAAABQAAABAHwAAAAAAACYAAAAAAAAAwOD//wAAAAAmAAAAZAAAABYAAABMAAAAAAAAAAAAAAAEAAAAAAAAAAEAAADb3uEKAAAAACgAAAAoAAAAZAAAAGQAAAAAAAAAzMzMAAAAAABQAAAAUAAAAGQAAABkAAAAAAAAABcAAAAUAAAAAAAAAAAAAAD/fwAApHkAAAAAAAAJAAAABAAAAJi0Yig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AAAAAB/f38A297hA8zMzADAwP8Af39/AAAAAAAAAAAAAAAAAAAAAAAAAAAAIQAAABgAAAAUAAAAqAIAAIoFAADPNQAALR0AABAAAAAmAAAACAAAAP//////////MAAAABQAAAAAAAAAAAD//wAAAQAAAP//AAABAA=="/>
              </a:ext>
            </a:extLst>
          </p:cNvSpPr>
          <p:nvPr/>
        </p:nvSpPr>
        <p:spPr>
          <a:xfrm>
            <a:off x="431800" y="900430"/>
            <a:ext cx="8315325" cy="384238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>
              <a:spcAft>
                <a:spcPts val="1800"/>
              </a:spcAft>
              <a:buNone/>
              <a:defRPr sz="12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rPr sz="1800" cap="none"/>
              <a:t>Teammeetings vorbereiten und leiten </a:t>
            </a:r>
            <a:r>
              <a:t>(4 von 9)</a:t>
            </a:r>
          </a:p>
          <a:p>
            <a:pPr marL="360045">
              <a:spcBef>
                <a:spcPts val="0"/>
              </a:spcBef>
              <a:spcAft>
                <a:spcPts val="800"/>
              </a:spcAft>
              <a:defRPr sz="16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Tipps für effiziente Meetings </a:t>
            </a:r>
            <a:r>
              <a:rPr sz="1200" cap="none"/>
              <a:t>(1 von 5)</a:t>
            </a:r>
            <a:endParaRPr sz="1200" cap="none"/>
          </a:p>
          <a:p>
            <a:pPr marL="683895" indent="-215900">
              <a:spcBef>
                <a:spcPts val="600"/>
              </a:spcBef>
              <a:spcAft>
                <a:spcPts val="400"/>
              </a:spcAft>
              <a:buClr>
                <a:srgbClr val="23A092"/>
              </a:buClr>
              <a:buFont typeface="Wingdings" pitchFamily="2" charset="2"/>
              <a:buChar char=""/>
              <a:defRPr sz="14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Zielsetzung vereinbaren:</a:t>
            </a:r>
          </a:p>
          <a:p>
            <a:pPr marL="683895" indent="0">
              <a:spcBef>
                <a:spcPts val="0"/>
              </a:spcBef>
              <a:spcAft>
                <a:spcPts val="400"/>
              </a:spcAft>
              <a:buNone/>
              <a:defRPr sz="14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Legen Sie eine Tagesordnung fest und auch, wer für welchen Punkt verantwortlich ist.</a:t>
            </a:r>
          </a:p>
          <a:p>
            <a:pPr marL="683895" indent="0">
              <a:spcBef>
                <a:spcPts val="0"/>
              </a:spcBef>
              <a:spcAft>
                <a:spcPts val="400"/>
              </a:spcAft>
              <a:buNone/>
              <a:defRPr sz="14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Definieren Sie klare Ziele: Was soll in diesem Termin erreicht werden.</a:t>
            </a:r>
          </a:p>
          <a:p>
            <a:pPr marL="683895" indent="0">
              <a:spcBef>
                <a:spcPts val="0"/>
              </a:spcBef>
              <a:spcAft>
                <a:spcPts val="400"/>
              </a:spcAft>
              <a:buNone/>
              <a:defRPr sz="14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Geben Sie jedem Agendapunkt ein definiertes Zeitfenster.</a:t>
            </a:r>
          </a:p>
          <a:p>
            <a:pPr marL="683895" indent="-215900">
              <a:spcBef>
                <a:spcPts val="1600"/>
              </a:spcBef>
              <a:spcAft>
                <a:spcPts val="400"/>
              </a:spcAft>
              <a:buClr>
                <a:srgbClr val="23A092"/>
              </a:buClr>
              <a:buFont typeface="Wingdings" pitchFamily="2" charset="2"/>
              <a:buChar char=""/>
              <a:defRPr sz="14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Die richtigen Teilnehmer:</a:t>
            </a:r>
          </a:p>
          <a:p>
            <a:pPr marL="683895" indent="0">
              <a:spcBef>
                <a:spcPts val="0"/>
              </a:spcBef>
              <a:spcAft>
                <a:spcPts val="400"/>
              </a:spcAft>
              <a:buNone/>
              <a:defRPr sz="14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Wesentlich für ein erfolgreiches Meeting ist die richtige Zusammensetzung der Teilnehmer.</a:t>
            </a:r>
          </a:p>
          <a:p>
            <a:pPr marL="683895" indent="0">
              <a:spcBef>
                <a:spcPts val="0"/>
              </a:spcBef>
              <a:spcAft>
                <a:spcPts val="400"/>
              </a:spcAft>
              <a:buNone/>
              <a:defRPr sz="14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Es sollten diejenigen eingeladen sein, die auch aktiv am Prozess beteiligt sind.</a:t>
            </a:r>
          </a:p>
          <a:p>
            <a:pPr marL="683895" indent="0">
              <a:spcBef>
                <a:spcPts val="0"/>
              </a:spcBef>
              <a:spcAft>
                <a:spcPts val="400"/>
              </a:spcAft>
              <a:buNone/>
              <a:defRPr sz="14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Denn nur wer am Prozess beteiligt ist, kann auch Feedback geben.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3" animBg="1"/>
    </p:bldLst>
    <p:extLst>
      <p:ext uri="smNativeData">
        <pr:smNativeData xmlns:pr="smNativeData" xmlns="smNativeData" val="a8d2ZAsAAAAFAAAA/v///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"/>
      </p:ext>
    </p:extLst>
  </p:timing>
</p:sld>
</file>

<file path=ppt/slides/slide6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ext1"/>
          <p:cNvSpPr>
            <a:extLst>
              <a:ext uri="smNativeData">
                <pr:smNativeData xmlns:pr="smNativeData" xmlns="smNativeData" val="SMDATA_16_a8d2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IA6LAM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QAAAAcCAABWMQAAsQMAAAAAAAAmAAAACAAAAP//////////MAAAABQAAAAAAAAAAAD//wAAAQAAAP//AAABAA=="/>
              </a:ext>
            </a:extLst>
          </p:cNvSpPr>
          <p:nvPr/>
        </p:nvSpPr>
        <p:spPr>
          <a:xfrm>
            <a:off x="69215" y="329565"/>
            <a:ext cx="7950835" cy="27051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marL="342900" indent="-342900">
              <a:buNone/>
              <a:defRPr sz="1800" b="1" cap="none">
                <a:solidFill>
                  <a:schemeClr val="accent1"/>
                </a:solidFill>
              </a:defRPr>
            </a:pPr>
            <a:r>
              <a:t>Die praktische Anwendung der Gesprächstechniken</a:t>
            </a:r>
          </a:p>
        </p:txBody>
      </p:sp>
      <p:sp>
        <p:nvSpPr>
          <p:cNvPr id="3" name="Rechteck1"/>
          <p:cNvSpPr>
            <a:extLst>
              <a:ext uri="smNativeData">
                <pr:smNativeData xmlns:pr="smNativeData" xmlns="smNativeData" val="SMDATA_16_a8d2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AAAAAAAAAAABAAAAf39/AAEAAABkAAAAAAAAABQAAABAHwAAAAAAACYAAAAAAAAAwOD//wAAAAAmAAAAZAAAABYAAABMAAAAAAAAAAAAAAAEAAAAAAAAAAEAAADb3uEKAAAAACgAAAAoAAAAZAAAAGQAAAAAAAAAzMzMAAAAAABQAAAAUAAAAGQAAABkAAAAAAAAABcAAAAUAAAAAAAAAAAAAAD/fwAApHkAAAAAAAAJAAAABAAAAJi0Yig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AAAAAB/f38A297hA8zMzADAwP8Af39/AAAAAAAAAAAAAAAAAAAAAAAAAAAAIQAAABgAAAAUAAAAqAIAAIoFAADPNQAAMhwAABAAAAAmAAAACAAAAP//////////MAAAABQAAAAAAAAAAAD//wAAAQAAAP//AAABAA=="/>
              </a:ext>
            </a:extLst>
          </p:cNvSpPr>
          <p:nvPr/>
        </p:nvSpPr>
        <p:spPr>
          <a:xfrm>
            <a:off x="431800" y="900430"/>
            <a:ext cx="8315325" cy="3683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>
              <a:spcAft>
                <a:spcPts val="1800"/>
              </a:spcAft>
              <a:buNone/>
              <a:defRPr sz="12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rPr sz="1800" cap="none"/>
              <a:t>Teammeetings vorbereiten und leiten </a:t>
            </a:r>
            <a:r>
              <a:t>(5 von 9)</a:t>
            </a:r>
          </a:p>
          <a:p>
            <a:pPr marL="360045">
              <a:spcBef>
                <a:spcPts val="0"/>
              </a:spcBef>
              <a:spcAft>
                <a:spcPts val="800"/>
              </a:spcAft>
              <a:defRPr sz="16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Tipps für effiziente Meetings </a:t>
            </a:r>
            <a:r>
              <a:rPr sz="1200" cap="none"/>
              <a:t>(2 von 5)</a:t>
            </a:r>
            <a:endParaRPr sz="1200" cap="none"/>
          </a:p>
          <a:p>
            <a:pPr marL="683895" indent="-215900">
              <a:spcBef>
                <a:spcPts val="600"/>
              </a:spcBef>
              <a:spcAft>
                <a:spcPts val="400"/>
              </a:spcAft>
              <a:buClr>
                <a:srgbClr val="23A092"/>
              </a:buClr>
              <a:buFont typeface="Wingdings" pitchFamily="2" charset="2"/>
              <a:buChar char=""/>
              <a:defRPr sz="14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Beschreibung und Agenda vorab:</a:t>
            </a:r>
          </a:p>
          <a:p>
            <a:pPr marL="683895" indent="0">
              <a:spcBef>
                <a:spcPts val="600"/>
              </a:spcBef>
              <a:spcAft>
                <a:spcPts val="400"/>
              </a:spcAft>
              <a:buNone/>
              <a:defRPr sz="14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Verschicken Sie die Agenda, eventuell weitere Informationen und Materialien, vorab.</a:t>
            </a:r>
          </a:p>
          <a:p>
            <a:pPr marL="683895" indent="0">
              <a:spcBef>
                <a:spcPts val="600"/>
              </a:spcBef>
              <a:spcAft>
                <a:spcPts val="400"/>
              </a:spcAft>
              <a:buNone/>
              <a:defRPr sz="14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Die Teilnehmer sollten wissen, worum es geht und wie der Ablauf geplant ist.</a:t>
            </a:r>
          </a:p>
          <a:p>
            <a:pPr marL="683895" indent="-215900">
              <a:spcBef>
                <a:spcPts val="1600"/>
              </a:spcBef>
              <a:spcAft>
                <a:spcPts val="400"/>
              </a:spcAft>
              <a:buClr>
                <a:srgbClr val="23A092"/>
              </a:buClr>
              <a:buFont typeface="Wingdings" pitchFamily="2" charset="2"/>
              <a:buChar char=""/>
              <a:defRPr sz="14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Benennen Sie einen Moderator oder moderieren Sie selber:</a:t>
            </a:r>
          </a:p>
          <a:p>
            <a:pPr marL="683895">
              <a:spcBef>
                <a:spcPts val="600"/>
              </a:spcBef>
              <a:spcAft>
                <a:spcPts val="400"/>
              </a:spcAft>
              <a:buNone/>
              <a:defRPr sz="14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Eine Moderation ist wichtig. Der Moderator ist zuständig für die Einhaltung des Zeitplanes und die Fokussierung auf das Wesentliche.</a:t>
            </a:r>
          </a:p>
          <a:p>
            <a:pPr marL="683895">
              <a:spcBef>
                <a:spcPts val="600"/>
              </a:spcBef>
              <a:spcAft>
                <a:spcPts val="400"/>
              </a:spcAft>
              <a:buNone/>
              <a:defRPr sz="14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Außerdem achtet er darauf, dass Nebensächliches nicht zu lange diskutiert wird.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3" animBg="1"/>
    </p:bldLst>
    <p:extLst>
      <p:ext uri="smNativeData">
        <pr:smNativeData xmlns:pr="smNativeData" xmlns="smNativeData" val="a8d2ZAkAAAAFAAAA/v///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="/>
      </p:ext>
    </p:extLst>
  </p:timing>
</p:sld>
</file>

<file path=ppt/slides/slide7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ext1"/>
          <p:cNvSpPr>
            <a:extLst>
              <a:ext uri="smNativeData">
                <pr:smNativeData xmlns:pr="smNativeData" xmlns="smNativeData" val="SMDATA_16_a8d2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BARLAM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QAAAAcCAABWMQAAsQMAAAAAAAAmAAAACAAAAP//////////MAAAABQAAAAAAAAAAAD//wAAAQAAAP//AAABAA=="/>
              </a:ext>
            </a:extLst>
          </p:cNvSpPr>
          <p:nvPr/>
        </p:nvSpPr>
        <p:spPr>
          <a:xfrm>
            <a:off x="69215" y="329565"/>
            <a:ext cx="7950835" cy="27051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marL="342900" indent="-342900">
              <a:buNone/>
              <a:defRPr sz="1800" b="1" cap="none">
                <a:solidFill>
                  <a:schemeClr val="accent1"/>
                </a:solidFill>
              </a:defRPr>
            </a:pPr>
            <a:r>
              <a:t>Die praktische Anwendung der Gesprächstechniken</a:t>
            </a:r>
          </a:p>
        </p:txBody>
      </p:sp>
      <p:sp>
        <p:nvSpPr>
          <p:cNvPr id="3" name="Rechteck1"/>
          <p:cNvSpPr>
            <a:extLst>
              <a:ext uri="smNativeData">
                <pr:smNativeData xmlns:pr="smNativeData" xmlns="smNativeData" val="SMDATA_16_a8d2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AAAAAAAAAAABAAAAf39/AAEAAABkAAAAAAAAABQAAABAHwAAAAAAACYAAAAAAAAAwOD//wAAAAAmAAAAZAAAABYAAABMAAAAAAAAAAAAAAAEAAAAAAAAAAEAAADb3uEKAAAAACgAAAAoAAAAZAAAAGQAAAAAAAAAzMzMAAAAAABQAAAAUAAAAGQAAABkAAAAAAAAABcAAAAUAAAAAAAAAAAAAAD/fwAApHkAAAAAAAAJAAAABAAAAMhTAyc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AAAAAB/f38A297hA8zMzADAwP8Af39/AAAAAAAAAAAAAAAAAAAAAAAAAAAAIQAAABgAAAAUAAAAqAIAAIoFAAD9NgAANRoAABAAAAAmAAAACAAAAP//////////MAAAABQAAAAAAAAAAAD//wAAAQAAAP//AAABAA=="/>
              </a:ext>
            </a:extLst>
          </p:cNvSpPr>
          <p:nvPr/>
        </p:nvSpPr>
        <p:spPr>
          <a:xfrm>
            <a:off x="431800" y="900430"/>
            <a:ext cx="8507095" cy="335978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>
              <a:spcAft>
                <a:spcPts val="1800"/>
              </a:spcAft>
              <a:buNone/>
              <a:defRPr sz="12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rPr sz="1800" cap="none"/>
              <a:t>Teammeetings vorbereiten und leiten </a:t>
            </a:r>
            <a:r>
              <a:t>(6 von 9)</a:t>
            </a:r>
          </a:p>
          <a:p>
            <a:pPr marL="360045">
              <a:spcBef>
                <a:spcPts val="0"/>
              </a:spcBef>
              <a:spcAft>
                <a:spcPts val="800"/>
              </a:spcAft>
              <a:defRPr sz="16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Tipps für effiziente Meetings </a:t>
            </a:r>
            <a:r>
              <a:rPr sz="1200" cap="none"/>
              <a:t>(3 von 5)</a:t>
            </a:r>
            <a:endParaRPr sz="1200" cap="none"/>
          </a:p>
          <a:p>
            <a:pPr marL="683895" indent="-215900">
              <a:spcBef>
                <a:spcPts val="600"/>
              </a:spcBef>
              <a:spcAft>
                <a:spcPts val="400"/>
              </a:spcAft>
              <a:buClr>
                <a:srgbClr val="23A092"/>
              </a:buClr>
              <a:buFont typeface="Wingdings" pitchFamily="2" charset="2"/>
              <a:buChar char=""/>
              <a:defRPr sz="14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Einstieg und Ablauf des Meetings:</a:t>
            </a:r>
          </a:p>
          <a:p>
            <a:pPr marL="683895">
              <a:spcBef>
                <a:spcPts val="600"/>
              </a:spcBef>
              <a:spcAft>
                <a:spcPts val="400"/>
              </a:spcAft>
              <a:buNone/>
              <a:defRPr sz="14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Nach der Begrüßung und der Übersicht der Tagespunkte leiten Sie über zur Bearbeitung der Themen über.</a:t>
            </a:r>
          </a:p>
          <a:p>
            <a:pPr marL="683895">
              <a:spcBef>
                <a:spcPts val="600"/>
              </a:spcBef>
              <a:spcAft>
                <a:spcPts val="400"/>
              </a:spcAft>
              <a:buNone/>
              <a:defRPr sz="14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Sie achten darauf, dass der Fokus der Diskussionen auf das Erreichen von Lösungen gerichtet ist.</a:t>
            </a:r>
          </a:p>
          <a:p>
            <a:pPr marL="683895" indent="-215900">
              <a:spcBef>
                <a:spcPts val="1600"/>
              </a:spcBef>
              <a:spcAft>
                <a:spcPts val="400"/>
              </a:spcAft>
              <a:buClr>
                <a:srgbClr val="23A092"/>
              </a:buClr>
              <a:buFont typeface="Wingdings" pitchFamily="2" charset="2"/>
              <a:buChar char=""/>
              <a:defRPr sz="14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Visualisieren Sie die Ergebnisse:</a:t>
            </a:r>
          </a:p>
          <a:p>
            <a:pPr marL="683895" indent="0">
              <a:spcBef>
                <a:spcPts val="600"/>
              </a:spcBef>
              <a:spcAft>
                <a:spcPts val="400"/>
              </a:spcAft>
              <a:buNone/>
              <a:defRPr sz="14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Halten Sie die Ergebnisse stichpunktartig auf einem Flipchart oder Whiteboard fest.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3" animBg="1"/>
    </p:bldLst>
    <p:extLst>
      <p:ext uri="smNativeData">
        <pr:smNativeData xmlns:pr="smNativeData" xmlns="smNativeData" val="a8d2ZAgAAAAFAAAA/v///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"/>
      </p:ext>
    </p:extLst>
  </p:timing>
</p:sld>
</file>

<file path=ppt/slides/slide8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ext1"/>
          <p:cNvSpPr>
            <a:extLst>
              <a:ext uri="smNativeData">
                <pr:smNativeData xmlns:pr="smNativeData" xmlns="smNativeData" val="SMDATA_16_a8d2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QAAAAcCAABWMQAAsQMAAAAAAAAmAAAACAAAAP//////////MAAAABQAAAAAAAAAAAD//wAAAQAAAP//AAABAA=="/>
              </a:ext>
            </a:extLst>
          </p:cNvSpPr>
          <p:nvPr/>
        </p:nvSpPr>
        <p:spPr>
          <a:xfrm>
            <a:off x="69215" y="329565"/>
            <a:ext cx="7950835" cy="27051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marL="342900" indent="-342900">
              <a:buNone/>
              <a:defRPr sz="1800" b="1" cap="none">
                <a:solidFill>
                  <a:schemeClr val="accent1"/>
                </a:solidFill>
              </a:defRPr>
            </a:pPr>
            <a:r>
              <a:t>Die praktische Anwendung der Gesprächstechniken</a:t>
            </a:r>
          </a:p>
        </p:txBody>
      </p:sp>
      <p:sp>
        <p:nvSpPr>
          <p:cNvPr id="3" name="Rechteck1"/>
          <p:cNvSpPr>
            <a:extLst>
              <a:ext uri="smNativeData">
                <pr:smNativeData xmlns:pr="smNativeData" xmlns="smNativeData" val="SMDATA_16_a8d2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AAAAAAAAAAABAAAAf39/AAEAAABkAAAAAAAAABQAAABAHwAAAAAAACYAAAAAAAAAwOD//wAAAAAmAAAAZAAAABYAAABMAAAAAAAAAAAAAAAEAAAAAAAAAAEAAADb3uEKAAAAACgAAAAoAAAAZAAAAGQAAAAAAAAAzMzMAAAAAABQAAAAUAAAAGQAAABkAAAAAAAAABcAAAAUAAAAAAAAAAAAAAD/fwAApHk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AAAAAB/f38A297hA8zMzADAwP8Af39/AAAAAAAAAAAAAAAAAAAAAAAAAAAAIQAAABgAAAAUAAAAqAIAAIoFAADPNQAAVhoAABAAAAAmAAAACAAAAP//////////MAAAABQAAAAAAAAAAAD//wAAAQAAAP//AAABAA=="/>
              </a:ext>
            </a:extLst>
          </p:cNvSpPr>
          <p:nvPr/>
        </p:nvSpPr>
        <p:spPr>
          <a:xfrm>
            <a:off x="431800" y="900430"/>
            <a:ext cx="8315325" cy="33807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>
              <a:spcAft>
                <a:spcPts val="1800"/>
              </a:spcAft>
              <a:buNone/>
              <a:defRPr sz="12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rPr sz="1800" cap="none"/>
              <a:t>Teammeetings vorbereiten und leiten </a:t>
            </a:r>
            <a:r>
              <a:t>(7 von 9)</a:t>
            </a:r>
          </a:p>
          <a:p>
            <a:pPr marL="360045">
              <a:spcBef>
                <a:spcPts val="0"/>
              </a:spcBef>
              <a:spcAft>
                <a:spcPts val="800"/>
              </a:spcAft>
              <a:defRPr sz="16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Tipps für effiziente Meetings </a:t>
            </a:r>
            <a:r>
              <a:rPr sz="1200" cap="none"/>
              <a:t>(4 von 5)</a:t>
            </a:r>
            <a:endParaRPr sz="1200" cap="none"/>
          </a:p>
          <a:p>
            <a:pPr marL="683895" indent="-215900">
              <a:spcBef>
                <a:spcPts val="600"/>
              </a:spcBef>
              <a:spcAft>
                <a:spcPts val="400"/>
              </a:spcAft>
              <a:buClr>
                <a:srgbClr val="23A092"/>
              </a:buClr>
              <a:buFont typeface="Wingdings" pitchFamily="2" charset="2"/>
              <a:buChar char=""/>
              <a:defRPr sz="14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Verantwortung festlegen:</a:t>
            </a:r>
          </a:p>
          <a:p>
            <a:pPr marL="683895">
              <a:spcBef>
                <a:spcPts val="600"/>
              </a:spcBef>
              <a:spcAft>
                <a:spcPts val="400"/>
              </a:spcAft>
              <a:buNone/>
              <a:defRPr sz="14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Beim Fassen von Beschlüssen und dem Planen von Maßnahmen legen Sie einen Aktionsplan fest, der in das Protokoll gehört:</a:t>
            </a:r>
          </a:p>
          <a:p>
            <a:pPr marL="1007745" indent="-143510">
              <a:spcBef>
                <a:spcPts val="600"/>
              </a:spcBef>
              <a:spcAft>
                <a:spcPts val="400"/>
              </a:spcAft>
              <a:buClr>
                <a:schemeClr val="folHlink"/>
              </a:buClr>
              <a:buFont typeface="Wingdings" pitchFamily="2" charset="2"/>
              <a:buChar char=""/>
              <a:defRPr sz="14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Was?</a:t>
            </a:r>
          </a:p>
          <a:p>
            <a:pPr marL="1007745" indent="-143510">
              <a:spcBef>
                <a:spcPts val="0"/>
              </a:spcBef>
              <a:spcAft>
                <a:spcPts val="400"/>
              </a:spcAft>
              <a:buClr>
                <a:schemeClr val="folHlink"/>
              </a:buClr>
              <a:buFont typeface="Wingdings" pitchFamily="2" charset="2"/>
              <a:buChar char=""/>
              <a:defRPr sz="14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Wer?</a:t>
            </a:r>
          </a:p>
          <a:p>
            <a:pPr marL="1007745" indent="-143510">
              <a:spcBef>
                <a:spcPts val="0"/>
              </a:spcBef>
              <a:spcAft>
                <a:spcPts val="400"/>
              </a:spcAft>
              <a:buClr>
                <a:schemeClr val="folHlink"/>
              </a:buClr>
              <a:buFont typeface="Wingdings" pitchFamily="2" charset="2"/>
              <a:buChar char=""/>
              <a:defRPr sz="14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Bis wann?</a:t>
            </a:r>
          </a:p>
          <a:p>
            <a:pPr marL="683895">
              <a:spcBef>
                <a:spcPts val="600"/>
              </a:spcBef>
              <a:spcAft>
                <a:spcPts val="400"/>
              </a:spcAft>
              <a:buNone/>
              <a:defRPr sz="14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Beim nächsten Meeting wird dieser Plan genutzt, um den Status oder die Ergebnisse abzufragen.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3" animBg="1"/>
    </p:bldLst>
    <p:extLst>
      <p:ext uri="smNativeData">
        <pr:smNativeData xmlns:pr="smNativeData" xmlns="smNativeData" val="a8d2ZAkAAAAFAAAA/v///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="/>
      </p:ext>
    </p:extLst>
  </p:timing>
</p:sld>
</file>

<file path=ppt/slides/slide9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ext1"/>
          <p:cNvSpPr>
            <a:extLst>
              <a:ext uri="smNativeData">
                <pr:smNativeData xmlns:pr="smNativeData" xmlns="smNativeData" val="SMDATA_16_a8d2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QAAAAcCAABWMQAAsQMAAAAAAAAmAAAACAAAAP//////////MAAAABQAAAAAAAAAAAD//wAAAQAAAP//AAABAA=="/>
              </a:ext>
            </a:extLst>
          </p:cNvSpPr>
          <p:nvPr/>
        </p:nvSpPr>
        <p:spPr>
          <a:xfrm>
            <a:off x="69215" y="329565"/>
            <a:ext cx="7950835" cy="27051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marL="342900" indent="-342900">
              <a:buNone/>
              <a:defRPr sz="1800" b="1" cap="none">
                <a:solidFill>
                  <a:schemeClr val="accent1"/>
                </a:solidFill>
              </a:defRPr>
            </a:pPr>
            <a:r>
              <a:t>Die praktische Anwendung der Gesprächstechniken</a:t>
            </a:r>
          </a:p>
        </p:txBody>
      </p:sp>
      <p:sp>
        <p:nvSpPr>
          <p:cNvPr id="3" name="Rechteck1"/>
          <p:cNvSpPr>
            <a:extLst>
              <a:ext uri="smNativeData">
                <pr:smNativeData xmlns:pr="smNativeData" xmlns="smNativeData" val="SMDATA_16_a8d2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AAAAAAAAAAABAAAAf39/AAEAAABkAAAAAAAAABQAAABAHwAAAAAAACYAAAAAAAAAwOD//wAAAAAmAAAAZAAAABYAAABMAAAAAAAAAAAAAAAEAAAAAAAAAAEAAADb3uEKAAAAACgAAAAoAAAAZAAAAGQAAAAAAAAAzMzMAAAAAABQAAAAUAAAAGQAAABkAAAAAAAAABcAAAAUAAAAAAAAAAAAAAD/fwAApHk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AAAAAB/f38A297hA8zMzADAwP8Af39/AAAAAAAAAAAAAAAAAAAAAAAAAAAAIQAAABgAAAAUAAAAqAIAAIoFAADhNQAAcB0AABAAAAAmAAAACAAAAP//////////MAAAABQAAAAAAAAAAAD//wAAAQAAAP//AAABAA=="/>
              </a:ext>
            </a:extLst>
          </p:cNvSpPr>
          <p:nvPr/>
        </p:nvSpPr>
        <p:spPr>
          <a:xfrm>
            <a:off x="431800" y="900430"/>
            <a:ext cx="8326755" cy="388493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>
              <a:spcAft>
                <a:spcPts val="1800"/>
              </a:spcAft>
              <a:buNone/>
              <a:defRPr sz="12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rPr sz="1800" cap="none"/>
              <a:t>Teammeetings vorbereiten und leiten </a:t>
            </a:r>
            <a:r>
              <a:t>(8 von 9)</a:t>
            </a:r>
          </a:p>
          <a:p>
            <a:pPr marL="360045">
              <a:spcBef>
                <a:spcPts val="0"/>
              </a:spcBef>
              <a:spcAft>
                <a:spcPts val="800"/>
              </a:spcAft>
              <a:defRPr sz="16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Tipps für effiziente Meetings </a:t>
            </a:r>
            <a:r>
              <a:rPr sz="1200" cap="none"/>
              <a:t>(5 von 5)</a:t>
            </a:r>
            <a:endParaRPr sz="1200" cap="none"/>
          </a:p>
          <a:p>
            <a:pPr marL="683895" indent="-215900">
              <a:spcBef>
                <a:spcPts val="600"/>
              </a:spcBef>
              <a:spcAft>
                <a:spcPts val="400"/>
              </a:spcAft>
              <a:buClr>
                <a:srgbClr val="23A092"/>
              </a:buClr>
              <a:buFont typeface="Wingdings" pitchFamily="2" charset="2"/>
              <a:buChar char=""/>
              <a:defRPr sz="14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Abschluss des Meetings:</a:t>
            </a:r>
          </a:p>
          <a:p>
            <a:pPr marL="683895">
              <a:spcBef>
                <a:spcPts val="600"/>
              </a:spcBef>
              <a:spcAft>
                <a:spcPts val="400"/>
              </a:spcAft>
              <a:buNone/>
              <a:defRPr sz="14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Schließen Sie die Besprechung ab</a:t>
            </a:r>
          </a:p>
          <a:p>
            <a:pPr marL="1007745" indent="-143510">
              <a:spcBef>
                <a:spcPts val="200"/>
              </a:spcBef>
              <a:spcAft>
                <a:spcPts val="400"/>
              </a:spcAft>
              <a:buClr>
                <a:schemeClr val="folHlink"/>
              </a:buClr>
              <a:buFont typeface="Wingdings" pitchFamily="2" charset="2"/>
              <a:buChar char=""/>
              <a:defRPr sz="14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mit einer Zusammenfassung, </a:t>
            </a:r>
          </a:p>
          <a:p>
            <a:pPr marL="1007745" indent="-143510">
              <a:spcBef>
                <a:spcPts val="0"/>
              </a:spcBef>
              <a:spcAft>
                <a:spcPts val="400"/>
              </a:spcAft>
              <a:buClr>
                <a:schemeClr val="folHlink"/>
              </a:buClr>
              <a:buFont typeface="Wingdings" pitchFamily="2" charset="2"/>
              <a:buChar char=""/>
              <a:defRPr sz="14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einem Ausblick auf die nächsten Schritte und das kommende Treffen sowie </a:t>
            </a:r>
          </a:p>
          <a:p>
            <a:pPr marL="1007745" indent="-143510">
              <a:spcBef>
                <a:spcPts val="0"/>
              </a:spcBef>
              <a:spcAft>
                <a:spcPts val="400"/>
              </a:spcAft>
              <a:buClr>
                <a:schemeClr val="folHlink"/>
              </a:buClr>
              <a:buFont typeface="Wingdings" pitchFamily="2" charset="2"/>
              <a:buChar char=""/>
              <a:defRPr sz="14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mit einem Dank an alle für die Beteiligung.</a:t>
            </a:r>
          </a:p>
          <a:p>
            <a:pPr marL="683895" indent="-215900">
              <a:spcBef>
                <a:spcPts val="1600"/>
              </a:spcBef>
              <a:spcAft>
                <a:spcPts val="400"/>
              </a:spcAft>
              <a:buClr>
                <a:srgbClr val="23A092"/>
              </a:buClr>
              <a:buFont typeface="Wingdings" pitchFamily="2" charset="2"/>
              <a:buChar char=""/>
              <a:defRPr sz="14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Protokoll versenden:</a:t>
            </a:r>
          </a:p>
          <a:p>
            <a:pPr marL="683895">
              <a:spcBef>
                <a:spcPts val="200"/>
              </a:spcBef>
              <a:spcAft>
                <a:spcPts val="400"/>
              </a:spcAft>
              <a:buNone/>
              <a:defRPr sz="14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Der Organisator des Termins sollte ein stichpunktartiges Protokoll an die Teilnehmer und an alle, die informiert werden sollen, versenden. </a:t>
            </a:r>
          </a:p>
          <a:p>
            <a:pPr marL="683895">
              <a:spcBef>
                <a:spcPts val="0"/>
              </a:spcBef>
              <a:spcAft>
                <a:spcPts val="400"/>
              </a:spcAft>
              <a:buNone/>
              <a:defRPr sz="14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Ein Protokoll sorgt für Klarheit und zeigt, dass das Meeting nicht unnötig war.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3" animBg="1"/>
    </p:bldLst>
    <p:extLst>
      <p:ext uri="smNativeData">
        <pr:smNativeData xmlns:pr="smNativeData" xmlns="smNativeData" val="a8d2ZAsAAAAFAAAA/v///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"/>
      </p:ext>
    </p:extLst>
  </p:timing>
</p:sld>
</file>

<file path=ppt/slides/slide10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ext1"/>
          <p:cNvSpPr>
            <a:extLst>
              <a:ext uri="smNativeData">
                <pr:smNativeData xmlns:pr="smNativeData" xmlns="smNativeData" val="SMDATA_16_a8d2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QAAAAcCAABWMQAAsQMAAAAAAAAmAAAACAAAAP//////////MAAAABQAAAAAAAAAAAD//wAAAQAAAP//AAABAA=="/>
              </a:ext>
            </a:extLst>
          </p:cNvSpPr>
          <p:nvPr/>
        </p:nvSpPr>
        <p:spPr>
          <a:xfrm>
            <a:off x="69215" y="329565"/>
            <a:ext cx="7950835" cy="27051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marL="342900" indent="-342900">
              <a:buNone/>
              <a:defRPr sz="1800" b="1" cap="none">
                <a:solidFill>
                  <a:schemeClr val="accent1"/>
                </a:solidFill>
              </a:defRPr>
            </a:pPr>
            <a:r>
              <a:t>Die praktische Anwendung der Gesprächstechniken</a:t>
            </a:r>
          </a:p>
        </p:txBody>
      </p:sp>
      <p:sp>
        <p:nvSpPr>
          <p:cNvPr id="3" name="Rechteck1"/>
          <p:cNvSpPr>
            <a:extLst>
              <a:ext uri="smNativeData">
                <pr:smNativeData xmlns:pr="smNativeData" xmlns="smNativeData" val="SMDATA_16_a8d2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AAAAAAAAAAABAAAAf39/AAEAAABkAAAAAAAAABQAAABAHwAAAAAAACYAAAAAAAAAwOD//wAAAAAmAAAAZAAAABYAAABMAAAAAAAAAAAAAAAEAAAAAAAAAAEAAADb3uEKAAAAACgAAAAoAAAAZAAAAGQAAAAAAAAAzMzMAAAAAABQAAAAUAAAAGQAAABkAAAAAAAAABcAAAAUAAAAAAAAAAAAAAD/fwAApHkAAAAAAAAJAAAABAAAAGVQYXQ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AAAAAB/f38A297hA8zMzADAwP8Af39/AAAAAAAAAAAAAAAAAAAAAAAAAAAAIQAAABgAAAAUAAAAqAIAAIoFAADhNQAAcB0AABAAAAAmAAAACAAAAP//////////MAAAABQAAAAAAAAAAAD//wAAAQAAAP//AAABAA=="/>
              </a:ext>
            </a:extLst>
          </p:cNvSpPr>
          <p:nvPr/>
        </p:nvSpPr>
        <p:spPr>
          <a:xfrm>
            <a:off x="431800" y="900430"/>
            <a:ext cx="8326755" cy="388493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>
              <a:spcAft>
                <a:spcPts val="1800"/>
              </a:spcAft>
              <a:buNone/>
              <a:defRPr sz="12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rPr sz="1800" cap="none"/>
              <a:t>Teammeetings vorbereiten und leiten </a:t>
            </a:r>
            <a:r>
              <a:t>(9 von 9)</a:t>
            </a:r>
          </a:p>
          <a:p>
            <a:pPr marL="360045">
              <a:spcAft>
                <a:spcPts val="800"/>
              </a:spcAft>
              <a:defRPr sz="16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Tipps für Ihren Umgang mit Problemen mit unterschiedlichen 'Rednern'</a:t>
            </a:r>
          </a:p>
          <a:p>
            <a:pPr marL="683895" indent="-215900">
              <a:spcBef>
                <a:spcPts val="600"/>
              </a:spcBef>
              <a:spcAft>
                <a:spcPts val="400"/>
              </a:spcAft>
              <a:buClr>
                <a:srgbClr val="23A092"/>
              </a:buClr>
              <a:buFont typeface="Wingdings" pitchFamily="2" charset="2"/>
              <a:buChar char=""/>
              <a:defRPr sz="14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Bei Vielrednern: „Sie haben Ihren Beitrag sehr ausführlich erläutert. Jetzt sollten sich andere dazu äußern.“</a:t>
            </a:r>
          </a:p>
          <a:p>
            <a:pPr marL="683895" indent="-215900">
              <a:spcBef>
                <a:spcPts val="600"/>
              </a:spcBef>
              <a:spcAft>
                <a:spcPts val="400"/>
              </a:spcAft>
              <a:buClr>
                <a:srgbClr val="23A092"/>
              </a:buClr>
              <a:buFont typeface="Wingdings" pitchFamily="2" charset="2"/>
              <a:buChar char=""/>
              <a:defRPr sz="14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Bei Wenigrednern: „Herr/Frau ..., was meinen Sie dazu?“</a:t>
            </a:r>
          </a:p>
          <a:p>
            <a:pPr marL="683895" indent="-215900">
              <a:spcBef>
                <a:spcPts val="600"/>
              </a:spcBef>
              <a:spcAft>
                <a:spcPts val="400"/>
              </a:spcAft>
              <a:buClr>
                <a:srgbClr val="23A092"/>
              </a:buClr>
              <a:buFont typeface="Wingdings" pitchFamily="2" charset="2"/>
              <a:buChar char=""/>
              <a:defRPr sz="14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Wenn Teilnehmer anderen ins Wort fallen: „Lassen Sie bitte Herrn/Frau ... ausreden.“</a:t>
            </a:r>
          </a:p>
          <a:p>
            <a:pPr marL="683895" indent="-215900">
              <a:spcBef>
                <a:spcPts val="600"/>
              </a:spcBef>
              <a:spcAft>
                <a:spcPts val="400"/>
              </a:spcAft>
              <a:buClr>
                <a:srgbClr val="23A092"/>
              </a:buClr>
              <a:buFont typeface="Wingdings" pitchFamily="2" charset="2"/>
              <a:buChar char=""/>
              <a:defRPr sz="14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Wenn ein Teilnehmer sogenannte Killerphrasen verwendet, etwa</a:t>
            </a:r>
          </a:p>
          <a:p>
            <a:pPr marL="683895" indent="0">
              <a:spcBef>
                <a:spcPts val="0"/>
              </a:spcBef>
              <a:spcAft>
                <a:spcPts val="400"/>
              </a:spcAft>
              <a:buNone/>
              <a:defRPr sz="14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„Das funktioniert sowieso nicht.“</a:t>
            </a:r>
          </a:p>
          <a:p>
            <a:pPr marL="683895" indent="0">
              <a:spcBef>
                <a:spcPts val="0"/>
              </a:spcBef>
              <a:spcAft>
                <a:spcPts val="400"/>
              </a:spcAft>
              <a:buNone/>
              <a:defRPr sz="14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Fragen Sie: „Lassen Sie uns beraten, wie wir es realisieren können.“</a:t>
            </a:r>
          </a:p>
          <a:p>
            <a:pPr marL="683895" indent="-215900">
              <a:spcBef>
                <a:spcPts val="600"/>
              </a:spcBef>
              <a:spcAft>
                <a:spcPts val="400"/>
              </a:spcAft>
              <a:buClr>
                <a:srgbClr val="23A092"/>
              </a:buClr>
              <a:buFont typeface="Wingdings" pitchFamily="2" charset="2"/>
              <a:buChar char=""/>
              <a:defRPr sz="14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Wenn Teilnehmer Behauptungen aufstellen, hinterfragen Sie diese:</a:t>
            </a:r>
          </a:p>
          <a:p>
            <a:pPr marL="683895" indent="0">
              <a:spcBef>
                <a:spcPts val="0"/>
              </a:spcBef>
              <a:spcAft>
                <a:spcPts val="400"/>
              </a:spcAft>
              <a:buNone/>
              <a:defRPr sz="14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„Könnten Sie uns bitte die Fakten dazu geben.“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3" animBg="1"/>
    </p:bldLst>
    <p:extLst>
      <p:ext uri="smNativeData">
        <pr:smNativeData xmlns:pr="smNativeData" xmlns="smNativeData" val="a8d2ZAsAAAAFAAAA/v///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"/>
      </p:ext>
    </p:extLst>
  </p:timing>
</p:sld>
</file>

<file path=ppt/slides/slide1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ext1"/>
          <p:cNvSpPr>
            <a:extLst>
              <a:ext uri="smNativeData">
                <pr:smNativeData xmlns:pr="smNativeData" xmlns="smNativeData" val="SMDATA_16_a8d2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FC0LwM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QAAAAcCAABWMQAAsQMAAAAAAAAmAAAACAAAAP//////////MAAAABQAAAAAAAAAAAD//wAAAQAAAP//AAABAA=="/>
              </a:ext>
            </a:extLst>
          </p:cNvSpPr>
          <p:nvPr/>
        </p:nvSpPr>
        <p:spPr>
          <a:xfrm>
            <a:off x="69215" y="329565"/>
            <a:ext cx="7950835" cy="27051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marL="342900" indent="-342900">
              <a:buNone/>
              <a:defRPr sz="1800" b="1" cap="none">
                <a:solidFill>
                  <a:schemeClr val="accent1"/>
                </a:solidFill>
              </a:defRPr>
            </a:pPr>
            <a:r>
              <a:t>Die praktische Anwendung der Gesprächstechniken</a:t>
            </a:r>
          </a:p>
        </p:txBody>
      </p:sp>
      <p:sp>
        <p:nvSpPr>
          <p:cNvPr id="3" name="Rechteck1"/>
          <p:cNvSpPr>
            <a:extLst>
              <a:ext uri="smNativeData">
                <pr:smNativeData xmlns:pr="smNativeData" xmlns="smNativeData" val="SMDATA_16_a8d2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GA2LAM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fQoAAOYQAAAGLAAAuRUAABAAAAAmAAAACAAAAP//////////MAAAABQAAAAAAAAAAAD//wAAAQAAAP//AAABAA=="/>
              </a:ext>
            </a:extLst>
          </p:cNvSpPr>
          <p:nvPr/>
        </p:nvSpPr>
        <p:spPr>
          <a:xfrm>
            <a:off x="1704975" y="2747010"/>
            <a:ext cx="5451475" cy="7842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algn="ctr">
              <a:spcAft>
                <a:spcPts val="1800"/>
              </a:spcAft>
              <a:buNone/>
              <a:defRPr cap="none">
                <a:solidFill>
                  <a:srgbClr val="007F7F"/>
                </a:solidFill>
                <a:latin typeface="Tahoma" pitchFamily="1" charset="0"/>
                <a:ea typeface="Arial" pitchFamily="1" charset="0"/>
                <a:cs typeface="Arial" pitchFamily="1" charset="0"/>
              </a:defRPr>
            </a:pPr>
            <a:r>
              <a:t>Fragen zu den Teammeetings?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3" animBg="1"/>
    </p:bldLst>
    <p:extLst>
      <p:ext uri="smNativeData">
        <pr:smNativeData xmlns:pr="smNativeData" xmlns="smNativeData" val="a8d2ZAIAAAAFAAAA/v///wEAAAABAAAAAAAAAAAAAAAAAAAAAAAAAAkAAAAAAAAAAQAAAAEAAAAAAAAAAAAAAAAAAAAAAAAA"/>
      </p:ext>
    </p:ext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262626"/>
      </a:dk1>
      <a:lt1>
        <a:srgbClr val="FFFFFF"/>
      </a:lt1>
      <a:dk2>
        <a:srgbClr val="717D87"/>
      </a:dk2>
      <a:lt2>
        <a:srgbClr val="DBDEE1"/>
      </a:lt2>
      <a:accent1>
        <a:srgbClr val="00998A"/>
      </a:accent1>
      <a:accent2>
        <a:srgbClr val="BFE5E2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8A"/>
      </a:hlink>
      <a:folHlink>
        <a:srgbClr val="00998A"/>
      </a:folHlink>
    </a:clrScheme>
    <a:fontScheme name="Presentation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FFFFFF"/>
        </a:dk1>
        <a:lt1>
          <a:srgbClr val="0000FF"/>
        </a:lt1>
        <a:dk2>
          <a:srgbClr val="FFFF00"/>
        </a:dk2>
        <a:lt2>
          <a:srgbClr val="000000"/>
        </a:lt2>
        <a:accent1>
          <a:srgbClr val="FF9900"/>
        </a:accent1>
        <a:accent2>
          <a:srgbClr val="00FFFF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FF000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4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5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6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7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8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9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0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3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4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5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6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7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8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9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0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3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4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5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6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7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8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9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0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3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4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5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6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7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8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9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0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3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4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5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6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7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8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9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0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3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4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5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6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7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8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9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0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3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4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5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6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CCCCFF"/>
      </a:hlink>
      <a:folHlink>
        <a:srgbClr val="B2B2B2"/>
      </a:folHlink>
    </a:clrScheme>
    <a:fontScheme name="Presentation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CCCCFF"/>
      </a:hlink>
      <a:folHlink>
        <a:srgbClr val="B2B2B2"/>
      </a:folHlink>
    </a:clrScheme>
    <a:fontScheme name="Presentation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Pulina</dc:creator>
  <cp:keywords/>
  <dc:description/>
  <cp:lastModifiedBy>gerhard</cp:lastModifiedBy>
  <cp:revision>0</cp:revision>
  <dcterms:created xsi:type="dcterms:W3CDTF">2022-11-26T05:05:12Z</dcterms:created>
  <dcterms:modified xsi:type="dcterms:W3CDTF">2023-05-31T04:04:59Z</dcterms:modified>
</cp:coreProperties>
</file>