
<file path=[Content_Types].xml><?xml version="1.0" encoding="utf-8"?>
<Types xmlns="http://schemas.openxmlformats.org/package/2006/content-types">
  <Default Extension="rels" ContentType="application/vnd.openxmlformats-package.relationships+xml"/>
  <Default Extension="xml" ContentType="application/xml"/>
  <Default Extension="vml" ContentType="application/vnd.openxmlformats-officedocument.vmlDrawing"/>
  <Default Extension="fntdata" ContentType="application/x-fontdata"/>
  <Default Extension="bmp" ContentType="image/bmp"/>
  <Default Extension="jpeg" ContentType="image/jpeg"/>
  <Default Extension="png" ContentType="image/png"/>
  <Default Extension="gif" ContentType="image/gif"/>
  <Default Extension="tif" ContentType="image/tif"/>
  <Default Extension="emf" ContentType="image/x-emf"/>
  <Default Extension="wmf" ContentType="image/x-wmf"/>
  <Default Extension="pct" ContentType="image/pct"/>
  <Default Extension="pcx" ContentType="image/pcx"/>
  <Default Extension="tga" ContentType="image/tga"/>
  <Default Extension="svg" ContentType="image/svg+xml"/>
  <Default Extension="webp" ContentType="image/webp"/>
  <Default Extension="avi" ContentType="video/avi"/>
  <Default Extension="wmv" ContentType="video/wmv"/>
  <Default Extension="mpg" ContentType="video/mpeg"/>
  <Default Extension="mpeg" ContentType="video/mpeg"/>
  <Default Extension="mp2" ContentType="video/mpeg"/>
  <Default Extension="mp4" ContentType="video/mpeg"/>
  <Default Extension="wma" ContentType="audio/x-ms-wma"/>
  <Default Extension="mid" ContentType="audio/unknown"/>
  <Default Extension="midi" ContentType="audio/unknown"/>
  <Default Extension="rmi" ContentType="audio/unknown"/>
  <Default Extension="mp3" ContentType="audio/unknown"/>
  <Default Extension="wav" ContentType="audio/wav"/>
  <Default Extension="bin" ContentType="application/vnd.openxmlformats-officedocument.oleObjec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theme/theme2.xml" ContentType="application/vnd.openxmlformats-officedocument.theme+xml"/>
  <Override PartName="/ppt/theme/theme3.xml" ContentType="application/vnd.openxmlformats-officedocument.theme+xml"/>
  <Override PartName="/ppt/slideLayouts/slideLayout1.xml" ContentType="application/vnd.openxmlformats-officedocument.presentationml.slideLayout+xml"/>
  <Override PartName="/ppt/theme/theme4.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ppt/theme/themeOverride33.xml" ContentType="application/vnd.openxmlformats-officedocument.themeOverride+xml"/>
  <Override PartName="/ppt/theme/themeOverride34.xml" ContentType="application/vnd.openxmlformats-officedocument.themeOverride+xml"/>
  <Override PartName="/ppt/theme/themeOverride35.xml" ContentType="application/vnd.openxmlformats-officedocument.themeOverride+xml"/>
  <Override PartName="/ppt/theme/themeOverride36.xml" ContentType="application/vnd.openxmlformats-officedocument.themeOverride+xml"/>
  <Override PartName="/ppt/theme/themeOverride37.xml" ContentType="application/vnd.openxmlformats-officedocument.themeOverride+xml"/>
  <Override PartName="/ppt/theme/themeOverride38.xml" ContentType="application/vnd.openxmlformats-officedocument.themeOverride+xml"/>
  <Override PartName="/ppt/theme/themeOverride39.xml" ContentType="application/vnd.openxmlformats-officedocument.themeOverride+xml"/>
  <Override PartName="/ppt/theme/themeOverride40.xml" ContentType="application/vnd.openxmlformats-officedocument.themeOverride+xml"/>
  <Override PartName="/ppt/theme/themeOverride41.xml" ContentType="application/vnd.openxmlformats-officedocument.themeOverride+xml"/>
  <Override PartName="/ppt/theme/themeOverride42.xml" ContentType="application/vnd.openxmlformats-officedocument.themeOverride+xml"/>
  <Override PartName="/ppt/theme/themeOverride43.xml" ContentType="application/vnd.openxmlformats-officedocument.themeOverride+xml"/>
  <Override PartName="/ppt/theme/themeOverride44.xml" ContentType="application/vnd.openxmlformats-officedocument.themeOverride+xml"/>
  <Override PartName="/ppt/theme/themeOverride45.xml" ContentType="application/vnd.openxmlformats-officedocument.themeOverride+xml"/>
  <Override PartName="/ppt/theme/themeOverride46.xml" ContentType="application/vnd.openxmlformats-officedocument.themeOverride+xml"/>
  <Override PartName="/ppt/theme/themeOverride47.xml" ContentType="application/vnd.openxmlformats-officedocument.themeOverride+xml"/>
  <Override PartName="/ppt/theme/themeOverride48.xml" ContentType="application/vnd.openxmlformats-officedocument.themeOverride+xml"/>
  <Override PartName="/ppt/theme/themeOverride49.xml" ContentType="application/vnd.openxmlformats-officedocument.themeOverride+xml"/>
</Types>
</file>

<file path=_rels/.rels><?xml version="1.0" encoding="UTF-8" standalone="yes" ?>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SpecialPlsOnTitleSld="0">
  <p:sldMasterIdLst>
    <p:sldMasterId id="2147483769" r:id="rId5"/>
    <p:sldMasterId id="2147483805" r:id="rId6"/>
  </p:sldMasterIdLst>
  <p:notesMasterIdLst>
    <p:notesMasterId r:id="rId7"/>
  </p:notesMasterIdLst>
  <p:handoutMasterIdLst>
    <p:handoutMasterId r:id="rId8"/>
  </p:handoutMasterIdLst>
  <p:sldIdLst>
    <p:sldId id="456" r:id="rId9"/>
    <p:sldId id="457" r:id="rId10"/>
    <p:sldId id="572" r:id="rId11"/>
    <p:sldId id="588" r:id="rId12"/>
    <p:sldId id="589" r:id="rId13"/>
    <p:sldId id="590" r:id="rId14"/>
    <p:sldId id="591" r:id="rId15"/>
    <p:sldId id="592" r:id="rId16"/>
    <p:sldId id="618" r:id="rId17"/>
    <p:sldId id="617" r:id="rId18"/>
    <p:sldId id="593" r:id="rId19"/>
    <p:sldId id="594" r:id="rId20"/>
    <p:sldId id="597" r:id="rId21"/>
    <p:sldId id="598" r:id="rId22"/>
    <p:sldId id="599" r:id="rId23"/>
    <p:sldId id="600" r:id="rId24"/>
    <p:sldId id="601" r:id="rId25"/>
    <p:sldId id="604" r:id="rId26"/>
    <p:sldId id="605" r:id="rId27"/>
    <p:sldId id="606" r:id="rId28"/>
    <p:sldId id="607" r:id="rId29"/>
    <p:sldId id="608" r:id="rId30"/>
    <p:sldId id="609" r:id="rId31"/>
    <p:sldId id="610" r:id="rId32"/>
    <p:sldId id="611" r:id="rId33"/>
    <p:sldId id="612" r:id="rId34"/>
    <p:sldId id="613" r:id="rId35"/>
    <p:sldId id="614" r:id="rId36"/>
    <p:sldId id="615" r:id="rId37"/>
    <p:sldId id="616" r:id="rId38"/>
    <p:sldId id="619" r:id="rId39"/>
    <p:sldId id="620" r:id="rId40"/>
    <p:sldId id="640" r:id="rId41"/>
    <p:sldId id="622" r:id="rId42"/>
    <p:sldId id="639" r:id="rId43"/>
    <p:sldId id="638" r:id="rId44"/>
    <p:sldId id="641" r:id="rId45"/>
    <p:sldId id="645" r:id="rId46"/>
    <p:sldId id="646" r:id="rId47"/>
    <p:sldId id="647" r:id="rId48"/>
    <p:sldId id="648" r:id="rId49"/>
    <p:sldId id="643" r:id="rId50"/>
    <p:sldId id="644" r:id="rId51"/>
    <p:sldId id="642" r:id="rId52"/>
    <p:sldId id="621" r:id="rId53"/>
    <p:sldId id="629" r:id="rId54"/>
    <p:sldId id="636" r:id="rId55"/>
    <p:sldId id="634" r:id="rId56"/>
    <p:sldId id="649" r:id="rId57"/>
  </p:sldIdLst>
  <p:sldSz cx="12192000" cy="6858000"/>
  <p:notesSz cx="6797675" cy="9926955"/>
  <p:defaultTextStyle>
    <a:lvl1pPr marL="0" marR="0" indent="0" algn="l" defTabSz="914400">
      <a:lnSpc>
        <a:spcPct val="100000"/>
      </a:lnSpc>
      <a:spcBef>
        <a:spcPts val="0"/>
      </a:spcBef>
      <a:spcAft>
        <a:spcPts val="0"/>
      </a:spcAft>
      <a:buNone/>
      <a:tabLst/>
      <a:defRPr sz="2400" b="0" i="0" u="none" strike="noStrike" kern="1" cap="none" spc="0" baseline="0">
        <a:solidFill>
          <a:schemeClr val="tx1"/>
        </a:solidFill>
        <a:effectLst/>
        <a:latin typeface="Arial" pitchFamily="1" charset="0"/>
        <a:ea typeface="Arial" pitchFamily="1" charset="0"/>
        <a:cs typeface="Arial" pitchFamily="1" charset="0"/>
      </a:defRPr>
    </a:lvl1pPr>
    <a:lvl2pPr marL="457200" marR="0" indent="0" algn="l" defTabSz="914400">
      <a:lnSpc>
        <a:spcPct val="100000"/>
      </a:lnSpc>
      <a:spcBef>
        <a:spcPts val="0"/>
      </a:spcBef>
      <a:spcAft>
        <a:spcPts val="0"/>
      </a:spcAft>
      <a:buNone/>
      <a:tabLst/>
      <a:defRPr sz="2400" b="0" i="0" u="none" strike="noStrike" kern="1" cap="none" spc="0" baseline="0">
        <a:solidFill>
          <a:schemeClr val="tx1"/>
        </a:solidFill>
        <a:effectLst/>
        <a:latin typeface="Arial" pitchFamily="1" charset="0"/>
        <a:ea typeface="Arial" pitchFamily="1" charset="0"/>
        <a:cs typeface="Arial" pitchFamily="1" charset="0"/>
      </a:defRPr>
    </a:lvl2pPr>
    <a:lvl3pPr marL="914400" marR="0" indent="0" algn="l" defTabSz="914400">
      <a:lnSpc>
        <a:spcPct val="100000"/>
      </a:lnSpc>
      <a:spcBef>
        <a:spcPts val="0"/>
      </a:spcBef>
      <a:spcAft>
        <a:spcPts val="0"/>
      </a:spcAft>
      <a:buNone/>
      <a:tabLst/>
      <a:defRPr sz="2400" b="0" i="0" u="none" strike="noStrike" kern="1" cap="none" spc="0" baseline="0">
        <a:solidFill>
          <a:schemeClr val="tx1"/>
        </a:solidFill>
        <a:effectLst/>
        <a:latin typeface="Arial" pitchFamily="1" charset="0"/>
        <a:ea typeface="Arial" pitchFamily="1" charset="0"/>
        <a:cs typeface="Arial" pitchFamily="1" charset="0"/>
      </a:defRPr>
    </a:lvl3pPr>
    <a:lvl4pPr marL="1371600" marR="0" indent="0" algn="l" defTabSz="914400">
      <a:lnSpc>
        <a:spcPct val="100000"/>
      </a:lnSpc>
      <a:spcBef>
        <a:spcPts val="0"/>
      </a:spcBef>
      <a:spcAft>
        <a:spcPts val="0"/>
      </a:spcAft>
      <a:buNone/>
      <a:tabLst/>
      <a:defRPr sz="2400" b="0" i="0" u="none" strike="noStrike" kern="1" cap="none" spc="0" baseline="0">
        <a:solidFill>
          <a:schemeClr val="tx1"/>
        </a:solidFill>
        <a:effectLst/>
        <a:latin typeface="Arial" pitchFamily="1" charset="0"/>
        <a:ea typeface="Arial" pitchFamily="1" charset="0"/>
        <a:cs typeface="Arial" pitchFamily="1" charset="0"/>
      </a:defRPr>
    </a:lvl4pPr>
    <a:lvl5pPr marL="1828800" marR="0" indent="0" algn="l" defTabSz="914400">
      <a:lnSpc>
        <a:spcPct val="100000"/>
      </a:lnSpc>
      <a:spcBef>
        <a:spcPts val="0"/>
      </a:spcBef>
      <a:spcAft>
        <a:spcPts val="0"/>
      </a:spcAft>
      <a:buNone/>
      <a:tabLst/>
      <a:defRPr sz="2400" b="0" i="0" u="none" strike="noStrike" kern="1" cap="none"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9pPr>
  </p:defaultTextStyle>
</p:presentation>
</file>

<file path=ppt/presProps.xml><?xml version="1.0" encoding="utf-8"?>
<p:presentationP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showPr showNarration="1">
    <p:penClr>
      <a:srgbClr val="0000FF"/>
    </p:penClr>
  </p:showPr>
  <p:extLst>
    <p:ext uri="smNativeData">
      <pr:smAppRevision xmlns:pr="smNativeData" xmlns="smNativeData" dt="1745669212" val="1224" rev64="64" revOS="1"/>
      <pr:smFileRevision xmlns:pr="smNativeData" xmlns="smNativeData" dt="1745669212" val="101"/>
      <pr:guideOptions xmlns:pr="smNativeData" xmlns="smNativeData" dt="1745669212" snapToBorders="1"/>
      <pr:pdfExportOpt xmlns:pr="smNativeData" xmlns="smNativeData" dt="1745669212" pagesRangeIndex="1" pagesSelectionIndex="0" qualityIndex="0" embedFonts="2" pdfaType="0" useJpegs="0" useSubsetFonts="1" useAlpha="1" relativeLinks="0" taggedPdf="1" pane="0" zoom="0" zoomContents="100" layout="0" includeDoc="0" viewFlags="0" openViewer="1" jpegQuality="90" flags="252" layoutIndex="0" exportSlideNames="1" dpi="0" resample="0" name="/Users/gerhard/Mail/Seminare/FOM/Psychologische Gesprächskompetenz/SS 2025/DLS/GK Präsentationen 2025/GK SS2025 HD Termin 5 - Krisen, Konflikte.pdf" map="1"/>
    </p:ext>
  </p:extLst>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slideViewPr>
    <p:cSldViewPr snapToGrid="0" snapToObjects="1">
      <p:cViewPr varScale="1">
        <p:scale>
          <a:sx n="89" d="100"/>
          <a:sy n="89" d="100"/>
        </p:scale>
        <p:origin x="1058" y="216"/>
      </p:cViewPr>
      <p:guideLst x="0" y="0">
        <p:guide orient="horz" pos="610"/>
        <p:guide orient="horz" pos="77"/>
        <p:guide orient="horz" pos="4057"/>
        <p:guide orient="horz" pos="2319"/>
        <p:guide orient="horz" pos="4269"/>
        <p:guide pos="5232"/>
        <p:guide pos="2659"/>
        <p:guide pos="5683"/>
        <p:guide pos="82"/>
      </p:guideLst>
    </p:cSldViewPr>
  </p:slideViewPr>
  <p:outlineViewPr>
    <p:cViewPr>
      <p:scale>
        <a:sx n="33" d="100"/>
        <a:sy n="33" d="100"/>
      </p:scale>
      <p:origin x="0" y="0"/>
    </p:cViewPr>
  </p:outlineViewPr>
  <p:sorterViewPr>
    <p:cViewPr>
      <p:scale>
        <a:sx n="9" d="100"/>
        <a:sy n="9" d="100"/>
      </p:scale>
      <p:origin x="0" y="0"/>
    </p:cViewPr>
  </p:sorterViewPr>
  <p:notesViewPr>
    <p:cSldViewPr snapToGrid="0" snapToObjects="1">
      <p:cViewPr>
        <p:scale>
          <a:sx n="89" d="100"/>
          <a:sy n="89" d="100"/>
        </p:scale>
        <p:origin x="1058" y="216"/>
      </p:cViewPr>
      <p:guideLst x="0" y="0">
        <p:guide orient="horz" pos="3127"/>
        <p:guide pos="2140"/>
      </p:guideLst>
    </p:cSldViewPr>
  </p:notesViewPr>
  <p:gridSpacing cx="317317120" cy="-2117313536"/>
</p:viewPr>
</file>

<file path=ppt/_rels/presentation.xml.rels><?xml version="1.0" encoding="UTF-8" standalone="yes" ?>
<Relationships xmlns="http://schemas.openxmlformats.org/package/2006/relationships"><Relationship Id="rId1" Type="http://schemas.openxmlformats.org/officeDocument/2006/relationships/theme" Target="theme/theme1.xml"/><Relationship Id="rId2" Type="http://schemas.openxmlformats.org/officeDocument/2006/relationships/tableStyles" Target="tableStyles.xml"/><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notesMaster" Target="notesMasters/notesMaster1.xml"/><Relationship Id="rId8" Type="http://schemas.openxmlformats.org/officeDocument/2006/relationships/handoutMaster" Target="handoutMasters/handoutMaster1.xml"/><Relationship Id="rId9" Type="http://schemas.openxmlformats.org/officeDocument/2006/relationships/slide" Target="slides/slide1.xml"/><Relationship Id="rId10" Type="http://schemas.openxmlformats.org/officeDocument/2006/relationships/slide" Target="slides/slide2.xml"/><Relationship Id="rId11" Type="http://schemas.openxmlformats.org/officeDocument/2006/relationships/slide" Target="slides/slide3.xml"/><Relationship Id="rId12" Type="http://schemas.openxmlformats.org/officeDocument/2006/relationships/slide" Target="slides/slide4.xml"/><Relationship Id="rId13" Type="http://schemas.openxmlformats.org/officeDocument/2006/relationships/slide" Target="slides/slide5.xml"/><Relationship Id="rId14" Type="http://schemas.openxmlformats.org/officeDocument/2006/relationships/slide" Target="slides/slide6.xml"/><Relationship Id="rId15" Type="http://schemas.openxmlformats.org/officeDocument/2006/relationships/slide" Target="slides/slide7.xml"/><Relationship Id="rId16" Type="http://schemas.openxmlformats.org/officeDocument/2006/relationships/slide" Target="slides/slide8.xml"/><Relationship Id="rId17" Type="http://schemas.openxmlformats.org/officeDocument/2006/relationships/slide" Target="slides/slide9.xml"/><Relationship Id="rId18" Type="http://schemas.openxmlformats.org/officeDocument/2006/relationships/slide" Target="slides/slide10.xml"/><Relationship Id="rId19" Type="http://schemas.openxmlformats.org/officeDocument/2006/relationships/slide" Target="slides/slide11.xml"/><Relationship Id="rId20" Type="http://schemas.openxmlformats.org/officeDocument/2006/relationships/slide" Target="slides/slide12.xml"/><Relationship Id="rId21" Type="http://schemas.openxmlformats.org/officeDocument/2006/relationships/slide" Target="slides/slide13.xml"/><Relationship Id="rId22" Type="http://schemas.openxmlformats.org/officeDocument/2006/relationships/slide" Target="slides/slide14.xml"/><Relationship Id="rId23" Type="http://schemas.openxmlformats.org/officeDocument/2006/relationships/slide" Target="slides/slide15.xml"/><Relationship Id="rId24" Type="http://schemas.openxmlformats.org/officeDocument/2006/relationships/slide" Target="slides/slide16.xml"/><Relationship Id="rId25" Type="http://schemas.openxmlformats.org/officeDocument/2006/relationships/slide" Target="slides/slide17.xml"/><Relationship Id="rId26" Type="http://schemas.openxmlformats.org/officeDocument/2006/relationships/slide" Target="slides/slide18.xml"/><Relationship Id="rId27" Type="http://schemas.openxmlformats.org/officeDocument/2006/relationships/slide" Target="slides/slide19.xml"/><Relationship Id="rId28" Type="http://schemas.openxmlformats.org/officeDocument/2006/relationships/slide" Target="slides/slide20.xml"/><Relationship Id="rId29" Type="http://schemas.openxmlformats.org/officeDocument/2006/relationships/slide" Target="slides/slide21.xml"/><Relationship Id="rId30" Type="http://schemas.openxmlformats.org/officeDocument/2006/relationships/slide" Target="slides/slide22.xml"/><Relationship Id="rId31" Type="http://schemas.openxmlformats.org/officeDocument/2006/relationships/slide" Target="slides/slide23.xml"/><Relationship Id="rId32" Type="http://schemas.openxmlformats.org/officeDocument/2006/relationships/slide" Target="slides/slide24.xml"/><Relationship Id="rId33" Type="http://schemas.openxmlformats.org/officeDocument/2006/relationships/slide" Target="slides/slide25.xml"/><Relationship Id="rId34" Type="http://schemas.openxmlformats.org/officeDocument/2006/relationships/slide" Target="slides/slide26.xml"/><Relationship Id="rId35" Type="http://schemas.openxmlformats.org/officeDocument/2006/relationships/slide" Target="slides/slide27.xml"/><Relationship Id="rId36" Type="http://schemas.openxmlformats.org/officeDocument/2006/relationships/slide" Target="slides/slide28.xml"/><Relationship Id="rId37" Type="http://schemas.openxmlformats.org/officeDocument/2006/relationships/slide" Target="slides/slide29.xml"/><Relationship Id="rId38" Type="http://schemas.openxmlformats.org/officeDocument/2006/relationships/slide" Target="slides/slide30.xml"/><Relationship Id="rId39" Type="http://schemas.openxmlformats.org/officeDocument/2006/relationships/slide" Target="slides/slide31.xml"/><Relationship Id="rId40" Type="http://schemas.openxmlformats.org/officeDocument/2006/relationships/slide" Target="slides/slide32.xml"/><Relationship Id="rId41" Type="http://schemas.openxmlformats.org/officeDocument/2006/relationships/slide" Target="slides/slide33.xml"/><Relationship Id="rId42" Type="http://schemas.openxmlformats.org/officeDocument/2006/relationships/slide" Target="slides/slide34.xml"/><Relationship Id="rId43" Type="http://schemas.openxmlformats.org/officeDocument/2006/relationships/slide" Target="slides/slide35.xml"/><Relationship Id="rId44" Type="http://schemas.openxmlformats.org/officeDocument/2006/relationships/slide" Target="slides/slide36.xml"/><Relationship Id="rId45" Type="http://schemas.openxmlformats.org/officeDocument/2006/relationships/slide" Target="slides/slide37.xml"/><Relationship Id="rId46" Type="http://schemas.openxmlformats.org/officeDocument/2006/relationships/slide" Target="slides/slide38.xml"/><Relationship Id="rId47" Type="http://schemas.openxmlformats.org/officeDocument/2006/relationships/slide" Target="slides/slide39.xml"/><Relationship Id="rId48" Type="http://schemas.openxmlformats.org/officeDocument/2006/relationships/slide" Target="slides/slide40.xml"/><Relationship Id="rId49" Type="http://schemas.openxmlformats.org/officeDocument/2006/relationships/slide" Target="slides/slide41.xml"/><Relationship Id="rId50" Type="http://schemas.openxmlformats.org/officeDocument/2006/relationships/slide" Target="slides/slide42.xml"/><Relationship Id="rId51" Type="http://schemas.openxmlformats.org/officeDocument/2006/relationships/slide" Target="slides/slide43.xml"/><Relationship Id="rId52" Type="http://schemas.openxmlformats.org/officeDocument/2006/relationships/slide" Target="slides/slide44.xml"/><Relationship Id="rId53" Type="http://schemas.openxmlformats.org/officeDocument/2006/relationships/slide" Target="slides/slide45.xml"/><Relationship Id="rId54" Type="http://schemas.openxmlformats.org/officeDocument/2006/relationships/slide" Target="slides/slide46.xml"/><Relationship Id="rId55" Type="http://schemas.openxmlformats.org/officeDocument/2006/relationships/slide" Target="slides/slide47.xml"/><Relationship Id="rId56" Type="http://schemas.openxmlformats.org/officeDocument/2006/relationships/slide" Target="slides/slide48.xml"/><Relationship Id="rId57" Type="http://schemas.openxmlformats.org/officeDocument/2006/relationships/slide" Target="slides/slide49.xml"/></Relationships>
</file>

<file path=ppt/handoutMasters/_rels/handoutMaster1.xml.rels><?xml version="1.0" encoding="UTF-8" standalone="yes" ?>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cSld>
    <p:bg>
      <p:bgPr>
        <a:solidFill>
          <a:schemeClr val="bg1"/>
        </a:solidFill>
        <a:effectLst/>
      </p:bgPr>
    </p:bg>
    <p:spTree>
      <p:nvGrpSpPr>
        <p:cNvPr id="1" name=""/>
        <p:cNvGrpSpPr/>
        <p:nvPr/>
      </p:nvGrpSpPr>
      <p:grpSpPr>
        <a:xfrm>
          <a:off x="0" y="0"/>
          <a:ext cx="0" cy="0"/>
          <a:chOff x="0" y="0"/>
          <a:chExt cx="0" cy="0"/>
        </a:xfrm>
      </p:grpSpPr>
      <p:sp>
        <p:nvSpPr>
          <p:cNvPr id="2" name="Rectangle 2"/>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VzLm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AAAAAAAAAAAeEgAADAMAABAAAAAmAAAACAAAAP//////////MAAAABQAAAAAAAAAAAD//wAAAQAAAP//AAABAA=="/>
              </a:ext>
            </a:extLst>
          </p:cNvSpPr>
          <p:nvPr>
            <p:ph type="hdr" sz="quarter"/>
          </p:nvPr>
        </p:nvSpPr>
        <p:spPr>
          <a:xfrm>
            <a:off x="0" y="0"/>
            <a:ext cx="2945130" cy="495300"/>
          </a:xfrm>
          <a:prstGeom prst="rect">
            <a:avLst/>
          </a:prstGeom>
          <a:noFill/>
          <a:ln>
            <a:noFill/>
          </a:ln>
          <a:effectLst/>
        </p:spPr>
        <p:txBody>
          <a:bodyPr vert="horz" wrap="square" lIns="93345" tIns="46355" rIns="93345" bIns="46355" numCol="1" spcCol="215900" anchor="t">
            <a:prstTxWarp prst="textNoShape">
              <a:avLst/>
            </a:prstTxWarp>
          </a:bodyPr>
          <a:lstStyle>
            <a:lvl1pPr>
              <a:spcBef>
                <a:spcPts val="0"/>
              </a:spcBef>
              <a:defRPr sz="1200" cap="none"/>
            </a:lvl1pPr>
          </a:lstStyle>
          <a:p>
            <a:pPr/>
          </a:p>
        </p:txBody>
      </p:sp>
      <p:sp>
        <p:nvSpPr>
          <p:cNvPr id="3" name="Rectangle 3"/>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V5Xx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tBcAAAAAAADRKQAADAMAABAAAAAmAAAACAAAAP//////////MAAAABQAAAAAAAAAAAD//wAAAQAAAP//AAABAA=="/>
              </a:ext>
            </a:extLst>
          </p:cNvSpPr>
          <p:nvPr>
            <p:ph type="dt" sz="quarter" idx="10"/>
          </p:nvPr>
        </p:nvSpPr>
        <p:spPr>
          <a:xfrm>
            <a:off x="3853180" y="0"/>
            <a:ext cx="2944495" cy="495300"/>
          </a:xfrm>
          <a:prstGeom prst="rect">
            <a:avLst/>
          </a:prstGeom>
          <a:noFill/>
          <a:ln>
            <a:noFill/>
          </a:ln>
          <a:effectLst/>
        </p:spPr>
        <p:txBody>
          <a:bodyPr vert="horz" wrap="square" lIns="93345" tIns="46355" rIns="93345" bIns="46355" numCol="1" spcCol="215900" anchor="t">
            <a:prstTxWarp prst="textNoShape">
              <a:avLst/>
            </a:prstTxWarp>
          </a:bodyPr>
          <a:lstStyle>
            <a:lvl1pPr algn="r">
              <a:spcBef>
                <a:spcPts val="0"/>
              </a:spcBef>
            </a:lvl1pPr>
          </a:lstStyle>
          <a:p>
            <a:pPr/>
            <a:fld id="{641E6249-0789-4B94-C7A6-F1C12CE831A4}" type="datetime1">
              <a:rPr sz="1200" cap="none"/>
              <a:t/>
            </a:fld>
            <a:endParaRPr sz="1200" cap="none"/>
          </a:p>
        </p:txBody>
      </p:sp>
      <p:sp>
        <p:nvSpPr>
          <p:cNvPr id="4" name="Rectangle 4"/>
          <p:cNvSpPr>
            <a:spLocks noGrp="1" noChangeArrowheads="1"/>
            <a:extLst>
              <a:ext uri="smNativeData">
                <pr:smNativeData xmlns:pr="smNativeData" xmlns="smNativeData" val="SMDATA_16_XMwMaBMAAAAlAAAAZAAAAA0AAAAAkwAAAEkAAACTAAAASQAAAAAAAAAC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AAAAAAU6AAAeEgAAET0AABAAAAAmAAAACAAAAP//////////MAAAABQAAAAAAAAAAAD//wAAAQAAAP//AAABAA=="/>
              </a:ext>
            </a:extLst>
          </p:cNvSpPr>
          <p:nvPr>
            <p:ph type="ftr" sz="quarter" idx="11"/>
          </p:nvPr>
        </p:nvSpPr>
        <p:spPr>
          <a:xfrm>
            <a:off x="0" y="9431655"/>
            <a:ext cx="2945130" cy="495300"/>
          </a:xfrm>
          <a:prstGeom prst="rect">
            <a:avLst/>
          </a:prstGeom>
          <a:noFill/>
          <a:ln>
            <a:noFill/>
          </a:ln>
          <a:effectLst/>
        </p:spPr>
        <p:txBody>
          <a:bodyPr vert="horz" wrap="square" lIns="93345" tIns="46355" rIns="93345" bIns="46355" numCol="1" spcCol="215900" anchor="b">
            <a:prstTxWarp prst="textNoShape">
              <a:avLst/>
            </a:prstTxWarp>
          </a:bodyPr>
          <a:lstStyle>
            <a:lvl1pPr>
              <a:spcBef>
                <a:spcPts val="0"/>
              </a:spcBef>
              <a:defRPr sz="1200" cap="none"/>
            </a:lvl1pPr>
          </a:lstStyle>
          <a:p>
            <a:pPr/>
          </a:p>
        </p:txBody>
      </p:sp>
      <p:sp>
        <p:nvSpPr>
          <p:cNvPr id="5" name="Rectangle 5"/>
          <p:cNvSpPr>
            <a:spLocks noGrp="1" noChangeArrowheads="1"/>
            <a:extLst>
              <a:ext uri="smNativeData">
                <pr:smNativeData xmlns:pr="smNativeData" xmlns="smNativeData" val="SMDATA_16_XMwMaBMAAAAlAAAAZAAAAA0AAAAAkwAAAEkAAACTAAAASQAAAAAAAAAC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tBcAAAU6AADRKQAAET0AABAAAAAmAAAACAAAAP//////////MAAAABQAAAAAAAAAAAD//wAAAQAAAP//AAABAA=="/>
              </a:ext>
            </a:extLst>
          </p:cNvSpPr>
          <p:nvPr>
            <p:ph type="sldNum" sz="quarter" idx="12"/>
          </p:nvPr>
        </p:nvSpPr>
        <p:spPr>
          <a:xfrm>
            <a:off x="3853180" y="9431655"/>
            <a:ext cx="2944495" cy="495300"/>
          </a:xfrm>
          <a:prstGeom prst="rect">
            <a:avLst/>
          </a:prstGeom>
          <a:noFill/>
          <a:ln>
            <a:noFill/>
          </a:ln>
          <a:effectLst/>
        </p:spPr>
        <p:txBody>
          <a:bodyPr vert="horz" wrap="square" lIns="93345" tIns="46355" rIns="93345" bIns="46355" numCol="1" spcCol="215900" anchor="b">
            <a:prstTxWarp prst="textNoShape">
              <a:avLst/>
            </a:prstTxWarp>
          </a:bodyPr>
          <a:lstStyle>
            <a:lvl1pPr algn="r">
              <a:spcBef>
                <a:spcPts val="0"/>
              </a:spcBef>
            </a:lvl1pPr>
          </a:lstStyle>
          <a:p>
            <a:pPr/>
            <a:fld id="{4E797DD2-9CA3-2C8B-EDC1-6ADE338F1B3F}" type="slidenum">
              <a:rPr sz="1200" cap="none"/>
              <a:t/>
            </a:fld>
            <a:endParaRPr sz="1200" cap="none"/>
          </a:p>
        </p:txBody>
      </p:sp>
    </p:spTree>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cSld>
    <p:bg>
      <p:bgPr>
        <a:solidFill>
          <a:schemeClr val="bg1"/>
        </a:solidFill>
        <a:effectLst/>
      </p:bgPr>
    </p:bg>
    <p:spTree>
      <p:nvGrpSpPr>
        <p:cNvPr id="1" name=""/>
        <p:cNvGrpSpPr/>
        <p:nvPr/>
      </p:nvGrpSpPr>
      <p:grpSpPr>
        <a:xfrm>
          <a:off x="0" y="0"/>
          <a:ext cx="0" cy="0"/>
          <a:chOff x="0" y="0"/>
          <a:chExt cx="0" cy="0"/>
        </a:xfrm>
      </p:grpSpPr>
      <p:sp>
        <p:nvSpPr>
          <p:cNvPr id="2" name="Rectangle 2"/>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g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AAAAAAAAAAAeEgAADAMAABAAAAAmAAAACAAAAP//////////MAAAABQAAAAAAAAAAAD//wAAAQAAAP//AAABAA=="/>
              </a:ext>
            </a:extLst>
          </p:cNvSpPr>
          <p:nvPr>
            <p:ph type="hdr" sz="quarter"/>
          </p:nvPr>
        </p:nvSpPr>
        <p:spPr>
          <a:xfrm>
            <a:off x="0" y="0"/>
            <a:ext cx="2945130" cy="495300"/>
          </a:xfrm>
          <a:prstGeom prst="rect">
            <a:avLst/>
          </a:prstGeom>
          <a:noFill/>
          <a:ln>
            <a:noFill/>
          </a:ln>
          <a:effectLst/>
        </p:spPr>
        <p:txBody>
          <a:bodyPr vert="horz" wrap="square" lIns="93345" tIns="46355" rIns="93345" bIns="46355" numCol="1" spcCol="215900" anchor="t">
            <a:prstTxWarp prst="textNoShape">
              <a:avLst/>
            </a:prstTxWarp>
          </a:bodyPr>
          <a:lstStyle>
            <a:lvl1pPr>
              <a:spcBef>
                <a:spcPts val="0"/>
              </a:spcBef>
              <a:defRPr sz="1200" cap="none"/>
            </a:lvl1pPr>
          </a:lstStyle>
          <a:p>
            <a:pPr/>
          </a:p>
        </p:txBody>
      </p:sp>
      <p:sp>
        <p:nvSpPr>
          <p:cNvPr id="3" name="Rectangle 3"/>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M4e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tBcAAAAAAADRKQAADAMAABAAAAAmAAAACAAAAP//////////MAAAABQAAAAAAAAAAAD//wAAAQAAAP//AAABAA=="/>
              </a:ext>
            </a:extLst>
          </p:cNvSpPr>
          <p:nvPr>
            <p:ph type="dt" idx="10"/>
          </p:nvPr>
        </p:nvSpPr>
        <p:spPr>
          <a:xfrm>
            <a:off x="3853180" y="0"/>
            <a:ext cx="2944495" cy="495300"/>
          </a:xfrm>
          <a:prstGeom prst="rect">
            <a:avLst/>
          </a:prstGeom>
          <a:noFill/>
          <a:ln>
            <a:noFill/>
          </a:ln>
          <a:effectLst/>
        </p:spPr>
        <p:txBody>
          <a:bodyPr vert="horz" wrap="square" lIns="93345" tIns="46355" rIns="93345" bIns="46355" numCol="1" spcCol="215900" anchor="t">
            <a:prstTxWarp prst="textNoShape">
              <a:avLst/>
            </a:prstTxWarp>
          </a:bodyPr>
          <a:lstStyle>
            <a:lvl1pPr algn="r">
              <a:spcBef>
                <a:spcPts val="0"/>
              </a:spcBef>
            </a:lvl1pPr>
          </a:lstStyle>
          <a:p>
            <a:pPr/>
            <a:fld id="{766071BF-F19B-3587-D5D8-07D23F962352}" type="datetime1">
              <a:rPr sz="1200" cap="none"/>
              <a:t/>
            </a:fld>
            <a:endParaRPr sz="1200" cap="none"/>
          </a:p>
        </p:txBody>
      </p:sp>
      <p:sp>
        <p:nvSpPr>
          <p:cNvPr id="4" name="Rectangle 4"/>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M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MAAAABQAAAAAAAAAAAD//wAAAQAAAP//AAABAA=="/>
              </a:ext>
            </a:extLst>
          </p:cNvSpPr>
          <p:nvPr>
            <p:ph type="sldImg" idx="2"/>
          </p:nvPr>
        </p:nvSpPr>
        <p:spPr>
          <a:xfrm>
            <a:off x="917575" y="744855"/>
            <a:ext cx="4964430" cy="3722370"/>
          </a:xfrm>
          <a:prstGeom prst="rect">
            <a:avLst/>
          </a:prstGeom>
          <a:noFill/>
          <a:ln w="9525" cap="flat" cmpd="sng" algn="ctr">
            <a:solidFill>
              <a:srgbClr val="000000"/>
            </a:solidFill>
            <a:prstDash val="solid"/>
            <a:headEnd type="none"/>
            <a:tailEnd type="none"/>
          </a:ln>
          <a:effectLst/>
        </p:spPr>
      </p:sp>
      <p:sp>
        <p:nvSpPr>
          <p:cNvPr id="5" name="Rectangle 5"/>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oU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MAAAABQAAAAAAAAAAAD//wAAAQAAAP//AAABAA=="/>
              </a:ext>
            </a:extLst>
          </p:cNvSpPr>
          <p:nvPr>
            <p:ph type="body" idx="3"/>
          </p:nvPr>
        </p:nvSpPr>
        <p:spPr>
          <a:xfrm>
            <a:off x="906780" y="4714875"/>
            <a:ext cx="4984750" cy="4467225"/>
          </a:xfrm>
          <a:prstGeom prst="rect">
            <a:avLst/>
          </a:prstGeom>
          <a:noFill/>
          <a:ln>
            <a:noFill/>
          </a:ln>
          <a:effectLst/>
        </p:spPr>
        <p:txBody>
          <a:bodyPr vert="horz" wrap="square" lIns="93345" tIns="46355" rIns="93345" bIns="46355" numCol="1" spcCol="215900" anchor="t">
            <a:prstTxWarp prst="textNoShape">
              <a:avLst/>
            </a:prstTxWarp>
          </a:bodyPr>
          <a:lstStyle/>
          <a:p>
            <a:pPr/>
            <a:r>
              <a:t>Klicken Sie, um die Formate des </a:t>
            </a:r>
            <a:r>
              <a:t>Vorlagentextes zu bearbeiten</a:t>
            </a:r>
          </a:p>
          <a:p>
            <a:pPr lvl="1"/>
            <a:r>
              <a:t>Zweite Ebene</a:t>
            </a:r>
          </a:p>
          <a:p>
            <a:pPr lvl="2"/>
            <a:r>
              <a:t>Dritte Ebene</a:t>
            </a:r>
          </a:p>
          <a:p>
            <a:pPr lvl="3"/>
            <a:r>
              <a:t>Vierte Ebene</a:t>
            </a:r>
          </a:p>
          <a:p>
            <a:pPr lvl="4"/>
            <a:r>
              <a:t>Fünfte Ebene</a:t>
            </a:r>
          </a:p>
        </p:txBody>
      </p:sp>
      <p:sp>
        <p:nvSpPr>
          <p:cNvPr id="6" name="Rectangle 6"/>
          <p:cNvSpPr>
            <a:spLocks noGrp="1" noChangeArrowheads="1"/>
            <a:extLst>
              <a:ext uri="smNativeData">
                <pr:smNativeData xmlns:pr="smNativeData" xmlns="smNativeData" val="SMDATA_16_XMwMaBMAAAAlAAAAZAAAAA0AAAAAkwAAAEkAAACTAAAASQAAAAAAAAAC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P1dwIc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AAAAAAU6AAAeEgAAET0AABAAAAAmAAAACAAAAP//////////MAAAABQAAAAAAAAAAAD//wAAAQAAAP//AAABAA=="/>
              </a:ext>
            </a:extLst>
          </p:cNvSpPr>
          <p:nvPr>
            <p:ph type="ftr" sz="quarter" idx="11"/>
          </p:nvPr>
        </p:nvSpPr>
        <p:spPr>
          <a:xfrm>
            <a:off x="0" y="9431655"/>
            <a:ext cx="2945130" cy="495300"/>
          </a:xfrm>
          <a:prstGeom prst="rect">
            <a:avLst/>
          </a:prstGeom>
          <a:noFill/>
          <a:ln>
            <a:noFill/>
          </a:ln>
          <a:effectLst/>
        </p:spPr>
        <p:txBody>
          <a:bodyPr vert="horz" wrap="square" lIns="93345" tIns="46355" rIns="93345" bIns="46355" numCol="1" spcCol="215900" anchor="b">
            <a:prstTxWarp prst="textNoShape">
              <a:avLst/>
            </a:prstTxWarp>
          </a:bodyPr>
          <a:lstStyle>
            <a:lvl1pPr>
              <a:spcBef>
                <a:spcPts val="0"/>
              </a:spcBef>
              <a:defRPr sz="1200" cap="none"/>
            </a:lvl1pPr>
          </a:lstStyle>
          <a:p>
            <a:pPr/>
          </a:p>
        </p:txBody>
      </p:sp>
      <p:sp>
        <p:nvSpPr>
          <p:cNvPr id="7" name="Rectangle 7"/>
          <p:cNvSpPr>
            <a:spLocks noGrp="1" noChangeArrowheads="1"/>
            <a:extLst>
              <a:ext uri="smNativeData">
                <pr:smNativeData xmlns:pr="smNativeData" xmlns="smNativeData" val="SMDATA_16_XMwMaBMAAAAlAAAAZAAAAA0AAAAAkwAAAEkAAACTAAAASQAAAAAAAAAC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EoR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tBcAAAU6AADRKQAAET0AABAAAAAmAAAACAAAAP//////////MAAAABQAAAAAAAAAAAD//wAAAQAAAP//AAABAA=="/>
              </a:ext>
            </a:extLst>
          </p:cNvSpPr>
          <p:nvPr>
            <p:ph type="sldNum" sz="quarter" idx="12"/>
          </p:nvPr>
        </p:nvSpPr>
        <p:spPr>
          <a:xfrm>
            <a:off x="3853180" y="9431655"/>
            <a:ext cx="2944495" cy="495300"/>
          </a:xfrm>
          <a:prstGeom prst="rect">
            <a:avLst/>
          </a:prstGeom>
          <a:noFill/>
          <a:ln>
            <a:noFill/>
          </a:ln>
          <a:effectLst/>
        </p:spPr>
        <p:txBody>
          <a:bodyPr vert="horz" wrap="square" lIns="93345" tIns="46355" rIns="93345" bIns="46355" numCol="1" spcCol="215900" anchor="b">
            <a:prstTxWarp prst="textNoShape">
              <a:avLst/>
            </a:prstTxWarp>
          </a:bodyPr>
          <a:lstStyle>
            <a:lvl1pPr algn="r">
              <a:spcBef>
                <a:spcPts val="0"/>
              </a:spcBef>
            </a:lvl1pPr>
          </a:lstStyle>
          <a:p>
            <a:pPr/>
            <a:fld id="{2337570F-41CE-62A1-808F-B7F419C176E2}" type="slidenum">
              <a:rPr sz="1200" cap="none"/>
              <a:t/>
            </a:fld>
            <a:endParaRPr sz="1200" cap="none"/>
          </a:p>
        </p:txBody>
      </p:sp>
    </p:spTree>
  </p:cSld>
  <p:clrMap bg1="lt1" tx1="dk1" bg2="lt2" tx2="dk2" accent1="accent1" accent2="accent2" accent3="accent3" accent4="accent4" accent5="accent5" accent6="accent6" hlink="hlink" folHlink="folHlink"/>
  <p:hf sldNum="0" hdr="0" ftr="0" dt="0"/>
  <p:notesStyle>
    <a:lvl1pPr marL="0" marR="0" indent="0" algn="l" defTabSz="914400">
      <a:lnSpc>
        <a:spcPct val="100000"/>
      </a:lnSpc>
      <a:spcBef>
        <a:spcPts val="0"/>
      </a:spcBef>
      <a:spcAft>
        <a:spcPts val="0"/>
      </a:spcAft>
      <a:buNone/>
      <a:tabLst/>
      <a:defRPr sz="1200" b="0" i="0" u="none" strike="noStrike" kern="1" cap="none" spc="0" baseline="0">
        <a:solidFill>
          <a:schemeClr val="tx1"/>
        </a:solidFill>
        <a:effectLst/>
        <a:latin typeface="Arial" pitchFamily="1" charset="0"/>
        <a:ea typeface="Arial" pitchFamily="1" charset="0"/>
        <a:cs typeface="Arial" pitchFamily="1" charset="0"/>
      </a:defRPr>
    </a:lvl1pPr>
    <a:lvl2pPr marL="457200" marR="0" indent="0" algn="l" defTabSz="914400">
      <a:lnSpc>
        <a:spcPct val="100000"/>
      </a:lnSpc>
      <a:spcBef>
        <a:spcPts val="430"/>
      </a:spcBef>
      <a:spcAft>
        <a:spcPts val="0"/>
      </a:spcAft>
      <a:buNone/>
      <a:tabLst/>
      <a:defRPr sz="1200" b="0" i="0" u="none" strike="noStrike" kern="1" cap="none" spc="0" baseline="0">
        <a:solidFill>
          <a:schemeClr val="tx1"/>
        </a:solidFill>
        <a:effectLst/>
        <a:latin typeface="Arial" pitchFamily="1" charset="0"/>
        <a:ea typeface="Arial" pitchFamily="1" charset="0"/>
        <a:cs typeface="Arial" pitchFamily="1" charset="0"/>
      </a:defRPr>
    </a:lvl2pPr>
    <a:lvl3pPr marL="914400" marR="0" indent="0" algn="l" defTabSz="914400">
      <a:lnSpc>
        <a:spcPct val="100000"/>
      </a:lnSpc>
      <a:spcBef>
        <a:spcPts val="430"/>
      </a:spcBef>
      <a:spcAft>
        <a:spcPts val="0"/>
      </a:spcAft>
      <a:buNone/>
      <a:tabLst/>
      <a:defRPr sz="1200" b="0" i="0" u="none" strike="noStrike" kern="1" cap="none" spc="0" baseline="0">
        <a:solidFill>
          <a:schemeClr val="tx1"/>
        </a:solidFill>
        <a:effectLst/>
        <a:latin typeface="Arial" pitchFamily="1" charset="0"/>
        <a:ea typeface="Arial" pitchFamily="1" charset="0"/>
        <a:cs typeface="Arial" pitchFamily="1" charset="0"/>
      </a:defRPr>
    </a:lvl3pPr>
    <a:lvl4pPr marL="1371600" marR="0" indent="0" algn="l" defTabSz="914400">
      <a:lnSpc>
        <a:spcPct val="100000"/>
      </a:lnSpc>
      <a:spcBef>
        <a:spcPts val="430"/>
      </a:spcBef>
      <a:spcAft>
        <a:spcPts val="0"/>
      </a:spcAft>
      <a:buNone/>
      <a:tabLst/>
      <a:defRPr sz="1200" b="0" i="0" u="none" strike="noStrike" kern="1" cap="none" spc="0" baseline="0">
        <a:solidFill>
          <a:schemeClr val="tx1"/>
        </a:solidFill>
        <a:effectLst/>
        <a:latin typeface="Arial" pitchFamily="1" charset="0"/>
        <a:ea typeface="Arial" pitchFamily="1" charset="0"/>
        <a:cs typeface="Arial" pitchFamily="1" charset="0"/>
      </a:defRPr>
    </a:lvl4pPr>
    <a:lvl5pPr marL="1828800" marR="0" indent="0" algn="l" defTabSz="914400">
      <a:lnSpc>
        <a:spcPct val="100000"/>
      </a:lnSpc>
      <a:spcBef>
        <a:spcPts val="430"/>
      </a:spcBef>
      <a:spcAft>
        <a:spcPts val="0"/>
      </a:spcAft>
      <a:buNone/>
      <a:tabLst/>
      <a:defRPr sz="1200" b="0" i="0" u="none" strike="noStrike" kern="1" cap="none"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9pPr>
  </p:notesStyle>
</p:notesMaster>
</file>

<file path=ppt/notesSlides/_rels/notesSlide1.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 Id="rId3" Type="http://schemas.openxmlformats.org/officeDocument/2006/relationships/themeOverride" Target="../theme/themeOverride1.xml"/></Relationships>
</file>

<file path=ppt/notesSlides/_rels/notesSlide2.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 Id="rId3" Type="http://schemas.openxmlformats.org/officeDocument/2006/relationships/themeOverride" Target="../theme/themeOverride2.xml"/></Relationships>
</file>

<file path=ppt/notesSlides/_rels/notesSlide3.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 Id="rId3" Type="http://schemas.openxmlformats.org/officeDocument/2006/relationships/themeOverride" Target="../theme/themeOverride3.xml"/></Relationships>
</file>

<file path=ppt/notesSlides/_rels/notesSlide4.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 Id="rId3" Type="http://schemas.openxmlformats.org/officeDocument/2006/relationships/themeOverride" Target="../theme/themeOverride4.xml"/></Relationships>
</file>

<file path=ppt/notesSlides/_rels/notesSlide5.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 Id="rId3" Type="http://schemas.openxmlformats.org/officeDocument/2006/relationships/themeOverride" Target="../theme/themeOverride5.xml"/></Relationships>
</file>

<file path=ppt/notesSlides/_rels/notesSlide6.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 Id="rId3" Type="http://schemas.openxmlformats.org/officeDocument/2006/relationships/themeOverride" Target="../theme/themeOverride6.xml"/></Relationships>
</file>

<file path=ppt/notesSlides/_rels/notesSlide7.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 Id="rId3" Type="http://schemas.openxmlformats.org/officeDocument/2006/relationships/themeOverride" Target="../theme/themeOverride7.xml"/></Relationships>
</file>

<file path=ppt/notesSlides/_rels/notesSlide8.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 Id="rId3" Type="http://schemas.openxmlformats.org/officeDocument/2006/relationships/themeOverride" Target="../theme/themeOverride8.xml"/></Relationships>
</file>

<file path=ppt/notesSlides/_rels/notesSlide9.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 Id="rId3" Type="http://schemas.openxmlformats.org/officeDocument/2006/relationships/themeOverride" Target="../theme/themeOverride9.xml"/></Relationships>
</file>

<file path=ppt/notesSlides/_rels/notesSlide10.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 Id="rId3" Type="http://schemas.openxmlformats.org/officeDocument/2006/relationships/themeOverride" Target="../theme/themeOverride10.xml"/></Relationships>
</file>

<file path=ppt/notesSlides/_rels/notesSlide11.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 Id="rId3" Type="http://schemas.openxmlformats.org/officeDocument/2006/relationships/themeOverride" Target="../theme/themeOverride11.xml"/></Relationships>
</file>

<file path=ppt/notesSlides/_rels/notesSlide12.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 Id="rId3" Type="http://schemas.openxmlformats.org/officeDocument/2006/relationships/themeOverride" Target="../theme/themeOverride12.xml"/></Relationships>
</file>

<file path=ppt/notesSlides/_rels/notesSlide13.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 Id="rId3" Type="http://schemas.openxmlformats.org/officeDocument/2006/relationships/themeOverride" Target="../theme/themeOverride13.xml"/></Relationships>
</file>

<file path=ppt/notesSlides/_rels/notesSlide14.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 Id="rId3" Type="http://schemas.openxmlformats.org/officeDocument/2006/relationships/themeOverride" Target="../theme/themeOverride14.xml"/></Relationships>
</file>

<file path=ppt/notesSlides/_rels/notesSlide15.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 Id="rId3" Type="http://schemas.openxmlformats.org/officeDocument/2006/relationships/themeOverride" Target="../theme/themeOverride15.xml"/></Relationships>
</file>

<file path=ppt/notesSlides/_rels/notesSlide16.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 Id="rId3" Type="http://schemas.openxmlformats.org/officeDocument/2006/relationships/themeOverride" Target="../theme/themeOverride16.xml"/></Relationships>
</file>

<file path=ppt/notesSlides/_rels/notesSlide17.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 Id="rId3" Type="http://schemas.openxmlformats.org/officeDocument/2006/relationships/themeOverride" Target="../theme/themeOverride17.xml"/></Relationships>
</file>

<file path=ppt/notesSlides/_rels/notesSlide18.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 Id="rId3" Type="http://schemas.openxmlformats.org/officeDocument/2006/relationships/themeOverride" Target="../theme/themeOverride18.xml"/></Relationships>
</file>

<file path=ppt/notesSlides/_rels/notesSlide19.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 Id="rId3" Type="http://schemas.openxmlformats.org/officeDocument/2006/relationships/themeOverride" Target="../theme/themeOverride19.xml"/></Relationships>
</file>

<file path=ppt/notesSlides/_rels/notesSlide20.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 Id="rId3" Type="http://schemas.openxmlformats.org/officeDocument/2006/relationships/themeOverride" Target="../theme/themeOverride20.xml"/></Relationships>
</file>

<file path=ppt/notesSlides/_rels/notesSlide21.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 Id="rId3" Type="http://schemas.openxmlformats.org/officeDocument/2006/relationships/themeOverride" Target="../theme/themeOverride21.xml"/></Relationships>
</file>

<file path=ppt/notesSlides/_rels/notesSlide22.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 Id="rId3" Type="http://schemas.openxmlformats.org/officeDocument/2006/relationships/themeOverride" Target="../theme/themeOverride22.xml"/></Relationships>
</file>

<file path=ppt/notesSlides/_rels/notesSlide23.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 Id="rId3" Type="http://schemas.openxmlformats.org/officeDocument/2006/relationships/themeOverride" Target="../theme/themeOverride23.xml"/></Relationships>
</file>

<file path=ppt/notesSlides/_rels/notesSlide24.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 Id="rId3" Type="http://schemas.openxmlformats.org/officeDocument/2006/relationships/themeOverride" Target="../theme/themeOverride24.xml"/></Relationships>
</file>

<file path=ppt/notesSlides/_rels/notesSlide25.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 Id="rId3" Type="http://schemas.openxmlformats.org/officeDocument/2006/relationships/themeOverride" Target="../theme/themeOverride25.xml"/></Relationships>
</file>

<file path=ppt/notesSlides/_rels/notesSlide26.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 Id="rId3" Type="http://schemas.openxmlformats.org/officeDocument/2006/relationships/themeOverride" Target="../theme/themeOverride26.xml"/></Relationships>
</file>

<file path=ppt/notesSlides/_rels/notesSlide27.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 Id="rId3" Type="http://schemas.openxmlformats.org/officeDocument/2006/relationships/themeOverride" Target="../theme/themeOverride27.xml"/></Relationships>
</file>

<file path=ppt/notesSlides/_rels/notesSlide28.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 Id="rId3" Type="http://schemas.openxmlformats.org/officeDocument/2006/relationships/themeOverride" Target="../theme/themeOverride28.xml"/></Relationships>
</file>

<file path=ppt/notesSlides/_rels/notesSlide29.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 Id="rId3" Type="http://schemas.openxmlformats.org/officeDocument/2006/relationships/themeOverride" Target="../theme/themeOverride29.xml"/></Relationships>
</file>

<file path=ppt/notesSlides/_rels/notesSlide30.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 Id="rId3" Type="http://schemas.openxmlformats.org/officeDocument/2006/relationships/themeOverride" Target="../theme/themeOverride30.xml"/></Relationships>
</file>

<file path=ppt/notesSlides/_rels/notesSlide31.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 Id="rId3" Type="http://schemas.openxmlformats.org/officeDocument/2006/relationships/themeOverride" Target="../theme/themeOverride31.xml"/></Relationships>
</file>

<file path=ppt/notesSlides/_rels/notesSlide32.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 Id="rId3" Type="http://schemas.openxmlformats.org/officeDocument/2006/relationships/themeOverride" Target="../theme/themeOverride32.xml"/></Relationships>
</file>

<file path=ppt/notesSlides/_rels/notesSlide33.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 Id="rId3" Type="http://schemas.openxmlformats.org/officeDocument/2006/relationships/themeOverride" Target="../theme/themeOverride33.xml"/></Relationships>
</file>

<file path=ppt/notesSlides/_rels/notesSlide34.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 Id="rId3" Type="http://schemas.openxmlformats.org/officeDocument/2006/relationships/themeOverride" Target="../theme/themeOverride34.xml"/></Relationships>
</file>

<file path=ppt/notesSlides/_rels/notesSlide35.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 Id="rId3" Type="http://schemas.openxmlformats.org/officeDocument/2006/relationships/themeOverride" Target="../theme/themeOverride35.xml"/></Relationships>
</file>

<file path=ppt/notesSlides/_rels/notesSlide36.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 Id="rId3" Type="http://schemas.openxmlformats.org/officeDocument/2006/relationships/themeOverride" Target="../theme/themeOverride36.xml"/></Relationships>
</file>

<file path=ppt/notesSlides/_rels/notesSlide37.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 Id="rId3" Type="http://schemas.openxmlformats.org/officeDocument/2006/relationships/themeOverride" Target="../theme/themeOverride37.xml"/></Relationships>
</file>

<file path=ppt/notesSlides/_rels/notesSlide38.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 Id="rId3" Type="http://schemas.openxmlformats.org/officeDocument/2006/relationships/themeOverride" Target="../theme/themeOverride38.xml"/></Relationships>
</file>

<file path=ppt/notesSlides/_rels/notesSlide39.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 Id="rId3" Type="http://schemas.openxmlformats.org/officeDocument/2006/relationships/themeOverride" Target="../theme/themeOverride39.xml"/></Relationships>
</file>

<file path=ppt/notesSlides/_rels/notesSlide40.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 Id="rId3" Type="http://schemas.openxmlformats.org/officeDocument/2006/relationships/themeOverride" Target="../theme/themeOverride40.xml"/></Relationships>
</file>

<file path=ppt/notesSlides/_rels/notesSlide41.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 Id="rId3" Type="http://schemas.openxmlformats.org/officeDocument/2006/relationships/themeOverride" Target="../theme/themeOverride41.xml"/></Relationships>
</file>

<file path=ppt/notesSlides/_rels/notesSlide42.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 Id="rId3" Type="http://schemas.openxmlformats.org/officeDocument/2006/relationships/themeOverride" Target="../theme/themeOverride42.xml"/></Relationships>
</file>

<file path=ppt/notesSlides/_rels/notesSlide43.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 Id="rId3" Type="http://schemas.openxmlformats.org/officeDocument/2006/relationships/themeOverride" Target="../theme/themeOverride43.xml"/></Relationships>
</file>

<file path=ppt/notesSlides/_rels/notesSlide44.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 Id="rId3" Type="http://schemas.openxmlformats.org/officeDocument/2006/relationships/themeOverride" Target="../theme/themeOverride44.xml"/></Relationships>
</file>

<file path=ppt/notesSlides/_rels/notesSlide45.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 Id="rId3" Type="http://schemas.openxmlformats.org/officeDocument/2006/relationships/themeOverride" Target="../theme/themeOverride45.xml"/></Relationships>
</file>

<file path=ppt/notesSlides/_rels/notesSlide46.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 Id="rId3" Type="http://schemas.openxmlformats.org/officeDocument/2006/relationships/themeOverride" Target="../theme/themeOverride46.xml"/></Relationships>
</file>

<file path=ppt/notesSlides/_rels/notesSlide47.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 Id="rId3" Type="http://schemas.openxmlformats.org/officeDocument/2006/relationships/themeOverride" Target="../theme/themeOverride47.xml"/></Relationships>
</file>

<file path=ppt/notesSlides/_rels/notesSlide48.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 Id="rId3" Type="http://schemas.openxmlformats.org/officeDocument/2006/relationships/themeOverride" Target="../theme/themeOverride48.xml"/></Relationships>
</file>

<file path=ppt/notesSlides/_rels/notesSlide49.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 Id="rId3" Type="http://schemas.openxmlformats.org/officeDocument/2006/relationships/themeOverride" Target="../theme/themeOverride49.xml"/></Relationships>
</file>

<file path=ppt/notesSlides/notesSlide1.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Q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2.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EFBQU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3.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HQAT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4.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E1RMk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EIAg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5.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0iYm0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6.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Yr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7.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8.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9.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Q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10.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11.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B8C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12.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HJrAE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13.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5fNT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Fg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14.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Fan/gw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gG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15.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16.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17.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5fNT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5fNT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18.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19.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Y2uf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20.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Q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21.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QAn4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22.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P//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23.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EFBQU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24.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Q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25.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Q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26.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Q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27.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28.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29.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30.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31.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32.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33.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BXd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BXd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34.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35.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36.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37.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38.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39.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40.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41.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IDHRQQ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42.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43.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44.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ELIvg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45.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Mhf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46.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47.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48.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notesSlides/notesSlide49.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grafik1"/>
          <p:cNvSpPr>
            <a:spLocks noGrp="1" noChangeArrowheads="1"/>
            <a:extLst>
              <a:ext uri="smNativeData">
                <pr:smNativeData xmlns:pr="smNativeData" xmlns="smNativeData" val="SMDATA_16_XMwMaBMAAAAlAAAAZA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8AAAAAMAAAABQAAAAAAAAAAAD//wAAAQAAAP//AAABAA=="/>
              </a:ext>
            </a:extLst>
          </p:cNvSpPr>
          <p:nvPr>
            <p:ph type="sldImg" idx="2"/>
          </p:nvPr>
        </p:nvSpPr>
        <p:spPr>
          <a:xfrm>
            <a:off x="917575" y="744855"/>
            <a:ext cx="4964430" cy="3722370"/>
          </a:xfrm>
          <a:prstGeom prst="rect">
            <a:avLst/>
          </a:prstGeom>
        </p:spPr>
      </p:sp>
      <p:sp>
        <p:nvSpPr>
          <p:cNvPr id="3" name="Folientext1"/>
          <p:cNvSpPr>
            <a:spLocks noGrp="1" noChangeArrowheads="1"/>
            <a:extLst>
              <a:ext uri="smNativeData">
                <pr:smNativeData xmlns:pr="smNativeData" xmlns="smNativeData" val="SMDATA_16_XMwMaBMAAAAlAAAAZAAAAA0AAAAAkwAAAEkAAACTAAAAS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8AAAAAMAAAABQAAAAAAAAAAAD//wAAAQAAAP//AAABAA=="/>
              </a:ext>
            </a:extLst>
          </p:cNvSpPr>
          <p:nvPr>
            <p:ph type="body" idx="3"/>
          </p:nvPr>
        </p:nvSpPr>
        <p:spPr>
          <a:xfrm>
            <a:off x="906780" y="4714875"/>
            <a:ext cx="4984750" cy="4467225"/>
          </a:xfrm>
          <a:prstGeom prst="rect">
            <a:avLst/>
          </a:prstGeom>
        </p:spPr>
        <p:txBody>
          <a:bodyPr vert="horz" wrap="square" lIns="93345" tIns="46355" rIns="93345" bIns="46355" numCol="1" spcCol="215900" anchor="t">
            <a:prstTxWarp prst="textNoShape">
              <a:avLst/>
            </a:prstTxWarp>
          </a:bodyPr>
          <a:lstStyle/>
          <a:p>
            <a:pPr/>
          </a:p>
        </p:txBody>
      </p:sp>
    </p:spTree>
  </p:cSld>
  <p:clrMapOvr>
    <a:overrideClrMapping bg1="lt1" tx1="dk1" bg2="lt2" tx2="dk2" accent1="accent1" accent2="accent2" accent3="accent3" accent4="accent4" accent5="accent5" accent6="accent6" hlink="hlink" folHlink="folHlink"/>
  </p:clrMapOvr>
</p:notes>
</file>

<file path=ppt/slideLayouts/_rels/slideLayout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blank">
  <p:cSld name="Leer">
    <p:spTree>
      <p:nvGrpSpPr>
        <p:cNvPr id="1" name=""/>
        <p:cNvGrpSpPr/>
        <p:nvPr/>
      </p:nvGrpSpPr>
      <p:grpSpPr>
        <a:xfrm>
          <a:off x="0" y="0"/>
          <a:ext cx="0" cy="0"/>
          <a:chOff x="0" y="0"/>
          <a:chExt cx="0" cy="0"/>
        </a:xfrm>
      </p:grpSpPr>
      <p:sp>
        <p:nvSpPr>
          <p:cNvPr id="2" name="ZeitstempelBereich1"/>
          <p:cNvSpPr txBox="1">
            <a:extLst>
              <a:ext uri="smNativeData">
                <pr:smNativeData xmlns:pr="smNativeData" xmlns="smNativeData" val="SMDATA_16_XMwMaBMAAAAlAAAAEg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YC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iQAAAG4oAAAJDQAALCoAABAAAAAmAAAACAAAAP//////////MAAAABQAAAAAAAAAAAD//wAAAQAAAP//AAABAA=="/>
              </a:ext>
            </a:extLst>
          </p:cNvSpPr>
          <p:nvPr/>
        </p:nvSpPr>
        <p:spPr>
          <a:xfrm>
            <a:off x="86995" y="6572250"/>
            <a:ext cx="2032000" cy="283210"/>
          </a:xfrm>
          <a:prstGeom prst="rect">
            <a:avLst/>
          </a:prstGeom>
          <a:noFill/>
          <a:ln>
            <a:noFill/>
          </a:ln>
          <a:effectLst/>
        </p:spPr>
        <p:txBody>
          <a:bodyPr vert="horz" wrap="square" lIns="91440" tIns="45720" rIns="91440" bIns="45720" numCol="1" spcCol="215900" anchor="t"/>
          <a:lstStyle/>
          <a:p>
            <a:pPr>
              <a:defRPr lang="de-de" sz="1100" cap="none">
                <a:solidFill>
                  <a:schemeClr val="accent1"/>
                </a:solidFill>
              </a:defRPr>
            </a:pPr>
            <a:r>
              <a:rPr lang="de-de" cap="none">
                <a:solidFill>
                  <a:schemeClr val="tx2"/>
                </a:solidFill>
                <a:latin typeface="Basic Sans" pitchFamily="1" charset="0"/>
                <a:ea typeface="Basic Roman" pitchFamily="1" charset="0"/>
                <a:cs typeface="Basic Roman" pitchFamily="1" charset="0"/>
              </a:rPr>
              <a:t>SS</a:t>
            </a:r>
            <a:r>
              <a:t> </a:t>
            </a:r>
            <a:r>
              <a:rPr lang="de-de" cap="none">
                <a:solidFill>
                  <a:schemeClr val="tx2"/>
                </a:solidFill>
                <a:latin typeface="Basic Sans" pitchFamily="1" charset="0"/>
                <a:ea typeface="Basic Roman" pitchFamily="1" charset="0"/>
                <a:cs typeface="Basic Roman" pitchFamily="1" charset="0"/>
              </a:rPr>
              <a:t>2025</a:t>
            </a:r>
            <a:endParaRPr lang="de-de" cap="none">
              <a:solidFill>
                <a:schemeClr val="tx2"/>
              </a:solidFill>
              <a:latin typeface="Basic Sans" pitchFamily="1" charset="0"/>
              <a:ea typeface="Basic Roman" pitchFamily="1" charset="0"/>
              <a:cs typeface="Basic Roman" pitchFamily="1" charset="0"/>
            </a:endParaRPr>
          </a:p>
        </p:txBody>
      </p:sp>
      <p:sp>
        <p:nvSpPr>
          <p:cNvPr id="3" name="FußzeilenBereich2"/>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EoU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Q0AAG4oAACpOgAAKyoAABAAAAAmAAAACAAAAP//////////MAAAABQAAAAAAAAAAAD//wAAAQAAAP//AAABAA=="/>
              </a:ext>
            </a:extLst>
          </p:cNvSpPr>
          <p:nvPr/>
        </p:nvSpPr>
        <p:spPr>
          <a:xfrm>
            <a:off x="2118995" y="6572250"/>
            <a:ext cx="7416800" cy="282575"/>
          </a:xfrm>
          <a:prstGeom prst="rect">
            <a:avLst/>
          </a:prstGeom>
          <a:noFill/>
          <a:ln>
            <a:noFill/>
          </a:ln>
          <a:effectLst/>
        </p:spPr>
        <p:txBody>
          <a:bodyPr vert="horz" wrap="square" lIns="91440" tIns="45720" rIns="91440" bIns="45720" numCol="1" spcCol="215900" anchor="t"/>
          <a:lstStyle/>
          <a:p>
            <a:pPr algn="ctr" defTabSz="449580">
              <a:tabLst/>
              <a:defRPr sz="1100" cap="none">
                <a:solidFill>
                  <a:schemeClr val="tx2"/>
                </a:solidFill>
                <a:latin typeface="Basic Sans" pitchFamily="1" charset="0"/>
                <a:ea typeface="Arial" pitchFamily="1" charset="0"/>
                <a:cs typeface="Arial" pitchFamily="1" charset="0"/>
              </a:defRPr>
            </a:pPr>
            <a:r>
              <a:t>Dr. Gerhard H. Peise</a:t>
            </a:r>
            <a:r>
              <a:rPr lang="de-de" cap="none">
                <a:solidFill>
                  <a:schemeClr val="accent1"/>
                </a:solidFill>
              </a:rPr>
              <a:t> | </a:t>
            </a:r>
            <a:r>
              <a:t>Psychologische</a:t>
            </a:r>
            <a:r>
              <a:rPr lang="de-de" cap="none">
                <a:solidFill>
                  <a:schemeClr val="accent1"/>
                </a:solidFill>
              </a:rPr>
              <a:t> </a:t>
            </a:r>
            <a:r>
              <a:t>Gesprächskompetenz</a:t>
            </a:r>
          </a:p>
        </p:txBody>
      </p:sp>
      <p:sp>
        <p:nvSpPr>
          <p:cNvPr id="4"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FCW3SI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oDsAAG0oAAAgSAAAKioAABAAAAAmAAAACAAAAP//////////MAAAABQAAAAAAAAAAAD//wAAAQAAAP//AAABAA=="/>
              </a:ext>
            </a:extLst>
          </p:cNvSpPr>
          <p:nvPr/>
        </p:nvSpPr>
        <p:spPr>
          <a:xfrm>
            <a:off x="9692640" y="6571615"/>
            <a:ext cx="2032000" cy="282575"/>
          </a:xfrm>
          <a:prstGeom prst="rect">
            <a:avLst/>
          </a:prstGeom>
          <a:noFill/>
          <a:ln>
            <a:noFill/>
          </a:ln>
          <a:effectLst/>
        </p:spPr>
        <p:txBody>
          <a:bodyPr vert="horz" wrap="square" lIns="91440" tIns="45720" rIns="91440" bIns="45720" numCol="1" spcCol="215900" anchor="t"/>
          <a:lstStyle/>
          <a:p>
            <a:pPr algn="r" defTabSz="449580">
              <a:tabLst/>
              <a:defRPr sz="1100" cap="none">
                <a:solidFill>
                  <a:schemeClr val="tx2"/>
                </a:solidFill>
                <a:latin typeface="Basic Sans" pitchFamily="1" charset="0"/>
                <a:ea typeface="Arial" pitchFamily="1" charset="0"/>
                <a:cs typeface="Arial" pitchFamily="1" charset="0"/>
              </a:defRPr>
            </a:pPr>
            <a:fld id="{06CC0CD3-9DEB-99FA-A574-6BAF423A533E}" type="slidenum">
              <a:t>48</a:t>
            </a:fld>
          </a:p>
        </p:txBody>
      </p:sp>
    </p:spTree>
  </p:cSld>
  <p:clrMapOvr>
    <a:masterClrMapping/>
  </p:clrMapOvr>
</p:sldLayout>
</file>

<file path=ppt/slideLayouts/slideLayout2.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itle">
  <p:cSld name="Titelfolie">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XMwMa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UAABoNAABgRQAAJhYAABAAAAAmAAAACAAAAIGBAAAAAAAAMAAAABQAAAAAAAAAAAD//wAAAQAAAP//AAABAA=="/>
              </a:ext>
            </a:extLst>
          </p:cNvSpPr>
          <p:nvPr>
            <p:ph type="ctrTitle"/>
          </p:nvPr>
        </p:nvSpPr>
        <p:spPr>
          <a:xfrm>
            <a:off x="914400" y="2129790"/>
            <a:ext cx="10363200" cy="147066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untertitel1"/>
          <p:cNvSpPr>
            <a:spLocks noGrp="1" noChangeArrowheads="1"/>
            <a:extLst>
              <a:ext uri="smNativeData">
                <pr:smNativeData xmlns:pr="smNativeData" xmlns="smNativeData" val="SMDATA_16_XMwMa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LoFGO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QAsAAOgXAADAPwAAsCIAABAAAAAmAAAACAAAAAEAAAAAAAAAMAAAABQAAAAAAAAAAAD//wAAAQAAAP//AAABAA=="/>
              </a:ext>
            </a:extLst>
          </p:cNvSpPr>
          <p:nvPr>
            <p:ph type="subTitle" idx="1"/>
          </p:nvPr>
        </p:nvSpPr>
        <p:spPr>
          <a:xfrm>
            <a:off x="1828800" y="3886200"/>
            <a:ext cx="8534400" cy="1752600"/>
          </a:xfrm>
        </p:spPr>
        <p:txBody>
          <a:bodyPr/>
          <a:lstStyle/>
          <a:p>
            <a:pPr/>
            <a:r>
              <a:t>Master-Untertitelstil durch Klicken bearbeiten</a:t>
            </a:r>
          </a:p>
        </p:txBody>
      </p:sp>
      <p:sp>
        <p:nvSpPr>
          <p:cNvPr id="4" name="Zeitstempel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FC3CAI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JQAAAG4oAAClDAAAKyoAABAAAAAmAAAACAAAAAAAAAAAAAAAMAAAABQAAAAAAAAAAAD//wAAAQAAAP//AAABAA=="/>
              </a:ext>
            </a:extLst>
          </p:cNvSpPr>
          <p:nvPr>
            <p:ph type="dt" sz="quarter" idx="10"/>
          </p:nvPr>
        </p:nvSpPr>
        <p:spPr/>
        <p:txBody>
          <a:bodyPr/>
          <a:lstStyle/>
          <a:p>
            <a:pPr/>
            <a:fld id="{4B7C22D3-9DA6-29D4-E8C4-6B816C8A1E3E}" type="datetime1">
              <a:t/>
            </a:fld>
          </a:p>
        </p:txBody>
      </p:sp>
      <p:sp>
        <p:nvSpPr>
          <p:cNvPr id="5" name="Fußzeilen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B/ERw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A4AAG4oAABQPAAAKyoAABAAAAAmAAAACAAAAAAAAAAAAAAAMAAAABQAAAAAAAAAAAD//wAAAQAAAP//AAABAA=="/>
              </a:ext>
            </a:extLst>
          </p:cNvSpPr>
          <p:nvPr>
            <p:ph type="ftr" sz="quarter" idx="11"/>
          </p:nvPr>
        </p:nvSpPr>
        <p:spPr/>
        <p:txBody>
          <a:bodyPr/>
          <a:lstStyle/>
          <a:p>
            <a:pPr/>
            <a:r>
              <a:t>Dr. Gerhard H. Peise</a:t>
            </a:r>
          </a:p>
        </p:txBody>
      </p:sp>
      <p:sp>
        <p:nvSpPr>
          <p:cNvPr id="6" name="Foliennummer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N0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QT4AAG4oAADBSgAAKyoAABAAAAAmAAAACAAAAAAAAAAAAAAAMAAAABQAAAAAAAAAAAD//wAAAQAAAP//AAABAA=="/>
              </a:ext>
            </a:extLst>
          </p:cNvSpPr>
          <p:nvPr>
            <p:ph type="sldNum" sz="quarter" idx="12"/>
          </p:nvPr>
        </p:nvSpPr>
        <p:spPr/>
        <p:txBody>
          <a:bodyPr/>
          <a:lstStyle/>
          <a:p>
            <a:pPr/>
            <a:fld id="{55B74BCE-80B8-E2BD-F60F-76E805410023}" type="slidenum">
              <a:t/>
            </a:fld>
          </a:p>
        </p:txBody>
      </p:sp>
    </p:spTree>
  </p:cSld>
  <p:clrMapOvr>
    <a:masterClrMapping/>
  </p:clrMapOvr>
  <p:hf hdr="0" ftr="0"/>
</p:sldLayout>
</file>

<file path=ppt/slideLayouts/slideLayout3.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x">
  <p:cSld name="Titel und Inhal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XMwMa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IGBAAAAAAAAMAAAABQAAAAAAAAAAAD//wAAAQAAAP//AAABAA=="/>
              </a:ext>
            </a:extLst>
          </p:cNvSpPr>
          <p:nvPr>
            <p:ph type="title"/>
          </p:nvPr>
        </p:nvSpPr>
        <p:spPr>
          <a:xfrm>
            <a:off x="609600" y="274320"/>
            <a:ext cx="10972800" cy="114300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text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LoJB+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xQEAABsGAAD5SQAA7CUAABAAAAAmAAAACAAAAAAAAAAAAAAAMAAAABQAAAAAAAAAAAD//wAAAQAAAP//AAABAA=="/>
              </a:ext>
            </a:extLst>
          </p:cNvSpPr>
          <p:nvPr>
            <p:ph idx="1"/>
          </p:nvPr>
        </p:nvSpPr>
        <p:spPr/>
        <p:txBody>
          <a:bodyPr/>
          <a:lstStyle/>
          <a:p>
            <a:pPr/>
            <a:r>
              <a:t>Master-Textstil durch Klicken bearbeiten</a:t>
            </a:r>
          </a:p>
          <a:p>
            <a:pPr lvl="1"/>
            <a:r>
              <a:t>Second level</a:t>
            </a:r>
          </a:p>
          <a:p>
            <a:pPr lvl="2"/>
            <a:r>
              <a:t>Third level</a:t>
            </a:r>
          </a:p>
          <a:p>
            <a:pPr lvl="3"/>
            <a:r>
              <a:t>Fourth level</a:t>
            </a:r>
          </a:p>
          <a:p>
            <a:pPr lvl="4"/>
            <a:r>
              <a:t>Fifth level</a:t>
            </a:r>
          </a:p>
        </p:txBody>
      </p:sp>
      <p:sp>
        <p:nvSpPr>
          <p:cNvPr id="4" name="Zeitstempel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JQAAAG4oAAClDAAAKyoAABAAAAAmAAAACAAAAAAAAAAAAAAAMAAAABQAAAAAAAAAAAD//wAAAQAAAP//AAABAA=="/>
              </a:ext>
            </a:extLst>
          </p:cNvSpPr>
          <p:nvPr>
            <p:ph type="dt" sz="quarter" idx="10"/>
          </p:nvPr>
        </p:nvSpPr>
        <p:spPr/>
        <p:txBody>
          <a:bodyPr/>
          <a:lstStyle/>
          <a:p>
            <a:pPr/>
            <a:fld id="{7838CCE6-A895-6D3A-DB80-5E6F82CE2D0B}" type="datetime1">
              <a:t/>
            </a:fld>
          </a:p>
        </p:txBody>
      </p:sp>
      <p:sp>
        <p:nvSpPr>
          <p:cNvPr id="5" name="Fußzeilen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Rvd0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A4AAG4oAABQPAAAKyoAABAAAAAmAAAACAAAAAAAAAAAAAAAMAAAABQAAAAAAAAAAAD//wAAAQAAAP//AAABAA=="/>
              </a:ext>
            </a:extLst>
          </p:cNvSpPr>
          <p:nvPr>
            <p:ph type="ftr" sz="quarter" idx="11"/>
          </p:nvPr>
        </p:nvSpPr>
        <p:spPr/>
        <p:txBody>
          <a:bodyPr/>
          <a:lstStyle/>
          <a:p>
            <a:pPr/>
            <a:r>
              <a:t>Dr. Gerhard H. Peise</a:t>
            </a:r>
          </a:p>
        </p:txBody>
      </p:sp>
      <p:sp>
        <p:nvSpPr>
          <p:cNvPr id="6" name="Foliennummer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E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QT4AAG4oAADBSgAAKyoAABAAAAAmAAAACAAAAAAAAAAAAAAAMAAAABQAAAAAAAAAAAD//wAAAQAAAP//AAABAA=="/>
              </a:ext>
            </a:extLst>
          </p:cNvSpPr>
          <p:nvPr>
            <p:ph type="sldNum" sz="quarter" idx="12"/>
          </p:nvPr>
        </p:nvSpPr>
        <p:spPr/>
        <p:txBody>
          <a:bodyPr/>
          <a:lstStyle/>
          <a:p>
            <a:pPr/>
            <a:fld id="{0551F58C-C2E8-0403-A6E9-3456BBA75061}" type="slidenum">
              <a:t/>
            </a:fld>
          </a:p>
        </p:txBody>
      </p:sp>
    </p:spTree>
  </p:cSld>
  <p:clrMapOvr>
    <a:masterClrMapping/>
  </p:clrMapOvr>
  <p:hf hdr="0" ftr="0"/>
</p:sldLayout>
</file>

<file path=ppt/slideLayouts/slideLayout4.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secHead">
  <p:cSld name="Abschnittsüberschrif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XMwMa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7QUAABwbAACtRQAAfSMAABAAAAAmAAAACAAAAAGBAAAAAAAAMAAAABQAAAAAAAAAAAD//wAAAQAAAP//AAABAA=="/>
              </a:ext>
            </a:extLst>
          </p:cNvSpPr>
          <p:nvPr>
            <p:ph type="title"/>
          </p:nvPr>
        </p:nvSpPr>
        <p:spPr>
          <a:xfrm>
            <a:off x="963295" y="4406900"/>
            <a:ext cx="10363200" cy="1362075"/>
          </a:xfrm>
          <a:prstGeom prst="rect">
            <a:avLst/>
          </a:prstGeom>
        </p:spPr>
        <p:txBody>
          <a:bodyPr/>
          <a:lstStyle>
            <a:lvl1pPr algn="l">
              <a:defRPr sz="4000" b="1" cap="all"/>
            </a:lvl1pPr>
            <a:lvl2pPr marL="0" indent="0" algn="l">
              <a:buNone/>
              <a:defRPr cap="none">
                <a:solidFill>
                  <a:srgbClr val="000000"/>
                </a:solidFill>
              </a:defRPr>
            </a:lvl2pPr>
            <a:lvl3pPr marL="0" indent="0" algn="l">
              <a:buNone/>
              <a:defRPr cap="none">
                <a:solidFill>
                  <a:srgbClr val="000000"/>
                </a:solidFill>
              </a:defRPr>
            </a:lvl3pPr>
            <a:lvl4pPr marL="0" indent="0" algn="l">
              <a:buNone/>
              <a:defRPr cap="none">
                <a:solidFill>
                  <a:srgbClr val="000000"/>
                </a:solidFill>
              </a:defRPr>
            </a:lvl4pPr>
            <a:lvl5pPr marL="0" indent="0" algn="l">
              <a:buNone/>
              <a:defRPr cap="none">
                <a:solidFill>
                  <a:srgbClr val="000000"/>
                </a:solidFill>
              </a:defRPr>
            </a:lvl5pPr>
          </a:lstStyle>
          <a:p>
            <a:pPr/>
            <a:r>
              <a:t>Master-Titelstil durch Klicken bearbeiten</a:t>
            </a:r>
          </a:p>
        </p:txBody>
      </p:sp>
      <p:sp>
        <p:nvSpPr>
          <p:cNvPr id="3" name="Folientext1"/>
          <p:cNvSpPr>
            <a:spLocks noGrp="1" noChangeArrowheads="1"/>
            <a:extLst>
              <a:ext uri="smNativeData">
                <pr:smNativeData xmlns:pr="smNativeData" xmlns="smNativeData" val="SMDATA_16_XMwMaBMAAAAlAAAAZAAAAA0A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LqZFO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7QUAAOERAACtRQAAHBsAABAAAAAmAAAACAAAAIEAAAAAAAAAMAAAABQAAAAAAAAAAAD//wAAAQAAAP//AAABAA=="/>
              </a:ext>
            </a:extLst>
          </p:cNvSpPr>
          <p:nvPr>
            <p:ph idx="1"/>
          </p:nvPr>
        </p:nvSpPr>
        <p:spPr>
          <a:xfrm>
            <a:off x="963295" y="2906395"/>
            <a:ext cx="10363200" cy="1500505"/>
          </a:xfrm>
        </p:spPr>
        <p:txBody>
          <a:bodyPr vert="horz" wrap="square" lIns="91440" tIns="45720" rIns="91440" bIns="45720" numCol="1" spcCol="215900" anchor="b">
            <a:prstTxWarp prst="textNoShape">
              <a:avLst/>
            </a:prstTxWarp>
          </a:bodyPr>
          <a:lstStyle/>
          <a:p>
            <a:pPr/>
            <a:r>
              <a:t>Master-Textstil durch Klicken bearbeiten</a:t>
            </a:r>
          </a:p>
        </p:txBody>
      </p:sp>
      <p:sp>
        <p:nvSpPr>
          <p:cNvPr id="4" name="Zeitstempel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JQAAAG4oAAClDAAAKyoAABAAAAAmAAAACAAAAAAAAAAAAAAAMAAAABQAAAAAAAAAAAD//wAAAQAAAP//AAABAA=="/>
              </a:ext>
            </a:extLst>
          </p:cNvSpPr>
          <p:nvPr>
            <p:ph type="dt" sz="quarter" idx="10"/>
          </p:nvPr>
        </p:nvSpPr>
        <p:spPr/>
        <p:txBody>
          <a:bodyPr/>
          <a:lstStyle/>
          <a:p>
            <a:pPr/>
            <a:fld id="{1EC79565-2BF3-9263-BD7F-DD36DB314B88}" type="datetime1">
              <a:t/>
            </a:fld>
          </a:p>
        </p:txBody>
      </p:sp>
      <p:sp>
        <p:nvSpPr>
          <p:cNvPr id="5" name="Fußzeilen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nqCes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A4AAG4oAABQPAAAKyoAABAAAAAmAAAACAAAAAAAAAAAAAAAMAAAABQAAAAAAAAAAAD//wAAAQAAAP//AAABAA=="/>
              </a:ext>
            </a:extLst>
          </p:cNvSpPr>
          <p:nvPr>
            <p:ph type="ftr" sz="quarter" idx="11"/>
          </p:nvPr>
        </p:nvSpPr>
        <p:spPr/>
        <p:txBody>
          <a:bodyPr/>
          <a:lstStyle/>
          <a:p>
            <a:pPr/>
            <a:r>
              <a:t>Dr. Gerhard H. Peise</a:t>
            </a:r>
          </a:p>
        </p:txBody>
      </p:sp>
      <p:sp>
        <p:nvSpPr>
          <p:cNvPr id="6" name="Foliennummer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QT4AAG4oAADBSgAAKyoAABAAAAAmAAAACAAAAAAAAAAAAAAAMAAAABQAAAAAAAAAAAD//wAAAQAAAP//AAABAA=="/>
              </a:ext>
            </a:extLst>
          </p:cNvSpPr>
          <p:nvPr>
            <p:ph type="sldNum" sz="quarter" idx="12"/>
          </p:nvPr>
        </p:nvSpPr>
        <p:spPr/>
        <p:txBody>
          <a:bodyPr/>
          <a:lstStyle/>
          <a:p>
            <a:pPr/>
            <a:fld id="{23230369-27CE-76F5-809B-D1A04DD57684}" type="slidenum">
              <a:t/>
            </a:fld>
          </a:p>
        </p:txBody>
      </p:sp>
    </p:spTree>
  </p:cSld>
  <p:clrMapOvr>
    <a:masterClrMapping/>
  </p:clrMapOvr>
  <p:hf hdr="0" ftr="0"/>
</p:sldLayout>
</file>

<file path=ppt/slideLayouts/slideLayout5.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woColTx">
  <p:cSld name="Titel und zwei Inhalte">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XMwMa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IGBAAAAAAAAMAAAABQAAAAAAAAAAAD//wAAAQAAAP//AAABAA=="/>
              </a:ext>
            </a:extLst>
          </p:cNvSpPr>
          <p:nvPr>
            <p:ph type="title"/>
          </p:nvPr>
        </p:nvSpPr>
        <p:spPr>
          <a:xfrm>
            <a:off x="609600" y="274320"/>
            <a:ext cx="10972800" cy="114300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text2"/>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LobBO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wAMAANgJAADhJAAAsCUAABAAAAAmAAAACAAAAAEAAAAAAAAAMAAAABQAAAAAAAAAAAD//wAAAQAAAP//AAABAA=="/>
              </a:ext>
            </a:extLst>
          </p:cNvSpPr>
          <p:nvPr>
            <p:ph idx="1"/>
          </p:nvPr>
        </p:nvSpPr>
        <p:spPr>
          <a:xfrm>
            <a:off x="609600" y="1600200"/>
            <a:ext cx="5385435" cy="4526280"/>
          </a:xfrm>
        </p:spPr>
        <p:txBody>
          <a:bodyPr/>
          <a:lstStyle/>
          <a:p>
            <a:pPr/>
            <a:r>
              <a:t>Master-Textstil durch Klicken bearbeiten</a:t>
            </a:r>
          </a:p>
          <a:p>
            <a:pPr lvl="1"/>
            <a:r>
              <a:t>Second level</a:t>
            </a:r>
          </a:p>
          <a:p>
            <a:pPr lvl="2"/>
            <a:r>
              <a:t>Third level</a:t>
            </a:r>
          </a:p>
          <a:p>
            <a:pPr lvl="3"/>
            <a:r>
              <a:t>Fourth level</a:t>
            </a:r>
          </a:p>
          <a:p>
            <a:pPr lvl="4"/>
            <a:r>
              <a:t>Fifth level</a:t>
            </a:r>
          </a:p>
        </p:txBody>
      </p:sp>
      <p:sp>
        <p:nvSpPr>
          <p:cNvPr id="4" name="Folientext1"/>
          <p:cNvSpPr>
            <a:spLocks noGrp="1" noChangeArrowheads="1"/>
            <a:extLst>
              <a:ext uri="smNativeData">
                <pr:smNativeData xmlns:pr="smNativeData" xmlns="smNativeData" val="SMDATA_16_XMwMa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OjXGu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yYAANgJAABARwAAsCUAABAAAAAmAAAACAAAAAEAAAAAAAAAMAAAABQAAAAAAAAAAAD//wAAAQAAAP//AAABAA=="/>
              </a:ext>
            </a:extLst>
          </p:cNvSpPr>
          <p:nvPr>
            <p:ph idx="2"/>
          </p:nvPr>
        </p:nvSpPr>
        <p:spPr>
          <a:xfrm>
            <a:off x="6196965" y="1600200"/>
            <a:ext cx="5385435" cy="4526280"/>
          </a:xfrm>
        </p:spPr>
        <p:txBody>
          <a:bodyPr/>
          <a:lstStyle/>
          <a:p>
            <a:pPr/>
            <a:r>
              <a:t>Master-Textstil durch Klicken bearbeiten</a:t>
            </a:r>
          </a:p>
          <a:p>
            <a:pPr lvl="1"/>
            <a:r>
              <a:t>Second level</a:t>
            </a:r>
          </a:p>
          <a:p>
            <a:pPr lvl="2"/>
            <a:r>
              <a:t>Third level</a:t>
            </a:r>
          </a:p>
          <a:p>
            <a:pPr lvl="3"/>
            <a:r>
              <a:t>Fourth level</a:t>
            </a:r>
          </a:p>
          <a:p>
            <a:pPr lvl="4"/>
            <a:r>
              <a:t>Fifth level</a:t>
            </a:r>
          </a:p>
        </p:txBody>
      </p:sp>
      <p:sp>
        <p:nvSpPr>
          <p:cNvPr id="5" name="Zeitstempel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JQAAAG4oAAClDAAAKyoAABAAAAAmAAAACAAAAAAAAAAAAAAAMAAAABQAAAAAAAAAAAD//wAAAQAAAP//AAABAA=="/>
              </a:ext>
            </a:extLst>
          </p:cNvSpPr>
          <p:nvPr>
            <p:ph type="dt" sz="quarter" idx="10"/>
          </p:nvPr>
        </p:nvSpPr>
        <p:spPr/>
        <p:txBody>
          <a:bodyPr/>
          <a:lstStyle/>
          <a:p>
            <a:pPr/>
            <a:fld id="{69424536-7884-17B3-CAFA-8EE60BB43CDB}" type="datetime1">
              <a:t/>
            </a:fld>
          </a:p>
        </p:txBody>
      </p:sp>
      <p:sp>
        <p:nvSpPr>
          <p:cNvPr id="6" name="Fußzeilen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A4AAG4oAABQPAAAKyoAABAAAAAmAAAACAAAAAAAAAAAAAAAMAAAABQAAAAAAAAAAAD//wAAAQAAAP//AAABAA=="/>
              </a:ext>
            </a:extLst>
          </p:cNvSpPr>
          <p:nvPr>
            <p:ph type="ftr" sz="quarter" idx="11"/>
          </p:nvPr>
        </p:nvSpPr>
        <p:spPr/>
        <p:txBody>
          <a:bodyPr/>
          <a:lstStyle/>
          <a:p>
            <a:pPr/>
            <a:r>
              <a:t>Dr. Gerhard H. Peise</a:t>
            </a:r>
          </a:p>
        </p:txBody>
      </p:sp>
      <p:sp>
        <p:nvSpPr>
          <p:cNvPr id="7" name="Foliennummer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QT4AAG4oAADBSgAAKyoAABAAAAAmAAAACAAAAAAAAAAAAAAAMAAAABQAAAAAAAAAAAD//wAAAQAAAP//AAABAA=="/>
              </a:ext>
            </a:extLst>
          </p:cNvSpPr>
          <p:nvPr>
            <p:ph type="sldNum" sz="quarter" idx="12"/>
          </p:nvPr>
        </p:nvSpPr>
        <p:spPr/>
        <p:txBody>
          <a:bodyPr/>
          <a:lstStyle/>
          <a:p>
            <a:pPr/>
            <a:fld id="{068F4417-59EB-DAB2-A537-AFE70A7953FA}" type="slidenum">
              <a:t/>
            </a:fld>
          </a:p>
        </p:txBody>
      </p:sp>
    </p:spTree>
  </p:cSld>
  <p:clrMapOvr>
    <a:masterClrMapping/>
  </p:clrMapOvr>
  <p:hf hdr="0" ftr="0"/>
</p:sldLayout>
</file>

<file path=ppt/slideLayouts/slideLayout6.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woTxTwoObj">
  <p:cSld name="Vergleich">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XMwMa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IGBAAAAAAAAMAAAABQAAAAAAAAAAAD//wAAAQAAAP//AAABAA=="/>
              </a:ext>
            </a:extLst>
          </p:cNvSpPr>
          <p:nvPr>
            <p:ph type="title"/>
          </p:nvPr>
        </p:nvSpPr>
        <p:spPr>
          <a:xfrm>
            <a:off x="609600" y="274320"/>
            <a:ext cx="10972800" cy="114300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text3"/>
          <p:cNvSpPr>
            <a:spLocks noGrp="1" noChangeArrowheads="1"/>
            <a:extLst>
              <a:ext uri="smNativeData">
                <pr:smNativeData xmlns:pr="smNativeData" xmlns="smNativeData" val="SMDATA_16_XMwMaBMAAAAlAAAAZAAAAA0A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LpxJe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wAMAAHEJAADjJAAAYQ0AABAAAAAmAAAACAAAAIEAAAAAAAAAMAAAABQAAAAAAAAAAAD//wAAAQAAAP//AAABAA=="/>
              </a:ext>
            </a:extLst>
          </p:cNvSpPr>
          <p:nvPr>
            <p:ph idx="1"/>
          </p:nvPr>
        </p:nvSpPr>
        <p:spPr>
          <a:xfrm>
            <a:off x="609600" y="1534795"/>
            <a:ext cx="5386705" cy="640080"/>
          </a:xfrm>
        </p:spPr>
        <p:txBody>
          <a:bodyPr vert="horz" wrap="square" lIns="91440" tIns="45720" rIns="91440" bIns="45720" numCol="1" spcCol="215900" anchor="b">
            <a:prstTxWarp prst="textNoShape">
              <a:avLst/>
            </a:prstTxWarp>
          </a:bodyPr>
          <a:lstStyle/>
          <a:p>
            <a:pPr/>
            <a:r>
              <a:t>Master-Textstil durch Klicken bearbeiten</a:t>
            </a:r>
          </a:p>
        </p:txBody>
      </p:sp>
      <p:sp>
        <p:nvSpPr>
          <p:cNvPr id="4" name="Folientext1"/>
          <p:cNvSpPr>
            <a:spLocks noGrp="1" noChangeArrowheads="1"/>
            <a:extLst>
              <a:ext uri="smNativeData">
                <pr:smNativeData xmlns:pr="smNativeData" xmlns="smNativeData" val="SMDATA_16_XMwMa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wAMAAGENAADjJAAAsCUAABAAAAAmAAAACAAAAAEAAAAAAAAAMAAAABQAAAAAAAAAAAD//wAAAQAAAP//AAABAA=="/>
              </a:ext>
            </a:extLst>
          </p:cNvSpPr>
          <p:nvPr>
            <p:ph idx="2"/>
          </p:nvPr>
        </p:nvSpPr>
        <p:spPr>
          <a:xfrm>
            <a:off x="609600" y="2174875"/>
            <a:ext cx="5386705" cy="3951605"/>
          </a:xfrm>
        </p:spPr>
        <p:txBody>
          <a:bodyPr/>
          <a:lstStyle/>
          <a:p>
            <a:pPr/>
            <a:r>
              <a:t>Master-Textstil durch Klicken bearbeiten</a:t>
            </a:r>
          </a:p>
          <a:p>
            <a:pPr lvl="1"/>
            <a:r>
              <a:t>Second level</a:t>
            </a:r>
          </a:p>
          <a:p>
            <a:pPr lvl="2"/>
            <a:r>
              <a:t>Third level</a:t>
            </a:r>
          </a:p>
          <a:p>
            <a:pPr lvl="3"/>
            <a:r>
              <a:t>Fourth level</a:t>
            </a:r>
          </a:p>
          <a:p>
            <a:pPr lvl="4"/>
            <a:r>
              <a:t>Fifth level</a:t>
            </a:r>
          </a:p>
        </p:txBody>
      </p:sp>
      <p:sp>
        <p:nvSpPr>
          <p:cNvPr id="5" name="Folientext2"/>
          <p:cNvSpPr>
            <a:spLocks noGrp="1" noChangeArrowheads="1"/>
            <a:extLst>
              <a:ext uri="smNativeData">
                <pr:smNativeData xmlns:pr="smNativeData" xmlns="smNativeData" val="SMDATA_16_XMwMaBMAAAAlAAAAZAAAAA8A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SYAAHEJAABARwAAYQ0AABAAAAAmAAAACAAAAIEAAAAAAAAAMAAAABQAAAAAAAAAAAD//wAAAQAAAP//AAABAA=="/>
              </a:ext>
            </a:extLst>
          </p:cNvSpPr>
          <p:nvPr>
            <p:ph idx="3"/>
          </p:nvPr>
        </p:nvSpPr>
        <p:spPr>
          <a:xfrm>
            <a:off x="6195695" y="1534795"/>
            <a:ext cx="5386705" cy="640080"/>
          </a:xfrm>
        </p:spPr>
        <p:txBody>
          <a:bodyPr vert="horz" wrap="square" lIns="91440" tIns="45720" rIns="91440" bIns="45720" numCol="1" spcCol="215900" anchor="b">
            <a:prstTxWarp prst="textNoShape">
              <a:avLst/>
            </a:prstTxWarp>
          </a:bodyPr>
          <a:lstStyle/>
          <a:p>
            <a:pPr/>
            <a:r>
              <a:t>Master-Textstil durch Klicken bearbeiten</a:t>
            </a:r>
          </a:p>
        </p:txBody>
      </p:sp>
      <p:sp>
        <p:nvSpPr>
          <p:cNvPr id="6" name="Folientext4"/>
          <p:cNvSpPr>
            <a:spLocks noGrp="1" noChangeArrowheads="1"/>
            <a:extLst>
              <a:ext uri="smNativeData">
                <pr:smNativeData xmlns:pr="smNativeData" xmlns="smNativeData" val="SMDATA_16_XMwMa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SYAAGENAABARwAAsCUAABAAAAAmAAAACAAAAAEAAAAAAAAAMAAAABQAAAAAAAAAAAD//wAAAQAAAP//AAABAA=="/>
              </a:ext>
            </a:extLst>
          </p:cNvSpPr>
          <p:nvPr>
            <p:ph idx="4"/>
          </p:nvPr>
        </p:nvSpPr>
        <p:spPr>
          <a:xfrm>
            <a:off x="6195695" y="2174875"/>
            <a:ext cx="5386705" cy="3951605"/>
          </a:xfrm>
        </p:spPr>
        <p:txBody>
          <a:bodyPr/>
          <a:lstStyle/>
          <a:p>
            <a:pPr/>
            <a:r>
              <a:t>Master-Textstil durch Klicken bearbeiten</a:t>
            </a:r>
          </a:p>
          <a:p>
            <a:pPr lvl="1"/>
            <a:r>
              <a:t>Second level</a:t>
            </a:r>
          </a:p>
          <a:p>
            <a:pPr lvl="2"/>
            <a:r>
              <a:t>Third level</a:t>
            </a:r>
          </a:p>
          <a:p>
            <a:pPr lvl="3"/>
            <a:r>
              <a:t>Fourth level</a:t>
            </a:r>
          </a:p>
          <a:p>
            <a:pPr lvl="4"/>
            <a:r>
              <a:t>Fifth level</a:t>
            </a:r>
          </a:p>
        </p:txBody>
      </p:sp>
      <p:sp>
        <p:nvSpPr>
          <p:cNvPr id="7" name="Zeitstempel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JQAAAG4oAAClDAAAKyoAABAAAAAmAAAACAAAAAAAAAAAAAAAMAAAABQAAAAAAAAAAAD//wAAAQAAAP//AAABAA=="/>
              </a:ext>
            </a:extLst>
          </p:cNvSpPr>
          <p:nvPr>
            <p:ph type="dt" sz="quarter" idx="10"/>
          </p:nvPr>
        </p:nvSpPr>
        <p:spPr/>
        <p:txBody>
          <a:bodyPr/>
          <a:lstStyle/>
          <a:p>
            <a:pPr/>
            <a:fld id="{73851D89-C79E-D0EB-D03D-31BE53732664}" type="datetime1">
              <a:t/>
            </a:fld>
          </a:p>
        </p:txBody>
      </p:sp>
      <p:sp>
        <p:nvSpPr>
          <p:cNvPr id="8" name="Fußzeilen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A4AAG4oAABQPAAAKyoAABAAAAAmAAAACAAAAAAAAAAAAAAAMAAAABQAAAAAAAAAAAD//wAAAQAAAP//AAABAA=="/>
              </a:ext>
            </a:extLst>
          </p:cNvSpPr>
          <p:nvPr>
            <p:ph type="ftr" sz="quarter" idx="11"/>
          </p:nvPr>
        </p:nvSpPr>
        <p:spPr/>
        <p:txBody>
          <a:bodyPr/>
          <a:lstStyle/>
          <a:p>
            <a:pPr/>
            <a:r>
              <a:t>Dr. Gerhard H. Peise</a:t>
            </a:r>
          </a:p>
        </p:txBody>
      </p:sp>
      <p:sp>
        <p:nvSpPr>
          <p:cNvPr id="9" name="Foliennummer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QT4AAG4oAADBSgAAKyoAABAAAAAmAAAACAAAAAAAAAAAAAAAMAAAABQAAAAAAAAAAAD//wAAAQAAAP//AAABAA=="/>
              </a:ext>
            </a:extLst>
          </p:cNvSpPr>
          <p:nvPr>
            <p:ph type="sldNum" sz="quarter" idx="12"/>
          </p:nvPr>
        </p:nvSpPr>
        <p:spPr/>
        <p:txBody>
          <a:bodyPr/>
          <a:lstStyle/>
          <a:p>
            <a:pPr/>
            <a:fld id="{7C21FB16-5891-740D-DF99-AE58B5D729FB}" type="slidenum">
              <a:t/>
            </a:fld>
          </a:p>
        </p:txBody>
      </p:sp>
    </p:spTree>
  </p:cSld>
  <p:clrMapOvr>
    <a:masterClrMapping/>
  </p:clrMapOvr>
  <p:hf hdr="0" ftr="0"/>
</p:sldLayout>
</file>

<file path=ppt/slideLayouts/slideLayout7.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itleOnly">
  <p:cSld name="Nur Titel">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XMwMa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IGBAAAAAAAAMAAAABQAAAAAAAAAAAD//wAAAQAAAP//AAABAA=="/>
              </a:ext>
            </a:extLst>
          </p:cNvSpPr>
          <p:nvPr>
            <p:ph type="title"/>
          </p:nvPr>
        </p:nvSpPr>
        <p:spPr>
          <a:xfrm>
            <a:off x="609600" y="274320"/>
            <a:ext cx="10972800" cy="114300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Zeitstempel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LrzKu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JQAAAG4oAAClDAAAKyoAABAAAAAmAAAACAAAAAAAAAAAAAAAMAAAABQAAAAAAAAAAAD//wAAAQAAAP//AAABAA=="/>
              </a:ext>
            </a:extLst>
          </p:cNvSpPr>
          <p:nvPr>
            <p:ph type="dt" sz="quarter" idx="10"/>
          </p:nvPr>
        </p:nvSpPr>
        <p:spPr/>
        <p:txBody>
          <a:bodyPr/>
          <a:lstStyle/>
          <a:p>
            <a:pPr/>
            <a:fld id="{1E42F0CB-85F3-1706-BDFA-7353BEB44B26}" type="datetime1">
              <a:t/>
            </a:fld>
          </a:p>
        </p:txBody>
      </p:sp>
      <p:sp>
        <p:nvSpPr>
          <p:cNvPr id="4" name="Fußzeilen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A4AAG4oAABQPAAAKyoAABAAAAAmAAAACAAAAAAAAAAAAAAAMAAAABQAAAAAAAAAAAD//wAAAQAAAP//AAABAA=="/>
              </a:ext>
            </a:extLst>
          </p:cNvSpPr>
          <p:nvPr>
            <p:ph type="ftr" sz="quarter" idx="11"/>
          </p:nvPr>
        </p:nvSpPr>
        <p:spPr/>
        <p:txBody>
          <a:bodyPr/>
          <a:lstStyle/>
          <a:p>
            <a:pPr/>
            <a:r>
              <a:t>Dr. Gerhard H. Peise</a:t>
            </a:r>
          </a:p>
        </p:txBody>
      </p:sp>
      <p:sp>
        <p:nvSpPr>
          <p:cNvPr id="5" name="Foliennummer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QT4AAG4oAADBSgAAKyoAABAAAAAmAAAACAAAAAAAAAAAAAAAMAAAABQAAAAAAAAAAAD//wAAAQAAAP//AAABAA=="/>
              </a:ext>
            </a:extLst>
          </p:cNvSpPr>
          <p:nvPr>
            <p:ph type="sldNum" sz="quarter" idx="12"/>
          </p:nvPr>
        </p:nvSpPr>
        <p:spPr/>
        <p:txBody>
          <a:bodyPr/>
          <a:lstStyle/>
          <a:p>
            <a:pPr/>
            <a:fld id="{53C9080A-44BE-9CFE-F071-B2AB463F06E7}" type="slidenum">
              <a:t/>
            </a:fld>
          </a:p>
        </p:txBody>
      </p:sp>
    </p:spTree>
  </p:cSld>
  <p:clrMapOvr>
    <a:masterClrMapping/>
  </p:clrMapOvr>
  <p:hf hdr="0" ftr="0"/>
</p:sldLayout>
</file>

<file path=ppt/slideLayouts/slideLayout8.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blank">
  <p:cSld name="Leer">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JQAAAG4oAAClDAAAKyoAABAAAAAmAAAACAAAAAAAAAAAAAAAMAAAABQAAAAAAAAAAAD//wAAAQAAAP//AAABAA=="/>
              </a:ext>
            </a:extLst>
          </p:cNvSpPr>
          <p:nvPr>
            <p:ph type="dt" sz="quarter" idx="10"/>
          </p:nvPr>
        </p:nvSpPr>
        <p:spPr/>
        <p:txBody>
          <a:bodyPr/>
          <a:lstStyle/>
          <a:p>
            <a:pPr/>
            <a:fld id="{14312289-C7F9-64D4-B789-31816CC74164}" type="datetime1">
              <a:t/>
            </a:fld>
          </a:p>
        </p:txBody>
      </p:sp>
      <p:sp>
        <p:nvSpPr>
          <p:cNvPr id="3" name="Fußzeilen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Lo7C+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A4AAG4oAABQPAAAKyoAABAAAAAmAAAACAAAAAAAAAAAAAAAMAAAABQAAAAAAAAAAAD//wAAAQAAAP//AAABAA=="/>
              </a:ext>
            </a:extLst>
          </p:cNvSpPr>
          <p:nvPr>
            <p:ph type="ftr" sz="quarter" idx="11"/>
          </p:nvPr>
        </p:nvSpPr>
        <p:spPr/>
        <p:txBody>
          <a:bodyPr/>
          <a:lstStyle/>
          <a:p>
            <a:pPr/>
            <a:r>
              <a:t>Dr. Gerhard H. Peise</a:t>
            </a:r>
          </a:p>
        </p:txBody>
      </p:sp>
      <p:sp>
        <p:nvSpPr>
          <p:cNvPr id="4" name="Foliennummer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QT4AAG4oAADBSgAAKyoAABAAAAAmAAAACAAAAAAAAAAAAAAAMAAAABQAAAAAAAAAAAD//wAAAQAAAP//AAABAA=="/>
              </a:ext>
            </a:extLst>
          </p:cNvSpPr>
          <p:nvPr>
            <p:ph type="sldNum" sz="quarter" idx="12"/>
          </p:nvPr>
        </p:nvSpPr>
        <p:spPr/>
        <p:txBody>
          <a:bodyPr/>
          <a:lstStyle/>
          <a:p>
            <a:pPr/>
            <a:fld id="{13D7376F-21FE-82C1-B06F-D79479214682}" type="slidenum">
              <a:t/>
            </a:fld>
          </a:p>
        </p:txBody>
      </p:sp>
    </p:spTree>
  </p:cSld>
  <p:clrMapOvr>
    <a:masterClrMapping/>
  </p:clrMapOvr>
  <p:hf hdr="0" ftr="0"/>
</p:sldLayout>
</file>

<file path=ppt/slideLayouts/slideLayout9.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objTx">
  <p:cSld name="Inhalt mit Überschrif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XMwMaBMAAAAlAAAAEgAAAA8B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K4BAABtHAAA1AgAABAAAAAmAAAACAAAAIGBAAAAAAAAMAAAABQAAAAAAAAAAAD//wAAAQAAAP//AAABAA=="/>
              </a:ext>
            </a:extLst>
          </p:cNvSpPr>
          <p:nvPr>
            <p:ph type="title"/>
          </p:nvPr>
        </p:nvSpPr>
        <p:spPr>
          <a:xfrm>
            <a:off x="609600" y="273050"/>
            <a:ext cx="4011295" cy="1162050"/>
          </a:xfrm>
          <a:prstGeom prst="rect">
            <a:avLst/>
          </a:prstGeom>
        </p:spPr>
        <p:txBody>
          <a:bodyPr vert="horz" wrap="square" numCol="1" spcCol="215900" anchor="b">
            <a:prstTxWarp prst="textNoShape">
              <a:avLst/>
            </a:prstTxWarp>
          </a:bodyPr>
          <a:lstStyle>
            <a:lvl1pPr algn="l">
              <a:defRPr sz="2000" b="1" cap="none"/>
            </a:lvl1pPr>
            <a:lvl2pPr algn="l"/>
            <a:lvl3pPr algn="l"/>
            <a:lvl4pPr algn="l"/>
            <a:lvl5pPr algn="l"/>
          </a:lstStyle>
          <a:p>
            <a:pPr/>
            <a:r>
              <a:t>Master-Titelstil durch Klicken bearbeiten</a:t>
            </a:r>
          </a:p>
        </p:txBody>
      </p:sp>
      <p:sp>
        <p:nvSpPr>
          <p:cNvPr id="3" name="Folientext2"/>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LpHC+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Ux0AAK4BAABARwAAsCUAABAAAAAmAAAACAAAAAEAAAAAAAAAMAAAABQAAAAAAAAAAAD//wAAAQAAAP//AAABAA=="/>
              </a:ext>
            </a:extLst>
          </p:cNvSpPr>
          <p:nvPr>
            <p:ph idx="1"/>
          </p:nvPr>
        </p:nvSpPr>
        <p:spPr>
          <a:xfrm>
            <a:off x="4766945" y="273050"/>
            <a:ext cx="6815455" cy="5853430"/>
          </a:xfrm>
        </p:spPr>
        <p:txBody>
          <a:bodyPr/>
          <a:lstStyle/>
          <a:p>
            <a:pPr/>
            <a:r>
              <a:t>Master-Textstil durch Klicken bearbeiten</a:t>
            </a:r>
          </a:p>
          <a:p>
            <a:pPr lvl="1"/>
            <a:r>
              <a:t>Second level</a:t>
            </a:r>
          </a:p>
          <a:p>
            <a:pPr lvl="2"/>
            <a:r>
              <a:t>Third level</a:t>
            </a:r>
          </a:p>
          <a:p>
            <a:pPr lvl="3"/>
            <a:r>
              <a:t>Fourth level</a:t>
            </a:r>
          </a:p>
          <a:p>
            <a:pPr lvl="4"/>
            <a:r>
              <a:t>Fifth level</a:t>
            </a:r>
          </a:p>
        </p:txBody>
      </p:sp>
      <p:sp>
        <p:nvSpPr>
          <p:cNvPr id="4" name="Folientext1"/>
          <p:cNvSpPr>
            <a:spLocks noGrp="1" noChangeArrowheads="1"/>
            <a:extLst>
              <a:ext uri="smNativeData">
                <pr:smNativeData xmlns:pr="smNativeData" xmlns="smNativeData" val="SMDATA_16_XMwMa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E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wAMAANQIAABtHAAAsCUAABAAAAAmAAAACAAAAAEAAAAAAAAAMAAAABQAAAAAAAAAAAD//wAAAQAAAP//AAABAA=="/>
              </a:ext>
            </a:extLst>
          </p:cNvSpPr>
          <p:nvPr>
            <p:ph idx="2"/>
          </p:nvPr>
        </p:nvSpPr>
        <p:spPr>
          <a:xfrm>
            <a:off x="609600" y="1435100"/>
            <a:ext cx="4011295" cy="4691380"/>
          </a:xfrm>
        </p:spPr>
        <p:txBody>
          <a:bodyPr/>
          <a:lstStyle/>
          <a:p>
            <a:pPr/>
            <a:r>
              <a:t>Master-Textstil durch Klicken bearbeiten</a:t>
            </a:r>
          </a:p>
        </p:txBody>
      </p:sp>
      <p:sp>
        <p:nvSpPr>
          <p:cNvPr id="5" name="Zeitstempel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8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JQAAAG4oAAClDAAAKyoAABAAAAAmAAAACAAAAAAAAAAAAAAAMAAAABQAAAAAAAAAAAD//wAAAQAAAP//AAABAA=="/>
              </a:ext>
            </a:extLst>
          </p:cNvSpPr>
          <p:nvPr>
            <p:ph type="dt" sz="quarter" idx="10"/>
          </p:nvPr>
        </p:nvSpPr>
        <p:spPr/>
        <p:txBody>
          <a:bodyPr/>
          <a:lstStyle/>
          <a:p>
            <a:pPr/>
            <a:fld id="{4EDF750A-44A3-8A83-ED67-B2D63B291BE7}" type="datetime1">
              <a:t/>
            </a:fld>
          </a:p>
        </p:txBody>
      </p:sp>
      <p:sp>
        <p:nvSpPr>
          <p:cNvPr id="6" name="Fußzeilen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N9MT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A4AAG4oAABQPAAAKyoAABAAAAAmAAAACAAAAAAAAAAAAAAAMAAAABQAAAAAAAAAAAD//wAAAQAAAP//AAABAA=="/>
              </a:ext>
            </a:extLst>
          </p:cNvSpPr>
          <p:nvPr>
            <p:ph type="ftr" sz="quarter" idx="11"/>
          </p:nvPr>
        </p:nvSpPr>
        <p:spPr/>
        <p:txBody>
          <a:bodyPr/>
          <a:lstStyle/>
          <a:p>
            <a:pPr/>
            <a:r>
              <a:t>Dr. Gerhard H. Peise</a:t>
            </a:r>
          </a:p>
        </p:txBody>
      </p:sp>
      <p:sp>
        <p:nvSpPr>
          <p:cNvPr id="7" name="Foliennummer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l0aW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QT4AAG4oAADBSgAAKyoAABAAAAAmAAAACAAAAAAAAAAAAAAAMAAAABQAAAAAAAAAAAD//wAAAQAAAP//AAABAA=="/>
              </a:ext>
            </a:extLst>
          </p:cNvSpPr>
          <p:nvPr>
            <p:ph type="sldNum" sz="quarter" idx="12"/>
          </p:nvPr>
        </p:nvSpPr>
        <p:spPr/>
        <p:txBody>
          <a:bodyPr/>
          <a:lstStyle/>
          <a:p>
            <a:pPr/>
            <a:fld id="{521BFB3B-75BF-4E0D-F1A3-8358B5ED07D6}" type="slidenum">
              <a:t/>
            </a:fld>
          </a:p>
        </p:txBody>
      </p:sp>
    </p:spTree>
  </p:cSld>
  <p:clrMapOvr>
    <a:masterClrMapping/>
  </p:clrMapOvr>
  <p:hf hdr="0" ftr="0"/>
</p:sldLayout>
</file>

<file path=ppt/slideLayouts/slideLayout10.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picTx">
  <p:cSld name="Grafik mit Überschrif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XMwMaBMAAAAlAAAAEgAAAA8B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sw4AAIgdAACzOwAABCEAABAAAAAmAAAACAAAAIGBAAAAAAAAMAAAABQAAAAAAAAAAAD//wAAAQAAAP//AAABAA=="/>
              </a:ext>
            </a:extLst>
          </p:cNvSpPr>
          <p:nvPr>
            <p:ph type="title"/>
          </p:nvPr>
        </p:nvSpPr>
        <p:spPr>
          <a:xfrm>
            <a:off x="2389505" y="4800600"/>
            <a:ext cx="7315200" cy="566420"/>
          </a:xfrm>
          <a:prstGeom prst="rect">
            <a:avLst/>
          </a:prstGeom>
        </p:spPr>
        <p:txBody>
          <a:bodyPr vert="horz" wrap="square" numCol="1" spcCol="215900" anchor="b">
            <a:prstTxWarp prst="textNoShape">
              <a:avLst/>
            </a:prstTxWarp>
          </a:bodyPr>
          <a:lstStyle>
            <a:lvl1pPr algn="l">
              <a:defRPr sz="2000" b="1" cap="none"/>
            </a:lvl1pPr>
            <a:lvl2pPr algn="l"/>
            <a:lvl3pPr algn="l"/>
            <a:lvl4pPr algn="l"/>
            <a:lvl5pPr algn="l"/>
          </a:lstStyle>
          <a:p>
            <a:pPr/>
            <a:r>
              <a:t>Master-Titelstil durch Klicken bearbeiten</a:t>
            </a:r>
          </a:p>
        </p:txBody>
      </p:sp>
      <p:sp>
        <p:nvSpPr>
          <p:cNvPr id="3" name="Folientext2"/>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LpDKe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w4AAMYDAACzOwAAFh0AABAAAAAmAAAACAAAAAEAAAAAAAAAMAAAABQAAAAAAAAAAAD//wAAAQAAAP//AAABAA=="/>
              </a:ext>
            </a:extLst>
          </p:cNvSpPr>
          <p:nvPr>
            <p:ph idx="1"/>
          </p:nvPr>
        </p:nvSpPr>
        <p:spPr>
          <a:xfrm>
            <a:off x="2389505" y="613410"/>
            <a:ext cx="7315200" cy="4114800"/>
          </a:xfrm>
        </p:spPr>
        <p:txBody>
          <a:bodyPr/>
          <a:lstStyle/>
          <a:p>
            <a:pPr/>
            <a:r>
              <a:t>Master-Textstil durch Klicken bearbeiten</a:t>
            </a:r>
          </a:p>
        </p:txBody>
      </p:sp>
      <p:sp>
        <p:nvSpPr>
          <p:cNvPr id="4" name="Folientext1"/>
          <p:cNvSpPr>
            <a:spLocks noGrp="1" noChangeArrowheads="1"/>
            <a:extLst>
              <a:ext uri="smNativeData">
                <pr:smNativeData xmlns:pr="smNativeData" xmlns="smNativeData" val="SMDATA_16_XMwMa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dBq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w4AAAQhAACzOwAA+CUAABAAAAAmAAAACAAAAAEAAAAAAAAAMAAAABQAAAAAAAAAAAD//wAAAQAAAP//AAABAA=="/>
              </a:ext>
            </a:extLst>
          </p:cNvSpPr>
          <p:nvPr>
            <p:ph idx="2"/>
          </p:nvPr>
        </p:nvSpPr>
        <p:spPr>
          <a:xfrm>
            <a:off x="2389505" y="5367020"/>
            <a:ext cx="7315200" cy="805180"/>
          </a:xfrm>
        </p:spPr>
        <p:txBody>
          <a:bodyPr/>
          <a:lstStyle/>
          <a:p>
            <a:pPr/>
            <a:r>
              <a:t>Master-Textstil durch Klicken bearbeiten</a:t>
            </a:r>
          </a:p>
        </p:txBody>
      </p:sp>
      <p:sp>
        <p:nvSpPr>
          <p:cNvPr id="5" name="Zeitstempel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NbY11w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JQAAAG4oAAClDAAAKyoAABAAAAAmAAAACAAAAAAAAAAAAAAAMAAAABQAAAAAAAAAAAD//wAAAQAAAP//AAABAA=="/>
              </a:ext>
            </a:extLst>
          </p:cNvSpPr>
          <p:nvPr>
            <p:ph type="dt" sz="quarter" idx="10"/>
          </p:nvPr>
        </p:nvSpPr>
        <p:spPr/>
        <p:txBody>
          <a:bodyPr/>
          <a:lstStyle/>
          <a:p>
            <a:pPr/>
            <a:fld id="{7C6B16A8-E691-3EE0-DFD3-10B5589D2945}" type="datetime1">
              <a:t/>
            </a:fld>
          </a:p>
        </p:txBody>
      </p:sp>
      <p:sp>
        <p:nvSpPr>
          <p:cNvPr id="6" name="Fußzeilen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A4AAG4oAABQPAAAKyoAABAAAAAmAAAACAAAAAAAAAAAAAAAMAAAABQAAAAAAAAAAAD//wAAAQAAAP//AAABAA=="/>
              </a:ext>
            </a:extLst>
          </p:cNvSpPr>
          <p:nvPr>
            <p:ph type="ftr" sz="quarter" idx="11"/>
          </p:nvPr>
        </p:nvSpPr>
        <p:spPr/>
        <p:txBody>
          <a:bodyPr/>
          <a:lstStyle/>
          <a:p>
            <a:pPr/>
            <a:r>
              <a:t>Dr. Gerhard H. Peise</a:t>
            </a:r>
          </a:p>
        </p:txBody>
      </p:sp>
      <p:sp>
        <p:nvSpPr>
          <p:cNvPr id="7" name="Foliennummer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QT4AAG4oAADBSgAAKyoAABAAAAAmAAAACAAAAAAAAAAAAAAAMAAAABQAAAAAAAAAAAD//wAAAQAAAP//AAABAA=="/>
              </a:ext>
            </a:extLst>
          </p:cNvSpPr>
          <p:nvPr>
            <p:ph type="sldNum" sz="quarter" idx="12"/>
          </p:nvPr>
        </p:nvSpPr>
        <p:spPr/>
        <p:txBody>
          <a:bodyPr/>
          <a:lstStyle/>
          <a:p>
            <a:pPr/>
            <a:fld id="{47596FF3-BDAA-0C99-E4E1-4BCC21AF121E}" type="slidenum">
              <a:t/>
            </a:fld>
          </a:p>
        </p:txBody>
      </p:sp>
    </p:spTree>
  </p:cSld>
  <p:clrMapOvr>
    <a:masterClrMapping/>
  </p:clrMapOvr>
  <p:hf hdr="0" ftr="0"/>
</p:sldLayout>
</file>

<file path=ppt/slideLayouts/slideLayout11.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vertTx">
  <p:cSld name="Titel und vertikaler Tex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XMwMa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IGBAAAAAAAAMAAAABQAAAAAAAAAAAD//wAAAQAAAP//AAABAA=="/>
              </a:ext>
            </a:extLst>
          </p:cNvSpPr>
          <p:nvPr>
            <p:ph type="title"/>
          </p:nvPr>
        </p:nvSpPr>
        <p:spPr>
          <a:xfrm>
            <a:off x="609600" y="274320"/>
            <a:ext cx="10972800" cy="114300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text1"/>
          <p:cNvSpPr>
            <a:spLocks noGrp="1" noChangeArrowheads="1"/>
            <a:extLst>
              <a:ext uri="smNativeData">
                <pr:smNativeData xmlns:pr="smNativeData" xmlns="smNativeData" val="SMDATA_16_XMwMaBMAAAAlAAAAZAAAAA0AAAAAkAAAAEgAAACQAAAASAAAAAAAAAAAAAAAAQ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Lr1K+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xQEAABsGAAD5SQAA7CUAABAAAAAmAAAACAAAAAIAAAAAAAAAMAAAABQAAAAAAAAAAAD//wAAAQAAAP//AAABAA=="/>
              </a:ext>
            </a:extLst>
          </p:cNvSpPr>
          <p:nvPr>
            <p:ph idx="1"/>
          </p:nvPr>
        </p:nvSpPr>
        <p:spPr/>
        <p:txBody>
          <a:bodyPr vert="vert" wrap="square" lIns="91440" tIns="45720" rIns="91440" bIns="45720" numCol="1" spcCol="215900" anchor="t">
            <a:prstTxWarp prst="textNoShape">
              <a:avLst/>
            </a:prstTxWarp>
          </a:bodyPr>
          <a:lstStyle/>
          <a:p>
            <a:pPr/>
            <a:r>
              <a:t>Master-Textstil durch Klicken bearbeiten</a:t>
            </a:r>
          </a:p>
          <a:p>
            <a:pPr lvl="1"/>
            <a:r>
              <a:t>Second level</a:t>
            </a:r>
          </a:p>
          <a:p>
            <a:pPr lvl="2"/>
            <a:r>
              <a:t>Third level</a:t>
            </a:r>
          </a:p>
          <a:p>
            <a:pPr lvl="3"/>
            <a:r>
              <a:t>Fourth level</a:t>
            </a:r>
          </a:p>
          <a:p>
            <a:pPr lvl="4"/>
            <a:r>
              <a:t>Fifth level</a:t>
            </a:r>
          </a:p>
        </p:txBody>
      </p:sp>
      <p:sp>
        <p:nvSpPr>
          <p:cNvPr id="4" name="Zeitstempel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AXAwI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JQAAAG4oAAClDAAAKyoAABAAAAAmAAAACAAAAAAAAAAAAAAAMAAAABQAAAAAAAAAAAD//wAAAQAAAP//AAABAA=="/>
              </a:ext>
            </a:extLst>
          </p:cNvSpPr>
          <p:nvPr>
            <p:ph type="dt" sz="quarter" idx="10"/>
          </p:nvPr>
        </p:nvSpPr>
        <p:spPr/>
        <p:txBody>
          <a:bodyPr/>
          <a:lstStyle/>
          <a:p>
            <a:pPr/>
            <a:fld id="{1BA8520A-44F6-FDA4-B810-B2F11C5E4EE7}" type="datetime1">
              <a:t/>
            </a:fld>
          </a:p>
        </p:txBody>
      </p:sp>
      <p:sp>
        <p:nvSpPr>
          <p:cNvPr id="5" name="Fußzeilen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NC+OgI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A4AAG4oAABQPAAAKyoAABAAAAAmAAAACAAAAAAAAAAAAAAAMAAAABQAAAAAAAAAAAD//wAAAQAAAP//AAABAA=="/>
              </a:ext>
            </a:extLst>
          </p:cNvSpPr>
          <p:nvPr>
            <p:ph type="ftr" sz="quarter" idx="11"/>
          </p:nvPr>
        </p:nvSpPr>
        <p:spPr/>
        <p:txBody>
          <a:bodyPr/>
          <a:lstStyle/>
          <a:p>
            <a:pPr/>
            <a:r>
              <a:t>Dr. Gerhard H. Peise</a:t>
            </a:r>
          </a:p>
        </p:txBody>
      </p:sp>
      <p:sp>
        <p:nvSpPr>
          <p:cNvPr id="6" name="Foliennummer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ICbOgI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QT4AAG4oAADBSgAAKyoAABAAAAAmAAAACAAAAAAAAAAAAAAAMAAAABQAAAAAAAAAAAD//wAAAQAAAP//AAABAA=="/>
              </a:ext>
            </a:extLst>
          </p:cNvSpPr>
          <p:nvPr>
            <p:ph type="sldNum" sz="quarter" idx="12"/>
          </p:nvPr>
        </p:nvSpPr>
        <p:spPr/>
        <p:txBody>
          <a:bodyPr/>
          <a:lstStyle/>
          <a:p>
            <a:pPr/>
            <a:fld id="{3EF1AA9C-D2D3-A45C-9D49-2409E4076B71}" type="slidenum">
              <a:t/>
            </a:fld>
          </a:p>
        </p:txBody>
      </p:sp>
    </p:spTree>
  </p:cSld>
  <p:clrMapOvr>
    <a:masterClrMapping/>
  </p:clrMapOvr>
  <p:hf hdr="0" ftr="0"/>
</p:sldLayout>
</file>

<file path=ppt/slideLayouts/slideLayout12.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vertTitleAndTx">
  <p:cSld name="Vertikaler Titel und Tex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XMwMaBMAAAAlAAAAEgAAAA8BAAAAkAAAAEgAAACQAAAASAAAAAAAAAACAAAAAQ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YDYAALABAABARwAAsCUAABAAAAAmAAAACAAAAIOBAAAAAAAAMAAAABQAAAAAAAAAAAD//wAAAQAAAP//AAABAA=="/>
              </a:ext>
            </a:extLst>
          </p:cNvSpPr>
          <p:nvPr>
            <p:ph type="title"/>
          </p:nvPr>
        </p:nvSpPr>
        <p:spPr>
          <a:xfrm>
            <a:off x="8839200" y="274320"/>
            <a:ext cx="2743200" cy="5852160"/>
          </a:xfrm>
          <a:prstGeom prst="rect">
            <a:avLst/>
          </a:prstGeom>
        </p:spPr>
        <p:txBody>
          <a:bodyPr vert="vert" wrap="square" numCol="1" spcCol="215900" anchor="b">
            <a:prstTxWarp prst="textNoShape">
              <a:avLst/>
            </a:prstTxWarp>
          </a:bodyPr>
          <a:lstStyle/>
          <a:p>
            <a:pPr/>
            <a:r>
              <a:t>Master-Titelstil durch Klicken bearbeiten</a:t>
            </a:r>
          </a:p>
        </p:txBody>
      </p:sp>
      <p:sp>
        <p:nvSpPr>
          <p:cNvPr id="3" name="Folientext1"/>
          <p:cNvSpPr>
            <a:spLocks noGrp="1" noChangeArrowheads="1"/>
            <a:extLst>
              <a:ext uri="smNativeData">
                <pr:smNativeData xmlns:pr="smNativeData" xmlns="smNativeData" val="SMDATA_16_XMwMaBMAAAAlAAAAZAAAAA0AAAAAkAAAAEgAAACQAAAASAAAAAAAAAAAAAAAAQ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Lr1H+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wAMAALABAAAfNQAAsCUAABAAAAAmAAAACAAAAAMAAAAAAAAAMAAAABQAAAAAAAAAAAD//wAAAQAAAP//AAABAA=="/>
              </a:ext>
            </a:extLst>
          </p:cNvSpPr>
          <p:nvPr>
            <p:ph idx="1"/>
          </p:nvPr>
        </p:nvSpPr>
        <p:spPr>
          <a:xfrm>
            <a:off x="609600" y="274320"/>
            <a:ext cx="8025765" cy="5852160"/>
          </a:xfrm>
        </p:spPr>
        <p:txBody>
          <a:bodyPr vert="vert" wrap="square" lIns="91440" tIns="45720" rIns="91440" bIns="45720" numCol="1" spcCol="215900" anchor="t">
            <a:prstTxWarp prst="textNoShape">
              <a:avLst/>
            </a:prstTxWarp>
          </a:bodyPr>
          <a:lstStyle/>
          <a:p>
            <a:pPr/>
            <a:r>
              <a:t>Master-Textstil durch Klicken bearbeiten</a:t>
            </a:r>
          </a:p>
          <a:p>
            <a:pPr lvl="1"/>
            <a:r>
              <a:t>Second level</a:t>
            </a:r>
          </a:p>
          <a:p>
            <a:pPr lvl="2"/>
            <a:r>
              <a:t>Third level</a:t>
            </a:r>
          </a:p>
          <a:p>
            <a:pPr lvl="3"/>
            <a:r>
              <a:t>Fourth level</a:t>
            </a:r>
          </a:p>
          <a:p>
            <a:pPr lvl="4"/>
            <a:r>
              <a:t>Fifth level</a:t>
            </a:r>
          </a:p>
        </p:txBody>
      </p:sp>
      <p:sp>
        <p:nvSpPr>
          <p:cNvPr id="4" name="Zeitstempel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AKMQI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JQAAAG4oAAClDAAAKyoAABAAAAAmAAAACAAAAAAAAAAAAAAAMAAAABQAAAAAAAAAAAD//wAAAQAAAP//AAABAA=="/>
              </a:ext>
            </a:extLst>
          </p:cNvSpPr>
          <p:nvPr>
            <p:ph type="dt" sz="quarter" idx="10"/>
          </p:nvPr>
        </p:nvSpPr>
        <p:spPr/>
        <p:txBody>
          <a:bodyPr/>
          <a:lstStyle/>
          <a:p>
            <a:pPr/>
            <a:fld id="{44A77104-4AA9-F287-E71F-BCD23F5111E9}" type="datetime1">
              <a:t/>
            </a:fld>
          </a:p>
        </p:txBody>
      </p:sp>
      <p:sp>
        <p:nvSpPr>
          <p:cNvPr id="5" name="Fußzeilen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EgClu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A4AAG4oAABQPAAAKyoAABAAAAAmAAAACAAAAAAAAAAAAAAAMAAAABQAAAAAAAAAAAD//wAAAQAAAP//AAABAA=="/>
              </a:ext>
            </a:extLst>
          </p:cNvSpPr>
          <p:nvPr>
            <p:ph type="ftr" sz="quarter" idx="11"/>
          </p:nvPr>
        </p:nvSpPr>
        <p:spPr/>
        <p:txBody>
          <a:bodyPr/>
          <a:lstStyle/>
          <a:p>
            <a:pPr/>
            <a:r>
              <a:t>Dr. Gerhard H. Peise</a:t>
            </a:r>
          </a:p>
        </p:txBody>
      </p:sp>
      <p:sp>
        <p:nvSpPr>
          <p:cNvPr id="6" name="FoliennummerBereich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8C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QT4AAG4oAADBSgAAKyoAABAAAAAmAAAACAAAAAAAAAAAAAAAMAAAABQAAAAAAAAAAAD//wAAAQAAAP//AAABAA=="/>
              </a:ext>
            </a:extLst>
          </p:cNvSpPr>
          <p:nvPr>
            <p:ph type="sldNum" sz="quarter" idx="12"/>
          </p:nvPr>
        </p:nvSpPr>
        <p:spPr/>
        <p:txBody>
          <a:bodyPr/>
          <a:lstStyle/>
          <a:p>
            <a:pPr/>
            <a:fld id="{07CB533C-72EA-9EA5-A473-84F01D3D52D1}" type="slidenum">
              <a:t/>
            </a:fld>
          </a:p>
        </p:txBody>
      </p:sp>
    </p:spTree>
  </p:cSld>
  <p:clrMapOvr>
    <a:masterClrMapping/>
  </p:clrMapOvr>
  <p:hf hdr="0" ftr="0"/>
</p:sldLayout>
</file>

<file path=ppt/slideMasters/_rels/slideMaster1.xml.rels><?xml version="1.0" encoding="UTF-8" standalone="yes" ?>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theme" Target="../theme/theme1.xml"/></Relationships>
</file>

<file path=ppt/slideMasters/_rels/slideMaster2.xml.rels><?xml version="1.0" encoding="UTF-8" standalone="yes" ?>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4.xml"/></Relationships>
</file>

<file path=ppt/slideMasters/slideMaster1.xml><?xml version="1.0" encoding="utf-8"?>
<p:sldMaste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cSld name="2_PPT-Vorlage_der_FOM_20140109">
    <p:bg>
      <p:bgPr>
        <a:solidFill>
          <a:schemeClr val="bg1"/>
        </a:solidFill>
        <a:effectLst/>
      </p:bgPr>
    </p:bg>
    <p:spTree>
      <p:nvGrpSpPr>
        <p:cNvPr id="1" name=""/>
        <p:cNvGrpSpPr/>
        <p:nvPr/>
      </p:nvGrpSpPr>
      <p:grpSpPr>
        <a:xfrm>
          <a:off x="0" y="0"/>
          <a:ext cx="0" cy="0"/>
          <a:chOff x="0" y="0"/>
          <a:chExt cx="0" cy="0"/>
        </a:xfrm>
      </p:grpSpPr>
      <p:sp>
        <p:nvSpPr>
          <p:cNvPr id="2" name="Rechteck 14"/>
          <p:cNvSpPr>
            <a:extLst>
              <a:ext uri="smNativeData">
                <pr:smNativeData xmlns:pr="smNativeData" xmlns="smNativeData" val="SMDATA_16_XMwMaBMAAAAlAAAAZAAAAA0AAAAAkAAAAEgAAACQAAAASAAAAAAAAAABAAAAAAAAAAEAAABQAAAAAAAAAAAA4D8AAAAAAADgPwAAAAAAAOA/AAAAAAAA4D8AAAAAAADgPwAAAAAAAOA/AAAAAAAA4D8AAAAAAADgPwAAAAAAAOA/AAAAAAAA4D8CAAAAjAAAAAEAAAADAAAAAJmKDP///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Cki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mYoAAAAAAAAAAAAAAAAAAAAAAAAAAAAAAAAAAAAAACYmJgJ/f38A297hA8zMzADAwP8Af39/AAAAAAAAAAAAAAAAAAAAAAAAAAAAIQAAABgAAAAUAAAAAQEAAA8FAABYQgAALQUAABAAAAAmAAAACAAAAP//////////MAAAABQAAAAAAAAAAAD//wAAAQAAAP//AAABAA=="/>
              </a:ext>
            </a:extLst>
          </p:cNvSpPr>
          <p:nvPr/>
        </p:nvSpPr>
        <p:spPr>
          <a:xfrm>
            <a:off x="163195" y="822325"/>
            <a:ext cx="10621645" cy="19050"/>
          </a:xfrm>
          <a:prstGeom prst="rect">
            <a:avLst/>
          </a:prstGeom>
          <a:gradFill flip="none" rotWithShape="0">
            <a:gsLst>
              <a:gs pos="0">
                <a:schemeClr val="accent1"/>
              </a:gs>
              <a:gs pos="80000">
                <a:srgbClr val="00998A"/>
              </a:gs>
              <a:gs pos="100000">
                <a:schemeClr val="bg1"/>
              </a:gs>
            </a:gsLst>
            <a:lin ang="0" scaled="0"/>
            <a:tileRect/>
          </a:gradFill>
          <a:ln>
            <a:noFill/>
          </a:ln>
          <a:effectLst/>
        </p:spPr>
        <p:txBody>
          <a:bodyPr vert="horz" wrap="square" lIns="91440" tIns="45720" rIns="91440" bIns="45720" numCol="1" spcCol="215900" anchor="ctr"/>
          <a:lstStyle/>
          <a:p>
            <a:pPr algn="ctr">
              <a:spcBef>
                <a:spcPts val="0"/>
              </a:spcBef>
              <a:defRPr cap="none">
                <a:solidFill>
                  <a:srgbClr val="FFFFFF"/>
                </a:solidFill>
              </a:defRPr>
            </a:pPr>
          </a:p>
        </p:txBody>
      </p:sp>
      <p:sp>
        <p:nvSpPr>
          <p:cNvPr id="3" name="Rechteck 6"/>
          <p:cNvSpPr>
            <a:extLst>
              <a:ext uri="smNativeData">
                <pr:smNativeData xmlns:pr="smNativeData" xmlns="smNativeData" val="SMDATA_16_XMwMaBMAAAAlAAAAZAAAAA0AAAAAkAAAAEgAAACQAAAASAAAAAAAAAABAAAAAAAAAAEAAABQAAAAAAAAAAAA4D8AAAAAAADgPwAAAAAAAOA/AAAAAAAA4D8AAAAAAADgPwAAAAAAAOA/AAAAAAAA4D8AAAAAAADgPwAAAAAAAOA/AAAAAAAA4D8CAAAAjAAAAAEAAAADAAAAAJmKDP///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mYoAAAAAAAAAAAAAAAAAAAAAAAAAAAAAAAAAAAAAACYmJgJ/f38A297hA8zMzADAwP8Af39/AAAAAAAAAAAAAAAAAAAAAAAAAAAAIQAAABgAAAAUAAAAAQEAAFgoAABYQgAAbigAABAAAAAmAAAACAAAAP//////////MAAAABQAAAAAAAAAAAD//wAAAQAAAP//AAABAA=="/>
              </a:ext>
            </a:extLst>
          </p:cNvSpPr>
          <p:nvPr/>
        </p:nvSpPr>
        <p:spPr>
          <a:xfrm>
            <a:off x="163195" y="6558280"/>
            <a:ext cx="10621645" cy="13970"/>
          </a:xfrm>
          <a:prstGeom prst="rect">
            <a:avLst/>
          </a:prstGeom>
          <a:gradFill flip="none" rotWithShape="0">
            <a:gsLst>
              <a:gs pos="0">
                <a:schemeClr val="accent1"/>
              </a:gs>
              <a:gs pos="80000">
                <a:srgbClr val="00998A"/>
              </a:gs>
              <a:gs pos="100000">
                <a:schemeClr val="bg1"/>
              </a:gs>
            </a:gsLst>
            <a:lin ang="0" scaled="0"/>
            <a:tileRect/>
          </a:gradFill>
          <a:ln>
            <a:noFill/>
          </a:ln>
          <a:effectLst/>
        </p:spPr>
        <p:txBody>
          <a:bodyPr vert="horz" wrap="square" lIns="91440" tIns="45720" rIns="91440" bIns="45720" numCol="1" spcCol="215900" anchor="ctr"/>
          <a:lstStyle/>
          <a:p>
            <a:pPr algn="ctr">
              <a:spcBef>
                <a:spcPts val="0"/>
              </a:spcBef>
              <a:defRPr cap="none">
                <a:solidFill>
                  <a:srgbClr val="FFFFFF"/>
                </a:solidFill>
              </a:defRPr>
            </a:pPr>
          </a:p>
        </p:txBody>
      </p:sp>
      <p:pic>
        <p:nvPicPr>
          <p:cNvPr id="4" name="Picture 2"/>
          <p:cNvPicPr>
            <a:picLocks noChangeAspect="1"/>
            <a:extLst>
              <a:ext uri="smNativeData">
                <pr:smNativeData xmlns:pr="smNativeData" xmlns="smNativeData" val="SMDATA_18_XMwMaBMAAAAlAAAAEQ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Cu94X9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NpEAADEAAAARUkAAC8FAAAQAAAAJgAAAAgAAAD//////////zAAAAAUAAAAAAAAAAAA//8AAAEAAAD//wAAAQA="/>
              </a:ext>
            </a:extLst>
          </p:cNvPicPr>
          <p:nvPr/>
        </p:nvPicPr>
        <p:blipFill>
          <a:blip r:embed="rId1"/>
          <a:stretch>
            <a:fillRect/>
          </a:stretch>
        </p:blipFill>
        <p:spPr>
          <a:xfrm>
            <a:off x="11192510" y="124460"/>
            <a:ext cx="718185" cy="718185"/>
          </a:xfrm>
          <a:prstGeom prst="rect">
            <a:avLst/>
          </a:prstGeom>
          <a:noFill/>
          <a:ln>
            <a:noFill/>
          </a:ln>
          <a:effectLst/>
        </p:spPr>
      </p:pic>
      <p:sp>
        <p:nvSpPr>
          <p:cNvPr id="5" name="Rectangle 3"/>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xQEAABsGAAD5SQAA7CUAABAAAAAmAAAACAAAAP//////////MAAAABQAAAAAAAAAAAD//wAAAQAAAP//AAABAA=="/>
              </a:ext>
            </a:extLst>
          </p:cNvSpPr>
          <p:nvPr>
            <p:ph type="body" idx="1"/>
          </p:nvPr>
        </p:nvSpPr>
        <p:spPr>
          <a:xfrm>
            <a:off x="287655" y="992505"/>
            <a:ext cx="11737340" cy="5172075"/>
          </a:xfrm>
          <a:prstGeom prst="rect">
            <a:avLst/>
          </a:prstGeom>
          <a:noFill/>
          <a:ln>
            <a:noFill/>
          </a:ln>
          <a:effectLst/>
        </p:spPr>
        <p:txBody>
          <a:bodyPr vert="horz" wrap="square" lIns="91440" tIns="45720" rIns="91440" bIns="45720" numCol="1" spcCol="215900" anchor="t">
            <a:prstTxWarp prst="textNoShape">
              <a:avLst/>
            </a:prstTxWarp>
          </a:bodyPr>
          <a:lstStyle/>
          <a:p>
            <a:pPr/>
            <a:r>
              <a:t>Klicken Sie, um die Formate des </a:t>
            </a:r>
            <a:r>
              <a:t>Vorlagentextes zu bearbeiten</a:t>
            </a:r>
          </a:p>
          <a:p>
            <a:pPr lvl="1"/>
            <a:r>
              <a:t>Second level</a:t>
            </a:r>
          </a:p>
          <a:p>
            <a:pPr lvl="2"/>
            <a:r>
              <a:t>Third level</a:t>
            </a:r>
          </a:p>
          <a:p>
            <a:pPr lvl="3"/>
            <a:r>
              <a:t>Fourth level</a:t>
            </a:r>
          </a:p>
          <a:p>
            <a:pPr lvl="4"/>
            <a:r>
              <a:t>Fifth level</a:t>
            </a:r>
          </a:p>
        </p:txBody>
      </p:sp>
      <p:sp>
        <p:nvSpPr>
          <p:cNvPr id="6" name="Rectangle 4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BAAAA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QT4AAG4oAADBSgAAKyoAABAAAAAmAAAACAAAAP//////////MAAAABQAAAAAAAAAAAD//wAAAQAAAP//AAABAA=="/>
              </a:ext>
            </a:extLst>
          </p:cNvSpPr>
          <p:nvPr>
            <p:ph type="sldNum" sz="quarter" idx="4"/>
          </p:nvPr>
        </p:nvSpPr>
        <p:spPr>
          <a:xfrm>
            <a:off x="10119995" y="6572250"/>
            <a:ext cx="2032000" cy="282575"/>
          </a:xfrm>
          <a:prstGeom prst="rect">
            <a:avLst/>
          </a:prstGeom>
          <a:noFill/>
          <a:ln>
            <a:noFill/>
          </a:ln>
          <a:effectLst/>
        </p:spPr>
        <p:txBody>
          <a:bodyPr vert="horz" wrap="square" lIns="91440" tIns="45720" rIns="91440" bIns="45720" numCol="1" spcCol="215900" anchor="t">
            <a:prstTxWarp prst="textNoShape">
              <a:avLst/>
            </a:prstTxWarp>
          </a:bodyPr>
          <a:lstStyle>
            <a:lvl1pPr algn="r" defTabSz="449580">
              <a:tabLst/>
              <a:defRPr sz="1100" cap="none">
                <a:solidFill>
                  <a:schemeClr val="tx2"/>
                </a:solidFill>
                <a:latin typeface="Basic Sans" pitchFamily="1" charset="0"/>
                <a:ea typeface="Arial" pitchFamily="1" charset="0"/>
                <a:cs typeface="Arial" pitchFamily="1" charset="0"/>
              </a:defRPr>
            </a:lvl1pPr>
          </a:lstStyle>
          <a:p>
            <a:pPr/>
            <a:fld id="{72EC08C7-899F-B9FE-D154-7FAB461A272A}" type="slidenum">
              <a:t/>
            </a:fld>
          </a:p>
        </p:txBody>
      </p:sp>
      <p:sp>
        <p:nvSpPr>
          <p:cNvPr id="7" name="Rectangle 42"/>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IC7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A4AAG4oAABQPAAAKyoAABAAAAAmAAAACAAAAP//////////MAAAABQAAAAAAAAAAAD//wAAAQAAAP//AAABAA=="/>
              </a:ext>
            </a:extLst>
          </p:cNvSpPr>
          <p:nvPr>
            <p:ph type="ftr" sz="quarter" idx="3"/>
          </p:nvPr>
        </p:nvSpPr>
        <p:spPr>
          <a:xfrm>
            <a:off x="2387600" y="6572250"/>
            <a:ext cx="7416800" cy="282575"/>
          </a:xfrm>
          <a:prstGeom prst="rect">
            <a:avLst/>
          </a:prstGeom>
          <a:noFill/>
          <a:ln>
            <a:noFill/>
          </a:ln>
          <a:effectLst/>
        </p:spPr>
        <p:txBody>
          <a:bodyPr vert="horz" wrap="square" lIns="91440" tIns="45720" rIns="91440" bIns="45720" numCol="1" spcCol="215900" anchor="t">
            <a:prstTxWarp prst="textNoShape">
              <a:avLst/>
            </a:prstTxWarp>
          </a:bodyPr>
          <a:lstStyle>
            <a:lvl1pPr algn="ctr" defTabSz="449580">
              <a:tabLst/>
              <a:defRPr sz="1100" cap="none">
                <a:solidFill>
                  <a:schemeClr val="tx2"/>
                </a:solidFill>
                <a:latin typeface="Basic Sans" pitchFamily="1" charset="0"/>
                <a:ea typeface="Arial" pitchFamily="1" charset="0"/>
                <a:cs typeface="Arial" pitchFamily="1" charset="0"/>
              </a:defRPr>
            </a:lvl1pPr>
          </a:lstStyle>
          <a:p>
            <a:pPr/>
            <a:r>
              <a:t>Dr. Gerhard H. Peise</a:t>
            </a:r>
          </a:p>
        </p:txBody>
      </p:sp>
      <p:sp>
        <p:nvSpPr>
          <p:cNvPr id="8" name="Rectangle 43"/>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JQAAAG4oAAClDAAAKyoAABAAAAAmAAAACAAAAP//////////MAAAABQAAAAAAAAAAAD//wAAAQAAAP//AAABAA=="/>
              </a:ext>
            </a:extLst>
          </p:cNvSpPr>
          <p:nvPr>
            <p:ph type="dt" sz="half" idx="2"/>
          </p:nvPr>
        </p:nvSpPr>
        <p:spPr>
          <a:xfrm>
            <a:off x="23495" y="6572250"/>
            <a:ext cx="2032000" cy="282575"/>
          </a:xfrm>
          <a:prstGeom prst="rect">
            <a:avLst/>
          </a:prstGeom>
          <a:noFill/>
          <a:ln>
            <a:noFill/>
          </a:ln>
          <a:effectLst/>
        </p:spPr>
        <p:txBody>
          <a:bodyPr vert="horz" wrap="square" lIns="91440" tIns="45720" rIns="91440" bIns="45720" numCol="1" spcCol="215900" anchor="t">
            <a:prstTxWarp prst="textNoShape">
              <a:avLst/>
            </a:prstTxWarp>
          </a:bodyPr>
          <a:lstStyle>
            <a:lvl1pPr defTabSz="449580">
              <a:tabLst/>
              <a:defRPr sz="1100" cap="none">
                <a:solidFill>
                  <a:schemeClr val="tx2"/>
                </a:solidFill>
                <a:latin typeface="Basic Sans" pitchFamily="1" charset="0"/>
                <a:ea typeface="Arial" pitchFamily="1" charset="0"/>
                <a:cs typeface="Arial" pitchFamily="1" charset="0"/>
              </a:defRPr>
            </a:lvl1pPr>
          </a:lstStyle>
          <a:p>
            <a:pPr/>
            <a:fld id="{1E2F51DF-91F3-7AA7-BD97-67F21FD94B32}" type="datetime1">
              <a:t/>
            </a:fld>
          </a:p>
        </p:txBody>
      </p:sp>
    </p:spTree>
  </p:cSld>
  <p:clrMap bg1="lt1" tx1="dk1" bg2="lt2" tx2="dk2" accent1="accent1" accent2="accent2" accent3="accent3" accent4="accent4" accent5="accent5" accent6="accent6" hlink="hlink" folHlink="folHlink"/>
  <p:sldLayoutIdLst>
    <p:sldLayoutId id="2147483804" r:id="rId2"/>
  </p:sldLayoutIdLst>
  <p:hf sldNum="0" hdr="0" ftr="0" dt="0"/>
  <p:txStyles>
    <p:titleStyle>
      <a:lvl1pPr marL="0" marR="0" indent="0" algn="l" defTabSz="914400">
        <a:lnSpc>
          <a:spcPct val="100000"/>
        </a:lnSpc>
        <a:spcBef>
          <a:spcPts val="0"/>
        </a:spcBef>
        <a:spcAft>
          <a:spcPts val="0"/>
        </a:spcAft>
        <a:buNone/>
        <a:tabLst/>
        <a:defRPr sz="2400" b="1" i="0" u="none" strike="noStrike" kern="1" cap="none" spc="0" baseline="0">
          <a:solidFill>
            <a:srgbClr val="23A092"/>
          </a:solidFill>
          <a:effectLst/>
          <a:latin typeface="Arial" pitchFamily="1" charset="0"/>
          <a:ea typeface="Arial" pitchFamily="1" charset="0"/>
          <a:cs typeface="Arial" pitchFamily="1" charset="0"/>
        </a:defRPr>
      </a:lvl1pPr>
      <a:lvl2pPr marL="457200" marR="0" indent="0" algn="l" defTabSz="914400">
        <a:lnSpc>
          <a:spcPct val="100000"/>
        </a:lnSpc>
        <a:spcBef>
          <a:spcPts val="0"/>
        </a:spcBef>
        <a:spcAft>
          <a:spcPts val="0"/>
        </a:spcAft>
        <a:buNone/>
        <a:tabLst/>
        <a:defRPr sz="2400" b="0" i="0" u="none" strike="noStrike" kern="1" cap="none" spc="0" baseline="0">
          <a:solidFill>
            <a:schemeClr val="tx1"/>
          </a:solidFill>
          <a:effectLst/>
          <a:latin typeface="Arial" pitchFamily="1" charset="0"/>
          <a:ea typeface="Arial" pitchFamily="1" charset="0"/>
          <a:cs typeface="Arial" pitchFamily="1" charset="0"/>
        </a:defRPr>
      </a:lvl2pPr>
      <a:lvl3pPr marL="914400" marR="0" indent="0" algn="l" defTabSz="914400">
        <a:lnSpc>
          <a:spcPct val="100000"/>
        </a:lnSpc>
        <a:spcBef>
          <a:spcPts val="0"/>
        </a:spcBef>
        <a:spcAft>
          <a:spcPts val="0"/>
        </a:spcAft>
        <a:buNone/>
        <a:tabLst/>
        <a:defRPr sz="2400" b="0" i="0" u="none" strike="noStrike" kern="1" cap="none" spc="0" baseline="0">
          <a:solidFill>
            <a:schemeClr val="tx1"/>
          </a:solidFill>
          <a:effectLst/>
          <a:latin typeface="Arial" pitchFamily="1" charset="0"/>
          <a:ea typeface="Arial" pitchFamily="1" charset="0"/>
          <a:cs typeface="Arial" pitchFamily="1" charset="0"/>
        </a:defRPr>
      </a:lvl3pPr>
      <a:lvl4pPr marL="1371600" marR="0" indent="0" algn="l" defTabSz="914400">
        <a:lnSpc>
          <a:spcPct val="100000"/>
        </a:lnSpc>
        <a:spcBef>
          <a:spcPts val="0"/>
        </a:spcBef>
        <a:spcAft>
          <a:spcPts val="0"/>
        </a:spcAft>
        <a:buNone/>
        <a:tabLst/>
        <a:defRPr sz="2400" b="0" i="0" u="none" strike="noStrike" kern="1" cap="none" spc="0" baseline="0">
          <a:solidFill>
            <a:schemeClr val="tx1"/>
          </a:solidFill>
          <a:effectLst/>
          <a:latin typeface="Arial" pitchFamily="1" charset="0"/>
          <a:ea typeface="Arial" pitchFamily="1" charset="0"/>
          <a:cs typeface="Arial" pitchFamily="1" charset="0"/>
        </a:defRPr>
      </a:lvl4pPr>
      <a:lvl5pPr marL="1828800" marR="0" indent="0" algn="l" defTabSz="914400">
        <a:lnSpc>
          <a:spcPct val="100000"/>
        </a:lnSpc>
        <a:spcBef>
          <a:spcPts val="0"/>
        </a:spcBef>
        <a:spcAft>
          <a:spcPts val="0"/>
        </a:spcAft>
        <a:buNone/>
        <a:tabLst/>
        <a:defRPr sz="2400" b="0" i="0" u="none" strike="noStrike" kern="1" cap="none"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9pPr>
    </p:titleStyle>
    <p:bodyStyle>
      <a:lvl1pPr marL="342900" marR="0" indent="-342900" algn="l" defTabSz="914400">
        <a:lnSpc>
          <a:spcPct val="100000"/>
        </a:lnSpc>
        <a:spcBef>
          <a:spcPts val="0"/>
        </a:spcBef>
        <a:spcAft>
          <a:spcPts val="0"/>
        </a:spcAft>
        <a:buClrTx/>
        <a:buSzTx/>
        <a:buFontTx/>
        <a:buChar char="-"/>
        <a:tabLst/>
        <a:defRPr sz="2200" b="0" i="0" u="none" strike="noStrike" kern="1" cap="none" spc="0" baseline="0">
          <a:solidFill>
            <a:schemeClr val="tx1"/>
          </a:solidFill>
          <a:effectLst/>
          <a:latin typeface="Arial" pitchFamily="1" charset="0"/>
          <a:ea typeface="Arial" pitchFamily="1" charset="0"/>
          <a:cs typeface="Arial" pitchFamily="1" charset="0"/>
        </a:defRPr>
      </a:lvl1pPr>
      <a:lvl2pPr marL="742950" marR="0" indent="-285750" algn="l" defTabSz="914400">
        <a:lnSpc>
          <a:spcPct val="100000"/>
        </a:lnSpc>
        <a:spcBef>
          <a:spcPts val="480"/>
        </a:spcBef>
        <a:spcAft>
          <a:spcPts val="0"/>
        </a:spcAft>
        <a:buClrTx/>
        <a:buSzTx/>
        <a:buFontTx/>
        <a:buChar char="+"/>
        <a:tabLst/>
        <a:defRPr sz="2000" b="0" i="0" u="none" strike="noStrike" kern="1" cap="none" spc="0" baseline="0">
          <a:solidFill>
            <a:schemeClr val="tx1"/>
          </a:solidFill>
          <a:effectLst/>
          <a:latin typeface="Arial" pitchFamily="1" charset="0"/>
          <a:ea typeface="Arial" pitchFamily="1" charset="0"/>
          <a:cs typeface="Arial" pitchFamily="1" charset="0"/>
        </a:defRPr>
      </a:lvl2pPr>
      <a:lvl3pPr marL="1143000" marR="0" indent="-228600" algn="l" defTabSz="914400">
        <a:lnSpc>
          <a:spcPct val="100000"/>
        </a:lnSpc>
        <a:spcBef>
          <a:spcPts val="430"/>
        </a:spcBef>
        <a:spcAft>
          <a:spcPts val="0"/>
        </a:spcAft>
        <a:buClrTx/>
        <a:buSzTx/>
        <a:buFontTx/>
        <a:buChar char="•"/>
        <a:tabLst/>
        <a:defRPr sz="1800" b="0" i="0" u="none" strike="noStrike" kern="1" cap="none" spc="0" baseline="0">
          <a:solidFill>
            <a:schemeClr val="tx1"/>
          </a:solidFill>
          <a:effectLst/>
          <a:latin typeface="Arial" pitchFamily="1" charset="0"/>
          <a:ea typeface="Arial" pitchFamily="1" charset="0"/>
          <a:cs typeface="Arial" pitchFamily="1" charset="0"/>
        </a:defRPr>
      </a:lvl3pPr>
      <a:lvl4pPr marL="1600200" marR="0" indent="-228600" algn="l" defTabSz="914400">
        <a:lnSpc>
          <a:spcPct val="100000"/>
        </a:lnSpc>
        <a:spcBef>
          <a:spcPts val="380"/>
        </a:spcBef>
        <a:spcAft>
          <a:spcPts val="0"/>
        </a:spcAft>
        <a:buClrTx/>
        <a:buSzTx/>
        <a:buFont typeface="Wingdings" pitchFamily="0" charset="0"/>
        <a:buChar char="Ø"/>
        <a:tabLst/>
        <a:defRPr sz="1600" b="0" i="0" u="none" strike="noStrike" kern="1" cap="none" spc="0" baseline="0">
          <a:solidFill>
            <a:schemeClr val="tx1"/>
          </a:solidFill>
          <a:effectLst/>
          <a:latin typeface="Arial" pitchFamily="1" charset="0"/>
          <a:ea typeface="Arial" pitchFamily="1" charset="0"/>
          <a:cs typeface="Arial" pitchFamily="1" charset="0"/>
        </a:defRPr>
      </a:lvl4pPr>
      <a:lvl5pPr marL="2057400" marR="0" indent="-228600" algn="l" defTabSz="914400">
        <a:lnSpc>
          <a:spcPct val="100000"/>
        </a:lnSpc>
        <a:spcBef>
          <a:spcPts val="335"/>
        </a:spcBef>
        <a:spcAft>
          <a:spcPts val="0"/>
        </a:spcAft>
        <a:buClrTx/>
        <a:buSzTx/>
        <a:buFontTx/>
        <a:buChar char="o"/>
        <a:tabLst/>
        <a:defRPr sz="1400" b="0" i="0" u="none" strike="noStrike" kern="1" cap="none"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9pPr>
    </p:bodyStyle>
    <p:otherStyle>
      <a:lvl1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1pPr>
      <a:lvl2pPr marL="45720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2pPr>
      <a:lvl3pPr marL="91440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3pPr>
      <a:lvl4pPr marL="137160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4pPr>
      <a:lvl5pPr marL="182880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9pPr>
    </p:otherStyle>
  </p:txStyles>
</p:sldMaster>
</file>

<file path=ppt/slideMasters/slideMaster2.xml><?xml version="1.0" encoding="utf-8"?>
<p:sldMaste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cSld name="2_PPT-Vorlage_der_FOM_20140109">
    <p:bg>
      <p:bgPr>
        <a:solidFill>
          <a:schemeClr val="bg1"/>
        </a:solidFill>
        <a:effectLst/>
      </p:bgPr>
    </p:bg>
    <p:spTree>
      <p:nvGrpSpPr>
        <p:cNvPr id="1" name=""/>
        <p:cNvGrpSpPr/>
        <p:nvPr/>
      </p:nvGrpSpPr>
      <p:grpSpPr>
        <a:xfrm>
          <a:off x="0" y="0"/>
          <a:ext cx="0" cy="0"/>
          <a:chOff x="0" y="0"/>
          <a:chExt cx="0" cy="0"/>
        </a:xfrm>
      </p:grpSpPr>
      <p:sp>
        <p:nvSpPr>
          <p:cNvPr id="2" name="Rechteck 14"/>
          <p:cNvSpPr>
            <a:extLst>
              <a:ext uri="smNativeData">
                <pr:smNativeData xmlns:pr="smNativeData" xmlns="smNativeData" val="SMDATA_16_XMwMaBMAAAAlAAAAZAAAAA0AAAAAkAAAAEgAAACQAAAASAAAAAAAAAABAAAAAAAAAAEAAABQAAAAAAAAAAAA4D8AAAAAAADgPwAAAAAAAOA/AAAAAAAA4D8AAAAAAADgPwAAAAAAAOA/AAAAAAAA4D8AAAAAAADgPwAAAAAAAOA/AAAAAAAA4D8CAAAAjAAAAAEAAAADAAAAAJmKDP///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Cki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mYoAAAAAAAAAAAAAAAAAAAAAAAAAAAAAAAAAAAAAACYmJgJ/f38A297hA8zMzADAwP8Af39/AAAAAAAAAAAAAAAAAAAAAAAAAAAAIQAAABgAAAAUAAAAAQEAAA8FAABYQgAALQUAABAAAAAmAAAACAAAAP//////////MAAAABQAAAAAAAAAAAD//wAAAQAAAP//AAABAA=="/>
              </a:ext>
            </a:extLst>
          </p:cNvSpPr>
          <p:nvPr/>
        </p:nvSpPr>
        <p:spPr>
          <a:xfrm>
            <a:off x="163195" y="822325"/>
            <a:ext cx="10621645" cy="19050"/>
          </a:xfrm>
          <a:prstGeom prst="rect">
            <a:avLst/>
          </a:prstGeom>
          <a:gradFill flip="none" rotWithShape="0">
            <a:gsLst>
              <a:gs pos="0">
                <a:schemeClr val="accent1"/>
              </a:gs>
              <a:gs pos="80000">
                <a:srgbClr val="00998A"/>
              </a:gs>
              <a:gs pos="100000">
                <a:schemeClr val="bg1"/>
              </a:gs>
            </a:gsLst>
            <a:lin ang="0" scaled="0"/>
            <a:tileRect/>
          </a:gradFill>
          <a:ln>
            <a:noFill/>
          </a:ln>
          <a:effectLst/>
        </p:spPr>
        <p:txBody>
          <a:bodyPr vert="horz" wrap="square" lIns="91440" tIns="45720" rIns="91440" bIns="45720" numCol="1" spcCol="215900" anchor="ctr"/>
          <a:lstStyle/>
          <a:p>
            <a:pPr algn="ctr">
              <a:spcBef>
                <a:spcPts val="0"/>
              </a:spcBef>
              <a:defRPr cap="none">
                <a:solidFill>
                  <a:srgbClr val="FFFFFF"/>
                </a:solidFill>
              </a:defRPr>
            </a:pPr>
          </a:p>
        </p:txBody>
      </p:sp>
      <p:sp>
        <p:nvSpPr>
          <p:cNvPr id="3" name="Rechteck 6"/>
          <p:cNvSpPr>
            <a:extLst>
              <a:ext uri="smNativeData">
                <pr:smNativeData xmlns:pr="smNativeData" xmlns="smNativeData" val="SMDATA_16_XMwMaBMAAAAlAAAAZAAAAA0AAAAAkAAAAEgAAACQAAAASAAAAAAAAAABAAAAAAAAAAEAAABQAAAAAAAAAAAA4D8AAAAAAADgPwAAAAAAAOA/AAAAAAAA4D8AAAAAAADgPwAAAAAAAOA/AAAAAAAA4D8AAAAAAADgPwAAAAAAAOA/AAAAAAAA4D8CAAAAjAAAAAEAAAADAAAAAJmKDP///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mYoAAAAAAAAAAAAAAAAAAAAAAAAAAAAAAAAAAAAAACYmJgJ/f38A297hA8zMzADAwP8Af39/AAAAAAAAAAAAAAAAAAAAAAAAAAAAIQAAABgAAAAUAAAAAQEAAFgoAABYQgAAbigAABAAAAAmAAAACAAAAP//////////MAAAABQAAAAAAAAAAAD//wAAAQAAAP//AAABAA=="/>
              </a:ext>
            </a:extLst>
          </p:cNvSpPr>
          <p:nvPr/>
        </p:nvSpPr>
        <p:spPr>
          <a:xfrm>
            <a:off x="163195" y="6558280"/>
            <a:ext cx="10621645" cy="13970"/>
          </a:xfrm>
          <a:prstGeom prst="rect">
            <a:avLst/>
          </a:prstGeom>
          <a:gradFill flip="none" rotWithShape="0">
            <a:gsLst>
              <a:gs pos="0">
                <a:schemeClr val="accent1"/>
              </a:gs>
              <a:gs pos="80000">
                <a:srgbClr val="00998A"/>
              </a:gs>
              <a:gs pos="100000">
                <a:schemeClr val="bg1"/>
              </a:gs>
            </a:gsLst>
            <a:lin ang="0" scaled="0"/>
            <a:tileRect/>
          </a:gradFill>
          <a:ln>
            <a:noFill/>
          </a:ln>
          <a:effectLst/>
        </p:spPr>
        <p:txBody>
          <a:bodyPr vert="horz" wrap="square" lIns="91440" tIns="45720" rIns="91440" bIns="45720" numCol="1" spcCol="215900" anchor="ctr"/>
          <a:lstStyle/>
          <a:p>
            <a:pPr algn="ctr">
              <a:spcBef>
                <a:spcPts val="0"/>
              </a:spcBef>
              <a:defRPr cap="none">
                <a:solidFill>
                  <a:srgbClr val="FFFFFF"/>
                </a:solidFill>
              </a:defRPr>
            </a:pPr>
          </a:p>
        </p:txBody>
      </p:sp>
      <p:pic>
        <p:nvPicPr>
          <p:cNvPr id="4" name="Picture 2"/>
          <p:cNvPicPr>
            <a:picLocks noChangeAspect="1"/>
            <a:extLst>
              <a:ext uri="smNativeData">
                <pr:smNativeData xmlns:pr="smNativeData" xmlns="smNativeData" val="SMDATA_18_XMwMaBMAAAAlAAAAEQ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Cu94X9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NpEAADEAAAARUkAAC8FAAAQAAAAJgAAAAgAAAD//////////zAAAAAUAAAAAAAAAAAA//8AAAEAAAD//wAAAQA="/>
              </a:ext>
            </a:extLst>
          </p:cNvPicPr>
          <p:nvPr/>
        </p:nvPicPr>
        <p:blipFill>
          <a:blip r:embed="rId1"/>
          <a:stretch>
            <a:fillRect/>
          </a:stretch>
        </p:blipFill>
        <p:spPr>
          <a:xfrm>
            <a:off x="11192510" y="124460"/>
            <a:ext cx="718185" cy="718185"/>
          </a:xfrm>
          <a:prstGeom prst="rect">
            <a:avLst/>
          </a:prstGeom>
          <a:noFill/>
          <a:ln>
            <a:noFill/>
          </a:ln>
          <a:effectLst/>
        </p:spPr>
      </p:pic>
      <p:sp>
        <p:nvSpPr>
          <p:cNvPr id="5" name="Rectangle 3"/>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xQEAABsGAAD5SQAA7CUAABAAAAAmAAAACAAAAP//////////MAAAABQAAAAAAAAAAAD//wAAAQAAAP//AAABAA=="/>
              </a:ext>
            </a:extLst>
          </p:cNvSpPr>
          <p:nvPr>
            <p:ph type="body" idx="1"/>
          </p:nvPr>
        </p:nvSpPr>
        <p:spPr>
          <a:xfrm>
            <a:off x="287655" y="992505"/>
            <a:ext cx="11737340" cy="5172075"/>
          </a:xfrm>
          <a:prstGeom prst="rect">
            <a:avLst/>
          </a:prstGeom>
          <a:noFill/>
          <a:ln>
            <a:noFill/>
          </a:ln>
          <a:effectLst/>
        </p:spPr>
        <p:txBody>
          <a:bodyPr vert="horz" wrap="square" lIns="91440" tIns="45720" rIns="91440" bIns="45720" numCol="1" spcCol="215900" anchor="t">
            <a:prstTxWarp prst="textNoShape">
              <a:avLst/>
            </a:prstTxWarp>
          </a:bodyPr>
          <a:lstStyle/>
          <a:p>
            <a:pPr/>
            <a:r>
              <a:t>Klicken Sie, um die Formate des </a:t>
            </a:r>
            <a:r>
              <a:t>Vorlagentextes zu bearbeiten</a:t>
            </a:r>
          </a:p>
          <a:p>
            <a:pPr lvl="1"/>
            <a:r>
              <a:t>Second level</a:t>
            </a:r>
          </a:p>
          <a:p>
            <a:pPr lvl="2"/>
            <a:r>
              <a:t>Third level</a:t>
            </a:r>
          </a:p>
          <a:p>
            <a:pPr lvl="3"/>
            <a:r>
              <a:t>Fourth level</a:t>
            </a:r>
          </a:p>
          <a:p>
            <a:pPr lvl="4"/>
            <a:r>
              <a:t>Fifth level</a:t>
            </a:r>
          </a:p>
        </p:txBody>
      </p:sp>
      <p:sp>
        <p:nvSpPr>
          <p:cNvPr id="6" name="Rectangle 41"/>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BAAAA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QT4AAG4oAADBSgAAKyoAABAAAAAmAAAACAAAAP//////////MAAAABQAAAAAAAAAAAD//wAAAQAAAP//AAABAA=="/>
              </a:ext>
            </a:extLst>
          </p:cNvSpPr>
          <p:nvPr>
            <p:ph type="sldNum" sz="quarter" idx="4"/>
          </p:nvPr>
        </p:nvSpPr>
        <p:spPr>
          <a:xfrm>
            <a:off x="10119995" y="6572250"/>
            <a:ext cx="2032000" cy="282575"/>
          </a:xfrm>
          <a:prstGeom prst="rect">
            <a:avLst/>
          </a:prstGeom>
          <a:noFill/>
          <a:ln>
            <a:noFill/>
          </a:ln>
          <a:effectLst/>
        </p:spPr>
        <p:txBody>
          <a:bodyPr vert="horz" wrap="square" lIns="91440" tIns="45720" rIns="91440" bIns="45720" numCol="1" spcCol="215900" anchor="t">
            <a:prstTxWarp prst="textNoShape">
              <a:avLst/>
            </a:prstTxWarp>
          </a:bodyPr>
          <a:lstStyle>
            <a:lvl1pPr algn="r" defTabSz="449580">
              <a:tabLst/>
              <a:defRPr sz="1100" cap="none">
                <a:solidFill>
                  <a:schemeClr val="tx2"/>
                </a:solidFill>
                <a:latin typeface="Basic Sans" pitchFamily="1" charset="0"/>
                <a:ea typeface="Arial" pitchFamily="1" charset="0"/>
                <a:cs typeface="Arial" pitchFamily="1" charset="0"/>
              </a:defRPr>
            </a:lvl1pPr>
          </a:lstStyle>
          <a:p>
            <a:pPr/>
            <a:fld id="{37495F2E-60DA-1CA9-94F1-96FC11BF62C3}" type="slidenum">
              <a:t/>
            </a:fld>
          </a:p>
        </p:txBody>
      </p:sp>
      <p:sp>
        <p:nvSpPr>
          <p:cNvPr id="7" name="Rectangle 42"/>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IC7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A4AAG4oAABQPAAAKyoAABAAAAAmAAAACAAAAP//////////MAAAABQAAAAAAAAAAAD//wAAAQAAAP//AAABAA=="/>
              </a:ext>
            </a:extLst>
          </p:cNvSpPr>
          <p:nvPr>
            <p:ph type="ftr" sz="quarter" idx="3"/>
          </p:nvPr>
        </p:nvSpPr>
        <p:spPr>
          <a:xfrm>
            <a:off x="2387600" y="6572250"/>
            <a:ext cx="7416800" cy="282575"/>
          </a:xfrm>
          <a:prstGeom prst="rect">
            <a:avLst/>
          </a:prstGeom>
          <a:noFill/>
          <a:ln>
            <a:noFill/>
          </a:ln>
          <a:effectLst/>
        </p:spPr>
        <p:txBody>
          <a:bodyPr vert="horz" wrap="square" lIns="91440" tIns="45720" rIns="91440" bIns="45720" numCol="1" spcCol="215900" anchor="t">
            <a:prstTxWarp prst="textNoShape">
              <a:avLst/>
            </a:prstTxWarp>
          </a:bodyPr>
          <a:lstStyle>
            <a:lvl1pPr algn="ctr" defTabSz="449580">
              <a:tabLst/>
              <a:defRPr sz="1100" cap="none">
                <a:solidFill>
                  <a:schemeClr val="tx2"/>
                </a:solidFill>
                <a:latin typeface="Basic Sans" pitchFamily="1" charset="0"/>
                <a:ea typeface="Arial" pitchFamily="1" charset="0"/>
                <a:cs typeface="Arial" pitchFamily="1" charset="0"/>
              </a:defRPr>
            </a:lvl1pPr>
          </a:lstStyle>
          <a:p>
            <a:pPr/>
            <a:r>
              <a:t>Dr. Gerhard H. Peise</a:t>
            </a:r>
          </a:p>
        </p:txBody>
      </p:sp>
      <p:sp>
        <p:nvSpPr>
          <p:cNvPr id="8" name="Rectangle 43"/>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JQAAAG4oAAClDAAAKyoAABAAAAAmAAAACAAAAP//////////MAAAABQAAAAAAAAAAAD//wAAAQAAAP//AAABAA=="/>
              </a:ext>
            </a:extLst>
          </p:cNvSpPr>
          <p:nvPr>
            <p:ph type="dt" sz="half" idx="2"/>
          </p:nvPr>
        </p:nvSpPr>
        <p:spPr>
          <a:xfrm>
            <a:off x="23495" y="6572250"/>
            <a:ext cx="2032000" cy="282575"/>
          </a:xfrm>
          <a:prstGeom prst="rect">
            <a:avLst/>
          </a:prstGeom>
          <a:noFill/>
          <a:ln>
            <a:noFill/>
          </a:ln>
          <a:effectLst/>
        </p:spPr>
        <p:txBody>
          <a:bodyPr vert="horz" wrap="square" lIns="91440" tIns="45720" rIns="91440" bIns="45720" numCol="1" spcCol="215900" anchor="t">
            <a:prstTxWarp prst="textNoShape">
              <a:avLst/>
            </a:prstTxWarp>
          </a:bodyPr>
          <a:lstStyle>
            <a:lvl1pPr defTabSz="449580">
              <a:tabLst/>
              <a:defRPr sz="1100" cap="none">
                <a:solidFill>
                  <a:schemeClr val="tx2"/>
                </a:solidFill>
                <a:latin typeface="Basic Sans" pitchFamily="1" charset="0"/>
                <a:ea typeface="Arial" pitchFamily="1" charset="0"/>
                <a:cs typeface="Arial" pitchFamily="1" charset="0"/>
              </a:defRPr>
            </a:lvl1pPr>
          </a:lstStyle>
          <a:p>
            <a:pPr/>
            <a:fld id="{3BC1E0E8-A6D6-9416-9879-5043AE376E05}" type="datetime1">
              <a:t/>
            </a:fld>
          </a:p>
        </p:txBody>
      </p:sp>
    </p:spTree>
  </p:cSld>
  <p:clrMap bg1="lt1" tx1="dk1" bg2="lt2" tx2="dk2" accent1="accent1" accent2="accent2" accent3="accent3" accent4="accent4" accent5="accent5" accent6="accent6" hlink="hlink" folHlink="folHlink"/>
  <p:sldLayoutIdLst>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 id="2147483816" r:id="rId12"/>
  </p:sldLayoutIdLst>
  <p:hf sldNum="0" hdr="0" ftr="0" dt="0"/>
  <p:txStyles>
    <p:titleStyle>
      <a:lvl1pPr marL="0" marR="0" indent="0" algn="l" defTabSz="914400">
        <a:lnSpc>
          <a:spcPct val="100000"/>
        </a:lnSpc>
        <a:spcBef>
          <a:spcPts val="0"/>
        </a:spcBef>
        <a:spcAft>
          <a:spcPts val="0"/>
        </a:spcAft>
        <a:buNone/>
        <a:tabLst/>
        <a:defRPr sz="2400" b="1" i="0" u="none" strike="noStrike" kern="1" cap="none" spc="0" baseline="0">
          <a:solidFill>
            <a:srgbClr val="23A092"/>
          </a:solidFill>
          <a:effectLst/>
          <a:latin typeface="Arial" pitchFamily="1" charset="0"/>
          <a:ea typeface="Arial" pitchFamily="1" charset="0"/>
          <a:cs typeface="Arial" pitchFamily="1" charset="0"/>
        </a:defRPr>
      </a:lvl1pPr>
      <a:lvl2pPr marL="457200" marR="0" indent="0" algn="l" defTabSz="914400">
        <a:lnSpc>
          <a:spcPct val="100000"/>
        </a:lnSpc>
        <a:spcBef>
          <a:spcPts val="0"/>
        </a:spcBef>
        <a:spcAft>
          <a:spcPts val="0"/>
        </a:spcAft>
        <a:buNone/>
        <a:tabLst/>
        <a:defRPr sz="2400" b="0" i="0" u="none" strike="noStrike" kern="1" cap="none" spc="0" baseline="0">
          <a:solidFill>
            <a:schemeClr val="tx1"/>
          </a:solidFill>
          <a:effectLst/>
          <a:latin typeface="Arial" pitchFamily="1" charset="0"/>
          <a:ea typeface="Arial" pitchFamily="1" charset="0"/>
          <a:cs typeface="Arial" pitchFamily="1" charset="0"/>
        </a:defRPr>
      </a:lvl2pPr>
      <a:lvl3pPr marL="914400" marR="0" indent="0" algn="l" defTabSz="914400">
        <a:lnSpc>
          <a:spcPct val="100000"/>
        </a:lnSpc>
        <a:spcBef>
          <a:spcPts val="0"/>
        </a:spcBef>
        <a:spcAft>
          <a:spcPts val="0"/>
        </a:spcAft>
        <a:buNone/>
        <a:tabLst/>
        <a:defRPr sz="2400" b="0" i="0" u="none" strike="noStrike" kern="1" cap="none" spc="0" baseline="0">
          <a:solidFill>
            <a:schemeClr val="tx1"/>
          </a:solidFill>
          <a:effectLst/>
          <a:latin typeface="Arial" pitchFamily="1" charset="0"/>
          <a:ea typeface="Arial" pitchFamily="1" charset="0"/>
          <a:cs typeface="Arial" pitchFamily="1" charset="0"/>
        </a:defRPr>
      </a:lvl3pPr>
      <a:lvl4pPr marL="1371600" marR="0" indent="0" algn="l" defTabSz="914400">
        <a:lnSpc>
          <a:spcPct val="100000"/>
        </a:lnSpc>
        <a:spcBef>
          <a:spcPts val="0"/>
        </a:spcBef>
        <a:spcAft>
          <a:spcPts val="0"/>
        </a:spcAft>
        <a:buNone/>
        <a:tabLst/>
        <a:defRPr sz="2400" b="0" i="0" u="none" strike="noStrike" kern="1" cap="none" spc="0" baseline="0">
          <a:solidFill>
            <a:schemeClr val="tx1"/>
          </a:solidFill>
          <a:effectLst/>
          <a:latin typeface="Arial" pitchFamily="1" charset="0"/>
          <a:ea typeface="Arial" pitchFamily="1" charset="0"/>
          <a:cs typeface="Arial" pitchFamily="1" charset="0"/>
        </a:defRPr>
      </a:lvl4pPr>
      <a:lvl5pPr marL="1828800" marR="0" indent="0" algn="l" defTabSz="914400">
        <a:lnSpc>
          <a:spcPct val="100000"/>
        </a:lnSpc>
        <a:spcBef>
          <a:spcPts val="0"/>
        </a:spcBef>
        <a:spcAft>
          <a:spcPts val="0"/>
        </a:spcAft>
        <a:buNone/>
        <a:tabLst/>
        <a:defRPr sz="2400" b="0" i="0" u="none" strike="noStrike" kern="1" cap="none"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9pPr>
    </p:titleStyle>
    <p:bodyStyle>
      <a:lvl1pPr marL="342900" marR="0" indent="-342900" algn="l" defTabSz="914400">
        <a:lnSpc>
          <a:spcPct val="100000"/>
        </a:lnSpc>
        <a:spcBef>
          <a:spcPts val="0"/>
        </a:spcBef>
        <a:spcAft>
          <a:spcPts val="0"/>
        </a:spcAft>
        <a:buClrTx/>
        <a:buSzTx/>
        <a:buFontTx/>
        <a:buChar char="-"/>
        <a:tabLst/>
        <a:defRPr sz="2200" b="0" i="0" u="none" strike="noStrike" kern="1" cap="none" spc="0" baseline="0">
          <a:solidFill>
            <a:schemeClr val="tx1"/>
          </a:solidFill>
          <a:effectLst/>
          <a:latin typeface="Arial" pitchFamily="1" charset="0"/>
          <a:ea typeface="Arial" pitchFamily="1" charset="0"/>
          <a:cs typeface="Arial" pitchFamily="1" charset="0"/>
        </a:defRPr>
      </a:lvl1pPr>
      <a:lvl2pPr marL="742950" marR="0" indent="-285750" algn="l" defTabSz="914400">
        <a:lnSpc>
          <a:spcPct val="100000"/>
        </a:lnSpc>
        <a:spcBef>
          <a:spcPts val="480"/>
        </a:spcBef>
        <a:spcAft>
          <a:spcPts val="0"/>
        </a:spcAft>
        <a:buClrTx/>
        <a:buSzTx/>
        <a:buFontTx/>
        <a:buChar char="+"/>
        <a:tabLst/>
        <a:defRPr sz="2000" b="0" i="0" u="none" strike="noStrike" kern="1" cap="none" spc="0" baseline="0">
          <a:solidFill>
            <a:schemeClr val="tx1"/>
          </a:solidFill>
          <a:effectLst/>
          <a:latin typeface="Arial" pitchFamily="1" charset="0"/>
          <a:ea typeface="Arial" pitchFamily="1" charset="0"/>
          <a:cs typeface="Arial" pitchFamily="1" charset="0"/>
        </a:defRPr>
      </a:lvl2pPr>
      <a:lvl3pPr marL="1143000" marR="0" indent="-228600" algn="l" defTabSz="914400">
        <a:lnSpc>
          <a:spcPct val="100000"/>
        </a:lnSpc>
        <a:spcBef>
          <a:spcPts val="430"/>
        </a:spcBef>
        <a:spcAft>
          <a:spcPts val="0"/>
        </a:spcAft>
        <a:buClrTx/>
        <a:buSzTx/>
        <a:buFontTx/>
        <a:buChar char="•"/>
        <a:tabLst/>
        <a:defRPr sz="1800" b="0" i="0" u="none" strike="noStrike" kern="1" cap="none" spc="0" baseline="0">
          <a:solidFill>
            <a:schemeClr val="tx1"/>
          </a:solidFill>
          <a:effectLst/>
          <a:latin typeface="Arial" pitchFamily="1" charset="0"/>
          <a:ea typeface="Arial" pitchFamily="1" charset="0"/>
          <a:cs typeface="Arial" pitchFamily="1" charset="0"/>
        </a:defRPr>
      </a:lvl3pPr>
      <a:lvl4pPr marL="1600200" marR="0" indent="-228600" algn="l" defTabSz="914400">
        <a:lnSpc>
          <a:spcPct val="100000"/>
        </a:lnSpc>
        <a:spcBef>
          <a:spcPts val="380"/>
        </a:spcBef>
        <a:spcAft>
          <a:spcPts val="0"/>
        </a:spcAft>
        <a:buClrTx/>
        <a:buSzTx/>
        <a:buFont typeface="Wingdings" pitchFamily="0" charset="0"/>
        <a:buChar char="Ø"/>
        <a:tabLst/>
        <a:defRPr sz="1600" b="0" i="0" u="none" strike="noStrike" kern="1" cap="none" spc="0" baseline="0">
          <a:solidFill>
            <a:schemeClr val="tx1"/>
          </a:solidFill>
          <a:effectLst/>
          <a:latin typeface="Arial" pitchFamily="1" charset="0"/>
          <a:ea typeface="Arial" pitchFamily="1" charset="0"/>
          <a:cs typeface="Arial" pitchFamily="1" charset="0"/>
        </a:defRPr>
      </a:lvl4pPr>
      <a:lvl5pPr marL="2057400" marR="0" indent="-228600" algn="l" defTabSz="914400">
        <a:lnSpc>
          <a:spcPct val="100000"/>
        </a:lnSpc>
        <a:spcBef>
          <a:spcPts val="335"/>
        </a:spcBef>
        <a:spcAft>
          <a:spcPts val="0"/>
        </a:spcAft>
        <a:buClrTx/>
        <a:buSzTx/>
        <a:buFontTx/>
        <a:buChar char="o"/>
        <a:tabLst/>
        <a:defRPr sz="1400" b="0" i="0" u="none" strike="noStrike" kern="1" cap="none"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9pPr>
    </p:bodyStyle>
    <p:otherStyle>
      <a:lvl1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1pPr>
      <a:lvl2pPr marL="45720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2pPr>
      <a:lvl3pPr marL="91440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3pPr>
      <a:lvl4pPr marL="137160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4pPr>
      <a:lvl5pPr marL="182880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cap="none" spc="0" baseline="0">
          <a:solidFill>
            <a:schemeClr val="tx1"/>
          </a:solidFill>
          <a:effectLst/>
          <a:latin typeface="Arial" pitchFamily="1" charset="0"/>
          <a:ea typeface="Arial" pitchFamily="1" charset="0"/>
          <a:cs typeface="Arial" pitchFamily="1" charset="0"/>
        </a:defRPr>
      </a:lvl9pPr>
    </p:otherStyle>
  </p:txStyles>
</p:sldMaster>
</file>

<file path=ppt/slides/_rels/slide1.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3.png"/><Relationship Id="rId4" Type="http://schemas.openxmlformats.org/officeDocument/2006/relationships/image" Target="../media/image4.png"/></Relationships>
</file>

<file path=ppt/slides/_rels/slide7.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video" Target="/Users/gerhard/Mail/Seminare/FOM/Videos/V2 Szene 1 - Ebenen des Konflikts.mp4" TargetMode="External"/><Relationship Id="rId4" Type="http://schemas.openxmlformats.org/officeDocument/2006/relationships/image" Target="../media/image5.png"/></Relationships>
</file>

<file path=ppt/slides/_rels/slide10.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6.png"/></Relationships>
</file>

<file path=ppt/slides/_rels/slide19.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7.png"/></Relationships>
</file>

<file path=ppt/slides/_rels/slide24.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8.png"/></Relationships>
</file>

<file path=ppt/slides/_rels/slide25.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5.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s>
</file>

<file path=ppt/slides/_rels/slide36.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s>
</file>

<file path=ppt/slides/_rels/slide37.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s>
</file>

<file path=ppt/slides/_rels/slide38.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s>
</file>

<file path=ppt/slides/_rels/slide39.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s>
</file>

<file path=ppt/slides/_rels/slide40.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s>
</file>

<file path=ppt/slides/_rels/slide41.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s>
</file>

<file path=ppt/slides/_rels/slide42.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s>
</file>

<file path=ppt/slides/_rels/slide43.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3.xml"/></Relationships>
</file>

<file path=ppt/slides/_rels/slide44.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4.xml"/></Relationships>
</file>

<file path=ppt/slides/_rels/slide45.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5.xml"/></Relationships>
</file>

<file path=ppt/slides/_rels/slide46.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6.xml"/></Relationships>
</file>

<file path=ppt/slides/_rels/slide47.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7.xml"/></Relationships>
</file>

<file path=ppt/slides/_rels/slide48.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8.xml"/></Relationships>
</file>

<file path=ppt/slides/_rels/slide49.xml.rels><?xml version="1.0" encoding="UTF-8" standalone="yes" ?>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9.xml"/><Relationship Id="rId3" Type="http://schemas.openxmlformats.org/officeDocument/2006/relationships/image" Target="../media/image9.jpeg"/></Relationships>
</file>

<file path=ppt/slides/slide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showMasterSp="0">
  <p:cSld>
    <p:bg>
      <p:bgPr>
        <a:solidFill>
          <a:schemeClr val="bg1"/>
        </a:solidFill>
        <a:effectLst/>
      </p:bgPr>
    </p:bg>
    <p:spTree>
      <p:nvGrpSpPr>
        <p:cNvPr id="1" name=""/>
        <p:cNvGrpSpPr/>
        <p:nvPr/>
      </p:nvGrpSpPr>
      <p:grpSpPr>
        <a:xfrm>
          <a:off x="0" y="0"/>
          <a:ext cx="0" cy="0"/>
          <a:chOff x="0" y="0"/>
          <a:chExt cx="0" cy="0"/>
        </a:xfrm>
      </p:grpSpPr>
      <p:pic>
        <p:nvPicPr>
          <p:cNvPr id="2" name="Grafik1"/>
          <p:cNvPicPr>
            <a:picLocks noChangeAspect="1"/>
            <a:extLst>
              <a:ext uri="smNativeData">
                <pr:smNativeData xmlns:pr="smNativeData" xmlns="smNativeData" val="SMDATA_18_XMwMaBMAAAAlAAAAEQAAAC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AV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AMAAAABAAAAAUsAAC8qAAAQAAAAJgAAAAgAAAD//////////zAAAAAUAAAAAAAAAAAA//8AAAEAAAD//wAAAQA="/>
              </a:ext>
            </a:extLst>
          </p:cNvPicPr>
          <p:nvPr/>
        </p:nvPicPr>
        <p:blipFill>
          <a:blip r:embed="rId3"/>
          <a:stretch>
            <a:fillRect/>
          </a:stretch>
        </p:blipFill>
        <p:spPr>
          <a:xfrm>
            <a:off x="1905" y="635"/>
            <a:ext cx="12190730" cy="6856730"/>
          </a:xfrm>
          <a:prstGeom prst="rect">
            <a:avLst/>
          </a:prstGeom>
          <a:noFill/>
          <a:ln>
            <a:noFill/>
          </a:ln>
          <a:effectLst/>
        </p:spPr>
      </p:pic>
      <p:sp>
        <p:nvSpPr>
          <p:cNvPr id="3" name="Textbox1"/>
          <p:cNvSpPr txBox="1">
            <a:extLst>
              <a:ext uri="smNativeData">
                <pr:smNativeData xmlns:pr="smNativeData" xmlns="smNativeData" val="SMDATA_16_XMwMaBMAAAAlAAAAEgAAAE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D8G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8hEAAFkbAAASRwAASR8AABAgAAAmAAAACAAAAP//////////MAAAABQAAAAAAAAAAAD//wAAAQAAAP//AAABAA=="/>
              </a:ext>
            </a:extLst>
          </p:cNvSpPr>
          <p:nvPr/>
        </p:nvSpPr>
        <p:spPr>
          <a:xfrm>
            <a:off x="2917190" y="4445635"/>
            <a:ext cx="8636000" cy="640080"/>
          </a:xfrm>
          <a:prstGeom prst="rect">
            <a:avLst/>
          </a:prstGeom>
          <a:noFill/>
          <a:ln>
            <a:noFill/>
          </a:ln>
          <a:effectLst/>
        </p:spPr>
        <p:txBody>
          <a:bodyPr vert="horz" wrap="square" numCol="1" spcCol="215900" anchor="t"/>
          <a:lstStyle/>
          <a:p>
            <a:pPr algn="r">
              <a:defRPr sz="3600" b="1" cap="none">
                <a:solidFill>
                  <a:srgbClr val="007F7F"/>
                </a:solidFill>
              </a:defRPr>
            </a:pPr>
            <a:r>
              <a:t>Psychologische </a:t>
            </a:r>
            <a:r>
              <a:t>Gesprächskompetenz</a:t>
            </a:r>
          </a:p>
        </p:txBody>
      </p:sp>
      <p:sp>
        <p:nvSpPr>
          <p:cNvPr id="4" name="Textbox2"/>
          <p:cNvSpPr txBox="1">
            <a:extLst>
              <a:ext uri="smNativeData">
                <pr:smNativeData xmlns:pr="smNativeData" xmlns="smNativeData" val="SMDATA_16_XMwMaBMAAAAlAAAAEgAAAE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DEC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hwAAN0fAAASRwAAHSIAABAgAAAmAAAACAAAAP//////////MAAAABQAAAAAAAAAAAD//wAAAQAAAP//AAABAA=="/>
              </a:ext>
            </a:extLst>
          </p:cNvSpPr>
          <p:nvPr/>
        </p:nvSpPr>
        <p:spPr>
          <a:xfrm>
            <a:off x="4570730" y="5179695"/>
            <a:ext cx="6982460" cy="365760"/>
          </a:xfrm>
          <a:prstGeom prst="rect">
            <a:avLst/>
          </a:prstGeom>
          <a:noFill/>
          <a:ln>
            <a:noFill/>
          </a:ln>
          <a:effectLst/>
        </p:spPr>
        <p:txBody>
          <a:bodyPr vert="horz" wrap="square" numCol="1" spcCol="215900" anchor="t"/>
          <a:lstStyle/>
          <a:p>
            <a:pPr marL="0" indent="0" algn="r">
              <a:buNone/>
              <a:defRPr sz="1800" cap="none"/>
            </a:pPr>
            <a:r>
              <a:t>Konflikte</a:t>
            </a:r>
          </a:p>
        </p:txBody>
      </p:sp>
      <p:sp>
        <p:nvSpPr>
          <p:cNvPr id="5" name="Textbox3"/>
          <p:cNvSpPr txBox="1">
            <a:extLst>
              <a:ext uri="smNativeData">
                <pr:smNativeData xmlns:pr="smNativeData" xmlns="smNativeData" val="SMDATA_16_XMwMaBMAAAAlAAAAEgAAAE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DECAAD/fwAA/38AAAAAAAAJAAAABAAAAFAuwr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hwAABEkAAASRwAAUSYAABAgAAAmAAAACAAAAP//////////MAAAABQAAAAAAAAAAAD//wAAAQAAAP//AAABAA=="/>
              </a:ext>
            </a:extLst>
          </p:cNvSpPr>
          <p:nvPr/>
        </p:nvSpPr>
        <p:spPr>
          <a:xfrm>
            <a:off x="4570730" y="5862955"/>
            <a:ext cx="6982460" cy="365760"/>
          </a:xfrm>
          <a:prstGeom prst="rect">
            <a:avLst/>
          </a:prstGeom>
          <a:noFill/>
          <a:ln>
            <a:noFill/>
          </a:ln>
          <a:effectLst/>
        </p:spPr>
        <p:txBody>
          <a:bodyPr vert="horz" wrap="square" numCol="1" spcCol="215900" anchor="t"/>
          <a:lstStyle/>
          <a:p>
            <a:pPr algn="r">
              <a:defRPr sz="1800" b="1" cap="none"/>
            </a:pPr>
            <a:r>
              <a:t>Dr. Gerhard H. Peise</a:t>
            </a:r>
          </a:p>
        </p:txBody>
      </p:sp>
    </p:spTree>
  </p:cSld>
  <p:clrMapOvr>
    <a:masterClrMapping/>
  </p:clrMapOvr>
  <p:timing>
    <p:tnLst>
      <p:par>
        <p:cTn id="1" dur="indefinite" restart="never" nodeType="tmRoot"/>
      </p:par>
    </p:tnLst>
  </p:timing>
</p:sld>
</file>

<file path=ppt/slides/slide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Inhaltsplatzhalter 4"/>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Jrl/f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OQQAAPoFAABpRAAADicAABAAAAAmAAAACAAAAL+fAAAAAAAAMAAAABQAAAAAAAAAAAD//wAAAQAAAP//AAABAA=="/>
              </a:ext>
            </a:extLst>
          </p:cNvSpPr>
          <p:nvPr>
            <p:ph type="obj" idx="4294967295"/>
          </p:nvPr>
        </p:nvSpPr>
        <p:spPr>
          <a:xfrm>
            <a:off x="686435" y="971550"/>
            <a:ext cx="10434320" cy="5377180"/>
          </a:xfrm>
          <a:prstGeom prst="rect">
            <a:avLst/>
          </a:prstGeom>
        </p:spPr>
        <p:txBody>
          <a:bodyPr vert="horz" wrap="square" lIns="91440" tIns="45720" rIns="91440" bIns="45720" numCol="1" spcCol="215900" anchor="t">
            <a:prstTxWarp prst="textNoShape">
              <a:avLst/>
            </a:prstTxWarp>
          </a:bodyPr>
          <a:lstStyle>
            <a:lvl1pPr marL="342900" indent="-342900">
              <a:spcBef>
                <a:spcPts val="1200"/>
              </a:spcBef>
              <a:spcAft>
                <a:spcPts val="600"/>
              </a:spcAft>
              <a:buNone/>
              <a:defRPr sz="2000" b="1" cap="none">
                <a:solidFill>
                  <a:schemeClr val="accent1"/>
                </a:solidFill>
              </a:defRPr>
            </a:lvl1pPr>
          </a:lstStyle>
          <a:p>
            <a:pPr/>
          </a:p>
          <a:p>
            <a:pPr>
              <a:buNone/>
              <a:defRPr cap="none">
                <a:solidFill>
                  <a:srgbClr val="00998A"/>
                </a:solidFill>
              </a:defRPr>
            </a:pPr>
          </a:p>
          <a:p>
            <a:pPr>
              <a:buNone/>
              <a:defRPr cap="none">
                <a:solidFill>
                  <a:srgbClr val="00998A"/>
                </a:solidFill>
              </a:defRPr>
            </a:pPr>
          </a:p>
          <a:p>
            <a:pPr/>
            <a:r>
              <a:rPr cap="none">
                <a:solidFill>
                  <a:srgbClr val="00998A"/>
                </a:solidFill>
              </a:rPr>
              <a:t>© </a:t>
            </a:r>
            <a:r>
              <a:rPr cap="none">
                <a:solidFill>
                  <a:srgbClr val="00998A"/>
                </a:solidFill>
              </a:rPr>
              <a:t>FOM Hochschule für </a:t>
            </a:r>
            <a:r>
              <a:rPr cap="none">
                <a:solidFill>
                  <a:srgbClr val="00998A"/>
                </a:solidFill>
              </a:rPr>
              <a:t>Oekonomie und Management</a:t>
            </a:r>
            <a:endParaRPr cap="none">
              <a:solidFill>
                <a:srgbClr val="00998A"/>
              </a:solidFill>
            </a:endParaRPr>
          </a:p>
          <a:p>
            <a:pPr/>
            <a:r>
              <a:rPr sz="1700" cap="none">
                <a:solidFill>
                  <a:srgbClr val="00998A"/>
                </a:solidFill>
              </a:rPr>
              <a:t>gemeinnützige Gesellschaft </a:t>
            </a:r>
            <a:r>
              <a:rPr sz="1700" cap="none">
                <a:solidFill>
                  <a:srgbClr val="00998A"/>
                </a:solidFill>
              </a:rPr>
              <a:t>mbH (</a:t>
            </a:r>
            <a:r>
              <a:rPr sz="1700" cap="none">
                <a:solidFill>
                  <a:srgbClr val="00998A"/>
                </a:solidFill>
              </a:rPr>
              <a:t>FOM), </a:t>
            </a:r>
            <a:r>
              <a:rPr sz="1700" cap="none">
                <a:solidFill>
                  <a:srgbClr val="00998A"/>
                </a:solidFill>
              </a:rPr>
              <a:t>Leimkugelstraße 6, 45141 Essen</a:t>
            </a:r>
            <a:endParaRPr sz="1700" cap="none">
              <a:solidFill>
                <a:srgbClr val="00998A"/>
              </a:solidFill>
            </a:endParaRPr>
          </a:p>
          <a:p>
            <a:pPr/>
          </a:p>
          <a:p>
            <a:pPr marL="0" indent="0"/>
            <a:r>
              <a:rPr sz="1400" cap="none">
                <a:solidFill>
                  <a:srgbClr val="717D87"/>
                </a:solidFill>
              </a:rPr>
              <a:t>Dieses Werk ist urheberrechtlich geschützt und nur für den persönlichen Gebrauch im Rahmen der Veranstaltungen der </a:t>
            </a:r>
            <a:r>
              <a:rPr sz="1400" cap="none">
                <a:solidFill>
                  <a:srgbClr val="717D87"/>
                </a:solidFill>
              </a:rPr>
              <a:t>FOM bestimmt.</a:t>
            </a:r>
            <a:endParaRPr sz="1400" cap="none">
              <a:solidFill>
                <a:srgbClr val="717D87"/>
              </a:solidFill>
            </a:endParaRPr>
          </a:p>
          <a:p>
            <a:pPr marL="0" indent="0">
              <a:buNone/>
            </a:pPr>
            <a:r>
              <a:rPr sz="1400" cap="none">
                <a:solidFill>
                  <a:srgbClr val="717D87"/>
                </a:solidFill>
              </a:rPr>
              <a:t>Die durch die Urheberschaft begründeten Rechte (u.a. Vervielfältigung, Verbreitung, Übersetzung, Nachdruck) bleiben dem Urheber vorbehalten.</a:t>
            </a:r>
            <a:endParaRPr sz="1400" cap="none">
              <a:solidFill>
                <a:srgbClr val="717D87"/>
              </a:solidFill>
            </a:endParaRPr>
          </a:p>
          <a:p>
            <a:pPr marL="0" indent="0">
              <a:buNone/>
            </a:pPr>
            <a:r>
              <a:rPr sz="1400" cap="none">
                <a:solidFill>
                  <a:srgbClr val="717D87"/>
                </a:solidFill>
              </a:rPr>
              <a:t>Das Werk oder Teile daraus dürfen nicht ohne schriftliche Genehmigung der </a:t>
            </a:r>
            <a:r>
              <a:rPr sz="1400" cap="none">
                <a:solidFill>
                  <a:srgbClr val="717D87"/>
                </a:solidFill>
              </a:rPr>
              <a:t>FOM reproduziert oder unter Verwendung elektronischer Systeme verarbeitet, vervielfältigt oder verbreitet werden. </a:t>
            </a:r>
            <a:endParaRPr sz="1400" cap="none">
              <a:solidFill>
                <a:srgbClr val="717D87"/>
              </a:solidFill>
            </a:endParaRPr>
          </a:p>
        </p:txBody>
      </p:sp>
      <p:sp>
        <p:nvSpPr>
          <p:cNvPr id="3" name="Textplatzhalter 6"/>
          <p:cNvSpPr txBox="1">
            <a:spLocks noGrp="1" noChangeArrowheads="1"/>
            <a:extLst>
              <a:ext uri="smNativeData">
                <pr:smNativeData xmlns:pr="smNativeData" xmlns="smNativeData" val="SMDATA_16_XMwMaBMAAAAlAAAAEg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D2RAAAAAAAAMAAAABQAAAAAAAAAAAD//wAAAQAAAP//AAABAA=="/>
              </a:ext>
            </a:extLst>
          </p:cNvSpPr>
          <p:nvPr>
            <p:ph type="body" idx="1"/>
          </p:nvPr>
        </p:nvSpPr>
        <p:spPr>
          <a:xfrm>
            <a:off x="92710" y="440055"/>
            <a:ext cx="10600690" cy="360045"/>
          </a:xfrm>
          <a:prstGeom prst="rect">
            <a:avLst/>
          </a:prstGeom>
        </p:spPr>
        <p:txBody>
          <a:bodyPr vert="horz" wrap="square" lIns="91440" tIns="45720" rIns="91440" bIns="45720" numCol="1" spcCol="215900" anchor="t">
            <a:prstTxWarp prst="textNoShape">
              <a:avLst/>
            </a:prstTxWarp>
          </a:bodyPr>
          <a:lstStyle>
            <a:lvl1pPr>
              <a:spcBef>
                <a:spcPts val="0"/>
              </a:spcBef>
              <a:buNone/>
              <a:defRPr sz="1800" cap="none"/>
            </a:lvl1pPr>
            <a:lvl2pPr>
              <a:defRPr sz="1600" cap="none"/>
            </a:lvl2pPr>
            <a:lvl3pPr>
              <a:defRPr sz="1400" cap="none"/>
            </a:lvl3pPr>
            <a:lvl4pPr>
              <a:defRPr sz="1200" cap="none"/>
            </a:lvl4pPr>
            <a:lvl5pPr>
              <a:defRPr sz="1000" cap="none"/>
            </a:lvl5pPr>
          </a:lstStyle>
          <a:p>
            <a:pPr/>
            <a:r>
              <a:rPr b="1" cap="none">
                <a:solidFill>
                  <a:schemeClr val="accent1"/>
                </a:solidFill>
              </a:rPr>
              <a:t>Copyright</a:t>
            </a:r>
            <a:endParaRPr b="1" cap="none">
              <a:solidFill>
                <a:schemeClr val="accent1"/>
              </a:solidFill>
            </a:endParaRPr>
          </a:p>
        </p:txBody>
      </p:sp>
    </p:spTree>
  </p:cSld>
  <p:clrMapOvr>
    <a:masterClrMapping/>
  </p:clrMapOvr>
  <p:timing>
    <p:tnLst>
      <p:par>
        <p:cTn id="1" dur="indefinite" restart="never" nodeType="tmRoot"/>
      </p:par>
    </p:tnLst>
  </p:timing>
</p:sld>
</file>

<file path=ppt/slides/slide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AAEAAABkAAAAAAAAABQAAABAHwAAAAAAACYAAAAAAAAAwOD//wAAAAAmAAAAZAAAABYAAABMAAAAAAAAAAAAAAAEAAAAAAAAAAEAAADb3uEKAAAAACgAAAAoAAAAZAAAAGQAAAAAAAAAzMzMAAAAAABQAAAAUAAAAGQAAABkAAAAAAAAABcAAAAUAAAAAAAAAAAAAAD/fwAApHk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OAIAAKUGAAClMgAAdB8AABAAAAAmAAAACAAAAP//////////MAAAABQAAAAAAAAAAAD//wAAAQAAAP//AAABAA=="/>
              </a:ext>
            </a:extLst>
          </p:cNvSpPr>
          <p:nvPr/>
        </p:nvSpPr>
        <p:spPr>
          <a:xfrm>
            <a:off x="360680" y="1080135"/>
            <a:ext cx="7872095" cy="4032885"/>
          </a:xfrm>
          <a:prstGeom prst="rect">
            <a:avLst/>
          </a:prstGeom>
          <a:noFill/>
          <a:ln>
            <a:noFill/>
          </a:ln>
          <a:effectLst/>
        </p:spPr>
        <p:txBody>
          <a:bodyPr vert="horz" wrap="square" lIns="91440" tIns="45720" rIns="91440" bIns="45720" numCol="1" spcCol="215900" anchor="t"/>
          <a:lstStyle/>
          <a:p>
            <a:pPr indent="-342900">
              <a:spcAft>
                <a:spcPts val="600"/>
              </a:spcAft>
              <a:buNone/>
              <a:defRPr sz="2000" cap="none">
                <a:solidFill>
                  <a:srgbClr val="262626"/>
                </a:solidFill>
                <a:latin typeface="Tahoma" pitchFamily="1" charset="0"/>
                <a:ea typeface="Tahoma" pitchFamily="1" charset="0"/>
                <a:cs typeface="Tahoma" pitchFamily="1" charset="0"/>
              </a:defRPr>
            </a:pPr>
            <a:r>
              <a:t>Agenda</a:t>
            </a:r>
          </a:p>
          <a:p>
            <a:pPr marL="575945" indent="-179705">
              <a:spcBef>
                <a:spcPts val="1200"/>
              </a:spcBef>
              <a:spcAft>
                <a:spcPts val="600"/>
              </a:spcAft>
              <a:buClr>
                <a:srgbClr val="23A092"/>
              </a:buClr>
              <a:buSzPts val="2000"/>
              <a:buFont typeface="Wingdings" pitchFamily="2" charset="2"/>
              <a:buChar char=""/>
              <a:defRPr sz="1600" cap="none">
                <a:latin typeface="Tahoma" pitchFamily="1" charset="0"/>
                <a:ea typeface="Tahoma" pitchFamily="1" charset="0"/>
                <a:cs typeface="Tahoma" pitchFamily="1" charset="0"/>
              </a:defRPr>
            </a:pPr>
            <a:r>
              <a:t>Konflikte:</a:t>
            </a:r>
          </a:p>
          <a:p>
            <a:pPr marL="899795" indent="-179705">
              <a:spcBef>
                <a:spcPts val="1200"/>
              </a:spcBef>
              <a:spcAft>
                <a:spcPts val="600"/>
              </a:spcAft>
              <a:buClr>
                <a:srgbClr val="23A092"/>
              </a:buClr>
              <a:buSzPts val="2000"/>
              <a:buFont typeface="Wingdings" pitchFamily="2" charset="2"/>
              <a:buChar char=""/>
              <a:defRPr sz="1600" cap="none">
                <a:latin typeface="Tahoma" pitchFamily="1" charset="0"/>
                <a:ea typeface="Tahoma" pitchFamily="1" charset="0"/>
                <a:cs typeface="Tahoma" pitchFamily="1" charset="0"/>
              </a:defRPr>
            </a:pPr>
            <a:r>
              <a:t>Die Ebenen eines Konflikts</a:t>
            </a:r>
          </a:p>
          <a:p>
            <a:pPr marL="899795" indent="-179705">
              <a:spcBef>
                <a:spcPts val="1200"/>
              </a:spcBef>
              <a:spcAft>
                <a:spcPts val="600"/>
              </a:spcAft>
              <a:buClr>
                <a:srgbClr val="23A092"/>
              </a:buClr>
              <a:buSzPts val="2000"/>
              <a:buFont typeface="Wingdings" pitchFamily="2" charset="2"/>
              <a:buChar char=""/>
              <a:defRPr sz="1600" cap="none">
                <a:latin typeface="Tahoma" pitchFamily="1" charset="0"/>
                <a:ea typeface="Tahoma" pitchFamily="1" charset="0"/>
                <a:cs typeface="Tahoma" pitchFamily="1" charset="0"/>
              </a:defRPr>
            </a:pPr>
            <a:r>
              <a:t>Konfliktmodell nach Glasl</a:t>
            </a:r>
          </a:p>
          <a:p>
            <a:pPr marL="899795" indent="-179705">
              <a:spcBef>
                <a:spcPts val="1200"/>
              </a:spcBef>
              <a:spcAft>
                <a:spcPts val="600"/>
              </a:spcAft>
              <a:buClr>
                <a:srgbClr val="23A092"/>
              </a:buClr>
              <a:buSzPts val="2000"/>
              <a:buFont typeface="Wingdings" pitchFamily="2" charset="2"/>
              <a:buChar char=""/>
              <a:defRPr sz="1600" cap="none">
                <a:latin typeface="Tahoma" pitchFamily="1" charset="0"/>
                <a:ea typeface="Tahoma" pitchFamily="1" charset="0"/>
                <a:cs typeface="Tahoma" pitchFamily="1" charset="0"/>
              </a:defRPr>
            </a:pPr>
            <a:r>
              <a:t>Den eigenen </a:t>
            </a:r>
            <a:r>
              <a:t>Konfliktstil ermitteln</a:t>
            </a:r>
          </a:p>
          <a:p>
            <a:pPr marL="899795" indent="-179705">
              <a:spcBef>
                <a:spcPts val="1200"/>
              </a:spcBef>
              <a:spcAft>
                <a:spcPts val="600"/>
              </a:spcAft>
              <a:buClr>
                <a:srgbClr val="23A092"/>
              </a:buClr>
              <a:buSzPts val="2000"/>
              <a:buFont typeface="Wingdings" pitchFamily="2" charset="2"/>
              <a:buChar char=""/>
              <a:defRPr sz="1600" cap="none">
                <a:latin typeface="Tahoma" pitchFamily="1" charset="0"/>
                <a:ea typeface="Tahoma" pitchFamily="1" charset="0"/>
                <a:cs typeface="Tahoma" pitchFamily="1" charset="0"/>
              </a:defRPr>
            </a:pPr>
            <a:r>
              <a:t>Die Macht der Worte: Diese Sätze entschärfen Konflikte.</a:t>
            </a:r>
          </a:p>
          <a:p>
            <a:pPr marL="899795" indent="-179705">
              <a:spcBef>
                <a:spcPts val="1200"/>
              </a:spcBef>
              <a:spcAft>
                <a:spcPts val="600"/>
              </a:spcAft>
              <a:buClr>
                <a:srgbClr val="23A092"/>
              </a:buClr>
              <a:buSzPts val="2000"/>
              <a:buFont typeface="Wingdings" pitchFamily="2" charset="2"/>
              <a:buChar char=""/>
              <a:defRPr sz="1600" cap="none">
                <a:latin typeface="Tahoma" pitchFamily="1" charset="0"/>
                <a:ea typeface="Tahoma" pitchFamily="1" charset="0"/>
                <a:cs typeface="Tahoma" pitchFamily="1" charset="0"/>
              </a:defRPr>
            </a:pPr>
            <a:r>
              <a:t>Acht rettende Sätze für schwierige </a:t>
            </a:r>
            <a:r>
              <a:t>Gesprächssituationen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nimBg="1"/>
    </p:bldLst>
    <p:extLst>
      <p:ext uri="smNativeData">
        <pr:smNativeData xmlns:pr="smNativeData" xmlns="smNativeData" val="XMwMaA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slides/slide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Inhaltsplatzhalter 5"/>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xRcAAPsWAABIMgAAaxwAABAAAAAmAAAACAAAAL+fAAAAAAAAMAAAABQAAAAAAAAAAAD//wAAAQAAAP//AAABAA=="/>
              </a:ext>
            </a:extLst>
          </p:cNvSpPr>
          <p:nvPr>
            <p:ph type="obj" idx="4294967295"/>
          </p:nvPr>
        </p:nvSpPr>
        <p:spPr>
          <a:xfrm>
            <a:off x="3863975" y="3735705"/>
            <a:ext cx="4309745" cy="883920"/>
          </a:xfrm>
          <a:prstGeom prst="rect">
            <a:avLst/>
          </a:prstGeom>
        </p:spPr>
        <p:txBody>
          <a:bodyPr vert="horz" wrap="square" lIns="91440" tIns="45720" rIns="91440" bIns="45720" numCol="1" spcCol="215900" anchor="t">
            <a:prstTxWarp prst="textNoShape">
              <a:avLst/>
            </a:prstTxWarp>
          </a:bodyPr>
          <a:lstStyle/>
          <a:p>
            <a:pPr marL="0" indent="0" algn="ctr">
              <a:spcBef>
                <a:spcPts val="0"/>
              </a:spcBef>
              <a:spcAft>
                <a:spcPts val="1800"/>
              </a:spcAft>
              <a:buNone/>
              <a:defRPr sz="2800" cap="none">
                <a:solidFill>
                  <a:srgbClr val="007F7F"/>
                </a:solidFill>
                <a:latin typeface="Tahoma" pitchFamily="1" charset="0"/>
                <a:ea typeface="Tahoma" pitchFamily="1" charset="0"/>
                <a:cs typeface="Tahoma" pitchFamily="1" charset="0"/>
              </a:defRPr>
            </a:pPr>
            <a:r>
              <a:t>Konflikte</a:t>
            </a:r>
          </a:p>
        </p:txBody>
      </p:sp>
      <p:sp>
        <p:nvSpPr>
          <p:cNvPr id="3"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AtfAI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4" animBg="1"/>
    </p:bldLst>
    <p:extLst>
      <p:ext uri="smNativeData">
        <pr:smNativeData xmlns:pr="smNativeData" xmlns="smNativeData" val="XMwMaAIAAAAFAAAA/v///wEAAAABAAAAAAAAAAAAAAAAAAAAAAAAAAkAAAAAAAAAAQAAAAEAAAAAAAAAAAAAAAAAAAAAAAAA"/>
      </p:ext>
    </p:extLst>
  </p:timing>
</p:sld>
</file>

<file path=ppt/slides/slide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PkC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AFRwAAuCcAABAAAAAmAAAACAAAAP//////////MAAAABQAAAAAAAAAAAD//wAAAQAAAP//AAABAA=="/>
              </a:ext>
            </a:extLst>
          </p:cNvSpPr>
          <p:nvPr/>
        </p:nvSpPr>
        <p:spPr>
          <a:xfrm>
            <a:off x="360045" y="1080135"/>
            <a:ext cx="11184890" cy="5376545"/>
          </a:xfrm>
          <a:prstGeom prst="rect">
            <a:avLst/>
          </a:prstGeom>
          <a:noFill/>
          <a:ln>
            <a:noFill/>
          </a:ln>
          <a:effectLst/>
        </p:spPr>
        <p:txBody>
          <a:bodyPr vert="horz" wrap="square" lIns="91440" tIns="45720" rIns="91440" bIns="45720" numCol="1" spcCol="215900" anchor="t"/>
          <a:lstStyle/>
          <a:p>
            <a:pPr>
              <a:spcAft>
                <a:spcPts val="1800"/>
              </a:spcAft>
              <a:buNone/>
              <a:defRPr sz="1800" cap="none">
                <a:latin typeface="Tahoma" pitchFamily="1" charset="0"/>
                <a:ea typeface="Tahoma" pitchFamily="1" charset="0"/>
                <a:cs typeface="Tahoma" pitchFamily="1" charset="0"/>
              </a:defRPr>
            </a:pPr>
            <a:r>
              <a:rPr sz="2000" cap="none"/>
              <a:t>Konflikte </a:t>
            </a:r>
            <a:r>
              <a:rPr sz="1200" cap="none"/>
              <a:t>(1 </a:t>
            </a:r>
            <a:r>
              <a:rPr sz="1200" cap="none"/>
              <a:t>von14)</a:t>
            </a:r>
            <a:endParaRPr sz="1200" cap="none"/>
          </a:p>
          <a:p>
            <a:pPr marL="215900">
              <a:spcBef>
                <a:spcPts val="600"/>
              </a:spcBef>
              <a:spcAft>
                <a:spcPts val="600"/>
              </a:spcAft>
              <a:buNone/>
              <a:defRPr sz="1600" cap="none">
                <a:solidFill>
                  <a:srgbClr val="262626"/>
                </a:solidFill>
                <a:latin typeface="Tahoma" pitchFamily="1" charset="0"/>
                <a:ea typeface="Tahoma" pitchFamily="1" charset="0"/>
                <a:cs typeface="Tahoma" pitchFamily="1" charset="0"/>
              </a:defRPr>
            </a:pPr>
            <a:r>
              <a:t>Menschen haben natürlicherweise unterschiedliche Interessen, Sichtweisen und Motivation. Hieraus können sich Anspannungen entwickeln, aus denen sich ein Konflikt entwickeln kann.</a:t>
            </a:r>
          </a:p>
          <a:p>
            <a:pPr marL="215900">
              <a:spcBef>
                <a:spcPts val="600"/>
              </a:spcBef>
              <a:spcAft>
                <a:spcPts val="600"/>
              </a:spcAft>
              <a:buNone/>
              <a:defRPr sz="1600" cap="none">
                <a:solidFill>
                  <a:srgbClr val="262626"/>
                </a:solidFill>
                <a:latin typeface="Tahoma" pitchFamily="1" charset="0"/>
                <a:ea typeface="Tahoma" pitchFamily="1" charset="0"/>
                <a:cs typeface="Tahoma" pitchFamily="1" charset="0"/>
              </a:defRPr>
            </a:pPr>
            <a:r>
              <a:t>Der Begriff Konflikt leitet sich aus dem lateinischen '</a:t>
            </a:r>
            <a:r>
              <a:t>confligere' ab. Die bedeutet zusammenstoßen, aufeinanderprallen.</a:t>
            </a:r>
          </a:p>
          <a:p>
            <a:pPr marL="215900">
              <a:spcBef>
                <a:spcPts val="600"/>
              </a:spcBef>
              <a:spcAft>
                <a:spcPts val="600"/>
              </a:spcAft>
              <a:buNone/>
              <a:defRPr sz="1600" cap="none">
                <a:solidFill>
                  <a:srgbClr val="262626"/>
                </a:solidFill>
                <a:latin typeface="Tahoma" pitchFamily="1" charset="0"/>
                <a:ea typeface="Tahoma" pitchFamily="1" charset="0"/>
                <a:cs typeface="Tahoma" pitchFamily="1" charset="0"/>
              </a:defRPr>
            </a:pPr>
            <a:r>
              <a:t>Kennzeichen eines Konflikts sind u.a.:</a:t>
            </a:r>
          </a:p>
          <a:p>
            <a:pPr marL="558800" indent="-270510">
              <a:spcBef>
                <a:spcPts val="600"/>
              </a:spcBef>
              <a:spcAft>
                <a:spcPts val="600"/>
              </a:spcAft>
              <a:buClr>
                <a:srgbClr val="23A092"/>
              </a:buClr>
              <a:buFont typeface="Calibri" pitchFamily="1" charset="0"/>
              <a:buChar char="•"/>
              <a:defRPr sz="1600" cap="none">
                <a:solidFill>
                  <a:srgbClr val="262626"/>
                </a:solidFill>
                <a:latin typeface="Tahoma" pitchFamily="1" charset="0"/>
                <a:ea typeface="Tahoma" pitchFamily="1" charset="0"/>
                <a:cs typeface="Tahoma" pitchFamily="1" charset="0"/>
              </a:defRPr>
            </a:pPr>
            <a:r>
              <a:t>Die Beteiligten haben etwas miteinander zu tun und sind voneinander abhängig.</a:t>
            </a:r>
          </a:p>
          <a:p>
            <a:pPr marL="558800" indent="-270510">
              <a:spcBef>
                <a:spcPts val="600"/>
              </a:spcBef>
              <a:spcAft>
                <a:spcPts val="600"/>
              </a:spcAft>
              <a:buClr>
                <a:srgbClr val="23A092"/>
              </a:buClr>
              <a:buFont typeface="Calibri" pitchFamily="1" charset="0"/>
              <a:buChar char="•"/>
              <a:defRPr sz="1600" cap="none">
                <a:solidFill>
                  <a:srgbClr val="262626"/>
                </a:solidFill>
                <a:latin typeface="Tahoma" pitchFamily="1" charset="0"/>
                <a:ea typeface="Tahoma" pitchFamily="1" charset="0"/>
                <a:cs typeface="Tahoma" pitchFamily="1" charset="0"/>
              </a:defRPr>
            </a:pPr>
            <a:r>
              <a:t>Es gibt unvereinbare Wünsche, Interessen und Anliegen.</a:t>
            </a:r>
          </a:p>
          <a:p>
            <a:pPr marL="558800" indent="-270510">
              <a:spcBef>
                <a:spcPts val="600"/>
              </a:spcBef>
              <a:spcAft>
                <a:spcPts val="600"/>
              </a:spcAft>
              <a:buClr>
                <a:srgbClr val="23A092"/>
              </a:buClr>
              <a:buFont typeface="Calibri" pitchFamily="1" charset="0"/>
              <a:buChar char="•"/>
              <a:defRPr sz="1600" cap="none">
                <a:solidFill>
                  <a:srgbClr val="262626"/>
                </a:solidFill>
                <a:latin typeface="Tahoma" pitchFamily="1" charset="0"/>
                <a:ea typeface="Tahoma" pitchFamily="1" charset="0"/>
                <a:cs typeface="Tahoma" pitchFamily="1" charset="0"/>
              </a:defRPr>
            </a:pPr>
            <a:r>
              <a:t>Mindestens ein Beteiligter hat negative Gefühle.</a:t>
            </a:r>
          </a:p>
          <a:p>
            <a:pPr marL="215900">
              <a:spcBef>
                <a:spcPts val="600"/>
              </a:spcBef>
              <a:spcAft>
                <a:spcPts val="600"/>
              </a:spcAft>
              <a:buNone/>
              <a:defRPr sz="1600" cap="none">
                <a:solidFill>
                  <a:srgbClr val="262626"/>
                </a:solidFill>
                <a:latin typeface="Tahoma" pitchFamily="1" charset="0"/>
                <a:ea typeface="Tahoma" pitchFamily="1" charset="0"/>
                <a:cs typeface="Tahoma" pitchFamily="1" charset="0"/>
              </a:defRPr>
            </a:pPr>
            <a:r>
              <a:t>Beim Konflikt werden die </a:t>
            </a:r>
            <a:r>
              <a:t>Sach- und die </a:t>
            </a:r>
            <a:r>
              <a:t>Beziehungsebene unterschieden. Auf der </a:t>
            </a:r>
            <a:r>
              <a:t>Sachebene geht es um Zahlen, Daten und Fakten. Auf der </a:t>
            </a:r>
            <a:r>
              <a:t>Beziehungsebene dominieren Emotionen, Wünsche, Bedürfnisse, Einstellungen, Werte, Überzeugungen und das Selbstwertgefühl.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XMwMaAk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
      </p:ext>
    </p:extLst>
  </p:timing>
</p:sld>
</file>

<file path=ppt/slides/slide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pic>
        <p:nvPicPr>
          <p:cNvPr id="3" name="Grafik1"/>
          <p:cNvPicPr>
            <a:picLocks noChangeAspect="1"/>
            <a:extLst>
              <a:ext uri="smNativeData">
                <pr:smNativeData xmlns:pr="smNativeData" xmlns="smNativeData" val="SMDATA_18_XMwMaBMAAAAlAAAAEQ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BJC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KYlAABuFQAAdigAAD4YAAAQAAAAJgAAAAgAAAD//////////zAAAAAUAAAAAAAAAAAA//8AAAEAAAD//wAAAQA="/>
              </a:ext>
            </a:extLst>
          </p:cNvPicPr>
          <p:nvPr/>
        </p:nvPicPr>
        <p:blipFill>
          <a:blip r:embed="rId3"/>
          <a:stretch>
            <a:fillRect/>
          </a:stretch>
        </p:blipFill>
        <p:spPr>
          <a:xfrm>
            <a:off x="6120130" y="3483610"/>
            <a:ext cx="457200" cy="457200"/>
          </a:xfrm>
          <a:prstGeom prst="rect">
            <a:avLst/>
          </a:prstGeom>
          <a:noFill/>
          <a:ln>
            <a:noFill/>
          </a:ln>
          <a:effectLst/>
        </p:spPr>
      </p:pic>
      <p:pic>
        <p:nvPicPr>
          <p:cNvPr id="4" name="Grafik2"/>
          <p:cNvPicPr>
            <a:picLocks noChangeAspect="1"/>
            <a:extLst>
              <a:ext uri="smNativeData">
                <pr:smNativeData xmlns:pr="smNativeData" xmlns="smNativeData" val="SMDATA_18_XMwMaBMAAAAlAAAAEQ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PIdAACKFQAAwiAAAFoYAAAQAAAAJgAAAAgAAAD//////////zAAAAAUAAAAAAAAAAAA//8AAAEAAAD//wAAAQA="/>
              </a:ext>
            </a:extLst>
          </p:cNvPicPr>
          <p:nvPr/>
        </p:nvPicPr>
        <p:blipFill>
          <a:blip r:embed="rId3"/>
          <a:stretch>
            <a:fillRect/>
          </a:stretch>
        </p:blipFill>
        <p:spPr>
          <a:xfrm rot="10800000">
            <a:off x="4867910" y="3501390"/>
            <a:ext cx="457200" cy="457200"/>
          </a:xfrm>
          <a:prstGeom prst="rect">
            <a:avLst/>
          </a:prstGeom>
          <a:noFill/>
          <a:ln>
            <a:noFill/>
          </a:ln>
          <a:effectLst/>
        </p:spPr>
      </p:pic>
      <p:sp>
        <p:nvSpPr>
          <p:cNvPr id="5"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BoLQAAlAkAABAAAAAmAAAACAAAAP//////////MAAAABQAAAAAAAAAAAD//wAAAQAAAP//AAABAA=="/>
              </a:ext>
            </a:extLst>
          </p:cNvSpPr>
          <p:nvPr/>
        </p:nvSpPr>
        <p:spPr>
          <a:xfrm>
            <a:off x="360045" y="1080135"/>
            <a:ext cx="7021195" cy="476885"/>
          </a:xfrm>
          <a:prstGeom prst="rect">
            <a:avLst/>
          </a:prstGeom>
          <a:noFill/>
          <a:ln>
            <a:noFill/>
          </a:ln>
          <a:effectLst/>
        </p:spPr>
        <p:txBody>
          <a:bodyPr vert="horz" wrap="square" lIns="91440" tIns="45720" rIns="91440" bIns="45720" numCol="1" spcCol="215900" anchor="t"/>
          <a:lstStyle/>
          <a:p>
            <a:pPr>
              <a:spcAft>
                <a:spcPts val="1800"/>
              </a:spcAft>
              <a:buNone/>
              <a:defRPr sz="2000" cap="none">
                <a:latin typeface="Tahoma" pitchFamily="1" charset="0"/>
                <a:ea typeface="Tahoma" pitchFamily="1" charset="0"/>
                <a:cs typeface="Tahoma" pitchFamily="1" charset="0"/>
              </a:defRPr>
            </a:pPr>
            <a:r>
              <a:t>Das Eisberg-Modell</a:t>
            </a:r>
          </a:p>
        </p:txBody>
      </p:sp>
      <p:sp>
        <p:nvSpPr>
          <p:cNvPr id="6" name="AutoForm1"/>
          <p:cNvSpPr>
            <a:extLst>
              <a:ext uri="smNativeData">
                <pr:smNativeData xmlns:pr="smNativeData" xmlns="smNativeData" val="SMDATA_16_XMwMaBMAAAAlAAAAQAEAAA0AAAAAkAAAAEgAAACQAAAASAAAAAAAAAAAAAAAAAAAAAEAAABQAAAAAAAAAAAA4D8AAAAAAADgPwAAAAAAAOA/AAAAAAAA4D8AAAAAAADgPwAAAAAAAOA/AAAAAAAA4D8AAAAAAADgPwAAAAAAAOA/AAAAAAAA4D8CAAAAjAAAAAEAAAAAAAAA////CP///wgAAAAAAAAAAAAAAAAAAAAAAAAAAAAAAAAAAAAAeAAAAAEAAABAAAAAAAAAAAAAAABaAAAAAAAAAAAAAAAAAAAAAAAAAAAAAAAAAAAAAAAAAAAAAAAAAAAAAAAAAAAAAAAAAAAAAAAAAAAAAAAAAAAAAAAAAAAAAAAAAAAAFAAAADwAAAABAAAAAAAAACYmJgkU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f///wEAAAAAAAAAAAAAAAAAAAAAAAAAAAAAAAAAAAAAAAAAACYmJgJ/f38A297hA8zMzADAwP8Af39/AAAAAAAAAAAAAAAAAAAAAAAAAAAAIQAAABgAAAAUAAAARRQAAFYQAAAiIwAAfCQAABAAAAAmAAAACAAAAP//////////MAAAABQAAAAAAAAAAAD//wAAAQAAAP//AAABAA=="/>
              </a:ext>
            </a:extLst>
          </p:cNvSpPr>
          <p:nvPr/>
        </p:nvSpPr>
        <p:spPr>
          <a:xfrm>
            <a:off x="3295015" y="2655570"/>
            <a:ext cx="2416175" cy="3275330"/>
          </a:xfrm>
          <a:prstGeom prst="flowChartExtract">
            <a:avLst/>
          </a:prstGeom>
          <a:solidFill>
            <a:schemeClr val="bg1"/>
          </a:solidFill>
          <a:ln w="12700" cap="flat" cmpd="sng" algn="ctr">
            <a:solidFill>
              <a:schemeClr val="tx1"/>
            </a:solidFill>
            <a:prstDash val="solid"/>
            <a:headEnd type="none"/>
            <a:tailEnd type="none"/>
          </a:ln>
          <a:effectLst/>
        </p:spPr>
      </p:sp>
      <p:sp>
        <p:nvSpPr>
          <p:cNvPr id="7" name="AutoForm2"/>
          <p:cNvSpPr>
            <a:extLst>
              <a:ext uri="smNativeData">
                <pr:smNativeData xmlns:pr="smNativeData" xmlns="smNativeData" val="SMDATA_16_XMwMaBMAAAAlAAAAQAEAAA0AAAAAkAAAAEgAAACQAAAASAAAAAAAAAAAAAAAAAAAAAEAAABQAAAAAAAAAAAA4D8AAAAAAADgPwAAAAAAAOA/AAAAAAAA4D8AAAAAAADgPwAAAAAAAOA/AAAAAAAA4D8AAAAAAADgPwAAAAAAAOA/AAAAAAAA4D8CAAAAjAAAAAEAAAAAAAAA////CP///wgAAAAAAAAAAAAAAAAAAAAAAAAAAAAAAAAAAAAAeAAAAAEAAABAAAAAAAAAAAAAAABaAAAAAAAAAAAAAAAAAAAAAAAAAAAAAAAAAAAAAAAAAAAAAAAAAAAAAAAAAAAAAAAAAAAAAAAAAAAAAAAAAAAAAAAAAAAAAAAAAAAAFAAAADwAAAABAAAAAAAAACYmJgkU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f///wEAAAAAAAAAAAAAAAAAAAAAAAAAAAAAAAAAAAAAAAAAACYmJgJ/f38A297hA8zMzADAwP8Af39/AAAAAAAAAAAAAAAAAAAAAAAAAAAAIQAAABgAAAAUAAAAVSMAAFYQAAAyMgAAfCQAABAAAAAmAAAACAAAAP//////////MAAAABQAAAAAAAAAAAD//wAAAQAAAP//AAABAA=="/>
              </a:ext>
            </a:extLst>
          </p:cNvSpPr>
          <p:nvPr/>
        </p:nvSpPr>
        <p:spPr>
          <a:xfrm>
            <a:off x="5743575" y="2655570"/>
            <a:ext cx="2416175" cy="3275330"/>
          </a:xfrm>
          <a:prstGeom prst="flowChartExtract">
            <a:avLst/>
          </a:prstGeom>
          <a:solidFill>
            <a:schemeClr val="bg1"/>
          </a:solidFill>
          <a:ln w="12700" cap="flat" cmpd="sng" algn="ctr">
            <a:solidFill>
              <a:schemeClr val="tx1"/>
            </a:solidFill>
            <a:prstDash val="solid"/>
            <a:headEnd type="none"/>
            <a:tailEnd type="none"/>
          </a:ln>
          <a:effectLst/>
        </p:spPr>
      </p:sp>
      <p:sp>
        <p:nvSpPr>
          <p:cNvPr id="8" name="AutoForm3"/>
          <p:cNvSpPr>
            <a:extLst>
              <a:ext uri="smNativeData">
                <pr:smNativeData xmlns:pr="smNativeData" xmlns="smNativeData" val="SMDATA_16_XMwMaBMAAAAlAAAAjgAAAA0AAAAAkAAAAEgAAACQAAAASAAAAAAAAAAAAAAAAAAAAAEAAABQAAAAAAAAAAAAAAAAAAAAAADo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YxEAAP8QAAA/GgAA2xkAABAAAAAmAAAACAAAAP//////////MAAAABQAAAAAAAAAAAD//wAAAQAAAP//AAABAA=="/>
              </a:ext>
            </a:extLst>
          </p:cNvSpPr>
          <p:nvPr/>
        </p:nvSpPr>
        <p:spPr>
          <a:xfrm rot="8100268">
            <a:off x="2826385" y="2762885"/>
            <a:ext cx="1440180" cy="1440180"/>
          </a:xfrm>
          <a:prstGeom prst="arc">
            <a:avLst>
              <a:gd name="adj1" fmla="val 16200000"/>
              <a:gd name="adj2" fmla="val 0"/>
            </a:avLst>
          </a:prstGeom>
          <a:noFill/>
          <a:ln w="12700" cap="flat" cmpd="sng" algn="ctr">
            <a:solidFill>
              <a:schemeClr val="tx1"/>
            </a:solidFill>
            <a:prstDash val="solid"/>
            <a:headEnd type="none"/>
            <a:tailEnd type="none"/>
          </a:ln>
          <a:effectLst/>
        </p:spPr>
      </p:sp>
      <p:sp>
        <p:nvSpPr>
          <p:cNvPr id="9" name="AutoForm4"/>
          <p:cNvSpPr>
            <a:extLst>
              <a:ext uri="smNativeData">
                <pr:smNativeData xmlns:pr="smNativeData" xmlns="smNativeData" val="SMDATA_16_XMwMaBMAAAAlAAAAjgAAAA0AAAAAkAAAAEgAAACQAAAASAAAAAAAAAAAAAAAAAAAAAEAAABQAAAAAAAAAAAAAAAAAAAAAADo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4AM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QsAAP0QAAD9EwAA2RkAABAAAAAmAAAACAAAAP//////////MAAAABQAAAAAAAAAAAD//wAAAQAAAP//AAABAA=="/>
              </a:ext>
            </a:extLst>
          </p:cNvSpPr>
          <p:nvPr/>
        </p:nvSpPr>
        <p:spPr>
          <a:xfrm rot="8100268">
            <a:off x="1809115" y="2761615"/>
            <a:ext cx="1440180" cy="1440180"/>
          </a:xfrm>
          <a:prstGeom prst="arc">
            <a:avLst>
              <a:gd name="adj1" fmla="val 16200000"/>
              <a:gd name="adj2" fmla="val 0"/>
            </a:avLst>
          </a:prstGeom>
          <a:noFill/>
          <a:ln w="12700" cap="flat" cmpd="sng" algn="ctr">
            <a:solidFill>
              <a:schemeClr val="tx1"/>
            </a:solidFill>
            <a:prstDash val="solid"/>
            <a:headEnd type="none"/>
            <a:tailEnd type="none"/>
          </a:ln>
          <a:effectLst/>
        </p:spPr>
      </p:sp>
      <p:sp>
        <p:nvSpPr>
          <p:cNvPr id="10" name="AutoForm5"/>
          <p:cNvSpPr>
            <a:extLst>
              <a:ext uri="smNativeData">
                <pr:smNativeData xmlns:pr="smNativeData" xmlns="smNativeData" val="SMDATA_16_XMwMaBMAAAAlAAAAjgAAAA0AAAAAkAAAAEgAAACQAAAASAAAAAAAAAAAAAAAAAAAAAEAAABQAAAAAAAAAAAAAAAAAAAAAADo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EkI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oxcAAP8QAAB/IAAA2xkAABAAAAAmAAAACAAAAP//////////MAAAABQAAAAAAAAAAAD//wAAAQAAAP//AAABAA=="/>
              </a:ext>
            </a:extLst>
          </p:cNvSpPr>
          <p:nvPr/>
        </p:nvSpPr>
        <p:spPr>
          <a:xfrm rot="8100268">
            <a:off x="3842385" y="2762885"/>
            <a:ext cx="1440180" cy="1440180"/>
          </a:xfrm>
          <a:prstGeom prst="arc">
            <a:avLst>
              <a:gd name="adj1" fmla="val 16200000"/>
              <a:gd name="adj2" fmla="val 0"/>
            </a:avLst>
          </a:prstGeom>
          <a:noFill/>
          <a:ln w="12700" cap="flat" cmpd="sng" algn="ctr">
            <a:solidFill>
              <a:schemeClr val="tx1"/>
            </a:solidFill>
            <a:prstDash val="solid"/>
            <a:headEnd type="none"/>
            <a:tailEnd type="none"/>
          </a:ln>
          <a:effectLst/>
        </p:spPr>
      </p:sp>
      <p:sp>
        <p:nvSpPr>
          <p:cNvPr id="11" name="AutoForm6"/>
          <p:cNvSpPr>
            <a:extLst>
              <a:ext uri="smNativeData">
                <pr:smNativeData xmlns:pr="smNativeData" xmlns="smNativeData" val="SMDATA_16_XMwMaBMAAAAlAAAAjgAAAA0AAAAAkAAAAEgAAACQAAAASAAAAAAAAAAAAAAAAAAAAAEAAABQAAAAAAAAAAAAAAAAAAAAAADo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4R0AABARAAC9JgAA7BkAABAAAAAmAAAACAAAAP//////////MAAAABQAAAAAAAAAAAD//wAAAQAAAP//AAABAA=="/>
              </a:ext>
            </a:extLst>
          </p:cNvSpPr>
          <p:nvPr/>
        </p:nvSpPr>
        <p:spPr>
          <a:xfrm rot="8100268">
            <a:off x="4857115" y="2773680"/>
            <a:ext cx="1440180" cy="1440180"/>
          </a:xfrm>
          <a:prstGeom prst="arc">
            <a:avLst>
              <a:gd name="adj1" fmla="val 16200000"/>
              <a:gd name="adj2" fmla="val 0"/>
            </a:avLst>
          </a:prstGeom>
          <a:noFill/>
          <a:ln w="12700" cap="flat" cmpd="sng" algn="ctr">
            <a:solidFill>
              <a:schemeClr val="tx1"/>
            </a:solidFill>
            <a:prstDash val="solid"/>
            <a:headEnd type="none"/>
            <a:tailEnd type="none"/>
          </a:ln>
          <a:effectLst/>
        </p:spPr>
      </p:sp>
      <p:sp>
        <p:nvSpPr>
          <p:cNvPr id="12" name="AutoForm7"/>
          <p:cNvSpPr>
            <a:extLst>
              <a:ext uri="smNativeData">
                <pr:smNativeData xmlns:pr="smNativeData" xmlns="smNativeData" val="SMDATA_16_XMwMaBMAAAAlAAAAjgAAAA0AAAAAkAAAAEgAAACQAAAASAAAAAAAAAAAAAAAAAAAAAEAAABQAAAAAAAAAAAAAAAAAAAAAADo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OBVq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JiQAABARAAACLQAA7BkAABAAAAAmAAAACAAAAP//////////MAAAABQAAAAAAAAAAAD//wAAAQAAAP//AAABAA=="/>
              </a:ext>
            </a:extLst>
          </p:cNvSpPr>
          <p:nvPr/>
        </p:nvSpPr>
        <p:spPr>
          <a:xfrm rot="8100268">
            <a:off x="5876290" y="2773680"/>
            <a:ext cx="1440180" cy="1440180"/>
          </a:xfrm>
          <a:prstGeom prst="arc">
            <a:avLst>
              <a:gd name="adj1" fmla="val 16200000"/>
              <a:gd name="adj2" fmla="val 0"/>
            </a:avLst>
          </a:prstGeom>
          <a:noFill/>
          <a:ln w="12700" cap="flat" cmpd="sng" algn="ctr">
            <a:solidFill>
              <a:schemeClr val="tx1"/>
            </a:solidFill>
            <a:prstDash val="solid"/>
            <a:headEnd type="none"/>
            <a:tailEnd type="none"/>
          </a:ln>
          <a:effectLst/>
        </p:spPr>
      </p:sp>
      <p:sp>
        <p:nvSpPr>
          <p:cNvPr id="13" name="AutoForm8"/>
          <p:cNvSpPr>
            <a:extLst>
              <a:ext uri="smNativeData">
                <pr:smNativeData xmlns:pr="smNativeData" xmlns="smNativeData" val="SMDATA_16_XMwMaBMAAAAlAAAAjgAAAA0AAAAAkAAAAEgAAACQAAAASAAAAAAAAAAAAAAAAAAAAAEAAABQAAAAAAAAAAAAAAAAAAAAAADo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ZCoAAA4RAABAMwAA6hkAABAAAAAmAAAACAAAAP//////////MAAAABQAAAAAAAAAAAD//wAAAQAAAP//AAABAA=="/>
              </a:ext>
            </a:extLst>
          </p:cNvSpPr>
          <p:nvPr/>
        </p:nvSpPr>
        <p:spPr>
          <a:xfrm rot="8100268">
            <a:off x="6891020" y="2772410"/>
            <a:ext cx="1440180" cy="1440180"/>
          </a:xfrm>
          <a:prstGeom prst="arc">
            <a:avLst>
              <a:gd name="adj1" fmla="val 16200000"/>
              <a:gd name="adj2" fmla="val 0"/>
            </a:avLst>
          </a:prstGeom>
          <a:noFill/>
          <a:ln w="12700" cap="flat" cmpd="sng" algn="ctr">
            <a:solidFill>
              <a:schemeClr val="tx1"/>
            </a:solidFill>
            <a:prstDash val="solid"/>
            <a:headEnd type="none"/>
            <a:tailEnd type="none"/>
          </a:ln>
          <a:effectLst/>
        </p:spPr>
      </p:sp>
      <p:sp>
        <p:nvSpPr>
          <p:cNvPr id="14" name="AutoForm9"/>
          <p:cNvSpPr>
            <a:extLst>
              <a:ext uri="smNativeData">
                <pr:smNativeData xmlns:pr="smNativeData" xmlns="smNativeData" val="SMDATA_16_XMwMaBMAAAAlAAAAjgAAAA0AAAAAkAAAAEgAAACQAAAASAAAAAAAAAAAAAAAAAAAAAEAAABQAAAAAAAAAAAAAAAAAAAAAADo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ojAAAAwRAAB+OQAA6BkAABAAAAAmAAAACAAAAP//////////MAAAABQAAAAAAAAAAAD//wAAAQAAAP//AAABAA=="/>
              </a:ext>
            </a:extLst>
          </p:cNvSpPr>
          <p:nvPr/>
        </p:nvSpPr>
        <p:spPr>
          <a:xfrm rot="8100268">
            <a:off x="7905750" y="2771140"/>
            <a:ext cx="1440180" cy="1440180"/>
          </a:xfrm>
          <a:prstGeom prst="arc">
            <a:avLst>
              <a:gd name="adj1" fmla="val 16200000"/>
              <a:gd name="adj2" fmla="val 0"/>
            </a:avLst>
          </a:prstGeom>
          <a:noFill/>
          <a:ln w="12700" cap="flat" cmpd="sng" algn="ctr">
            <a:solidFill>
              <a:schemeClr val="tx1"/>
            </a:solidFill>
            <a:prstDash val="solid"/>
            <a:headEnd type="none"/>
            <a:tailEnd type="none"/>
          </a:ln>
          <a:effectLst/>
        </p:spPr>
      </p:sp>
      <p:sp>
        <p:nvSpPr>
          <p:cNvPr id="15" name="Rechteck2"/>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TRgAAIIUAAAOHwAAchgAABAAAAAmAAAACAAAAP//////////MAAAABQAAAAAAAAAAAD//wAAAQAAAP//AAABAA=="/>
              </a:ext>
            </a:extLst>
          </p:cNvSpPr>
          <p:nvPr/>
        </p:nvSpPr>
        <p:spPr>
          <a:xfrm>
            <a:off x="3950335" y="3333750"/>
            <a:ext cx="1097915" cy="640080"/>
          </a:xfrm>
          <a:prstGeom prst="rect">
            <a:avLst/>
          </a:prstGeom>
          <a:noFill/>
          <a:ln>
            <a:noFill/>
          </a:ln>
          <a:effectLst/>
        </p:spPr>
        <p:txBody>
          <a:bodyPr vert="horz" wrap="square" lIns="91440" tIns="45720" rIns="91440" bIns="45720" numCol="1" spcCol="215900" anchor="t"/>
          <a:lstStyle/>
          <a:p>
            <a:pPr algn="ctr">
              <a:defRPr sz="1200" cap="none">
                <a:latin typeface="Calibri" pitchFamily="1" charset="0"/>
                <a:ea typeface="Arial" pitchFamily="1" charset="0"/>
                <a:cs typeface="Arial" pitchFamily="1" charset="0"/>
              </a:defRPr>
            </a:pPr>
            <a:r>
              <a:t>Ziele</a:t>
            </a:r>
          </a:p>
          <a:p>
            <a:pPr algn="ctr">
              <a:defRPr sz="1200" cap="none">
                <a:latin typeface="Calibri" pitchFamily="1" charset="0"/>
                <a:ea typeface="Arial" pitchFamily="1" charset="0"/>
                <a:cs typeface="Arial" pitchFamily="1" charset="0"/>
              </a:defRPr>
            </a:pPr>
            <a:r>
              <a:t>Aufgaben</a:t>
            </a:r>
          </a:p>
          <a:p>
            <a:pPr algn="ctr">
              <a:defRPr sz="1200" cap="none">
                <a:latin typeface="Calibri" pitchFamily="1" charset="0"/>
                <a:ea typeface="Arial" pitchFamily="1" charset="0"/>
                <a:cs typeface="Arial" pitchFamily="1" charset="0"/>
              </a:defRPr>
            </a:pPr>
            <a:r>
              <a:t>Positionen</a:t>
            </a:r>
          </a:p>
        </p:txBody>
      </p:sp>
      <p:sp>
        <p:nvSpPr>
          <p:cNvPr id="16" name="Rechteck3"/>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ycAAJ4UAAA0LgAAjhgAABAAAAAmAAAACAAAAP//////////MAAAABQAAAAAAAAAAAD//wAAAQAAAP//AAABAA=="/>
              </a:ext>
            </a:extLst>
          </p:cNvSpPr>
          <p:nvPr/>
        </p:nvSpPr>
        <p:spPr>
          <a:xfrm>
            <a:off x="6412865" y="3351530"/>
            <a:ext cx="1097915" cy="640080"/>
          </a:xfrm>
          <a:prstGeom prst="rect">
            <a:avLst/>
          </a:prstGeom>
          <a:noFill/>
          <a:ln>
            <a:noFill/>
          </a:ln>
          <a:effectLst/>
        </p:spPr>
        <p:txBody>
          <a:bodyPr vert="horz" wrap="square" lIns="91440" tIns="45720" rIns="91440" bIns="45720" numCol="1" spcCol="215900" anchor="t"/>
          <a:lstStyle/>
          <a:p>
            <a:pPr algn="ctr">
              <a:defRPr sz="1200" cap="none">
                <a:latin typeface="Calibri" pitchFamily="1" charset="0"/>
                <a:ea typeface="Arial" pitchFamily="1" charset="0"/>
                <a:cs typeface="Arial" pitchFamily="1" charset="0"/>
              </a:defRPr>
            </a:pPr>
            <a:r>
              <a:t>Ziele</a:t>
            </a:r>
          </a:p>
          <a:p>
            <a:pPr algn="ctr">
              <a:defRPr sz="1200" cap="none">
                <a:latin typeface="Calibri" pitchFamily="1" charset="0"/>
                <a:ea typeface="Arial" pitchFamily="1" charset="0"/>
                <a:cs typeface="Arial" pitchFamily="1" charset="0"/>
              </a:defRPr>
            </a:pPr>
            <a:r>
              <a:t>Aufgaben</a:t>
            </a:r>
          </a:p>
          <a:p>
            <a:pPr algn="ctr">
              <a:defRPr sz="1200" cap="none">
                <a:latin typeface="Calibri" pitchFamily="1" charset="0"/>
                <a:ea typeface="Arial" pitchFamily="1" charset="0"/>
                <a:cs typeface="Arial" pitchFamily="1" charset="0"/>
              </a:defRPr>
            </a:pPr>
            <a:r>
              <a:t>Positionen</a:t>
            </a:r>
          </a:p>
        </p:txBody>
      </p:sp>
      <p:sp>
        <p:nvSpPr>
          <p:cNvPr id="17" name="Rechteck4"/>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aRgAAHQbAAAqHwAApCEAABAAAAAmAAAACAAAAP//////////MAAAABQAAAAAAAAAAAD//wAAAQAAAP//AAABAA=="/>
              </a:ext>
            </a:extLst>
          </p:cNvSpPr>
          <p:nvPr/>
        </p:nvSpPr>
        <p:spPr>
          <a:xfrm>
            <a:off x="3968115" y="4462780"/>
            <a:ext cx="1097915" cy="1005840"/>
          </a:xfrm>
          <a:prstGeom prst="rect">
            <a:avLst/>
          </a:prstGeom>
          <a:noFill/>
          <a:ln>
            <a:noFill/>
          </a:ln>
          <a:effectLst/>
        </p:spPr>
        <p:txBody>
          <a:bodyPr vert="horz" wrap="square" lIns="91440" tIns="45720" rIns="91440" bIns="45720" numCol="1" spcCol="215900" anchor="t"/>
          <a:lstStyle/>
          <a:p>
            <a:pPr algn="ctr">
              <a:defRPr sz="1200" cap="none">
                <a:latin typeface="Calibri" pitchFamily="1" charset="0"/>
                <a:ea typeface="Arial" pitchFamily="1" charset="0"/>
                <a:cs typeface="Arial" pitchFamily="1" charset="0"/>
              </a:defRPr>
            </a:pPr>
            <a:r>
              <a:t>Interessen</a:t>
            </a:r>
          </a:p>
          <a:p>
            <a:pPr algn="ctr">
              <a:defRPr sz="1200" cap="none">
                <a:latin typeface="Calibri" pitchFamily="1" charset="0"/>
                <a:ea typeface="Arial" pitchFamily="1" charset="0"/>
                <a:cs typeface="Arial" pitchFamily="1" charset="0"/>
              </a:defRPr>
            </a:pPr>
            <a:r>
              <a:t>Bedürfnisse</a:t>
            </a:r>
          </a:p>
          <a:p>
            <a:pPr algn="ctr">
              <a:defRPr sz="1200" cap="none">
                <a:latin typeface="Calibri" pitchFamily="1" charset="0"/>
                <a:ea typeface="Arial" pitchFamily="1" charset="0"/>
                <a:cs typeface="Arial" pitchFamily="1" charset="0"/>
              </a:defRPr>
            </a:pPr>
            <a:r>
              <a:t>Wünsche</a:t>
            </a:r>
          </a:p>
          <a:p>
            <a:pPr algn="ctr">
              <a:defRPr sz="1200" cap="none">
                <a:latin typeface="Calibri" pitchFamily="1" charset="0"/>
                <a:ea typeface="Arial" pitchFamily="1" charset="0"/>
                <a:cs typeface="Arial" pitchFamily="1" charset="0"/>
              </a:defRPr>
            </a:pPr>
            <a:r>
              <a:t>Gefühle</a:t>
            </a:r>
          </a:p>
          <a:p>
            <a:pPr algn="ctr">
              <a:defRPr sz="1200" cap="none">
                <a:latin typeface="Calibri" pitchFamily="1" charset="0"/>
                <a:ea typeface="Arial" pitchFamily="1" charset="0"/>
                <a:cs typeface="Arial" pitchFamily="1" charset="0"/>
              </a:defRPr>
            </a:pPr>
            <a:r>
              <a:t>Werte</a:t>
            </a:r>
          </a:p>
        </p:txBody>
      </p:sp>
      <p:sp>
        <p:nvSpPr>
          <p:cNvPr id="18" name="Rechteck5"/>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ycAAJAbAADsLQAAwCEAABAAAAAmAAAACAAAAP//////////MAAAABQAAAAAAAAAAAD//wAAAQAAAP//AAABAA=="/>
              </a:ext>
            </a:extLst>
          </p:cNvSpPr>
          <p:nvPr/>
        </p:nvSpPr>
        <p:spPr>
          <a:xfrm>
            <a:off x="6367145" y="4480560"/>
            <a:ext cx="1097915" cy="1005840"/>
          </a:xfrm>
          <a:prstGeom prst="rect">
            <a:avLst/>
          </a:prstGeom>
          <a:noFill/>
          <a:ln>
            <a:noFill/>
          </a:ln>
          <a:effectLst/>
        </p:spPr>
        <p:txBody>
          <a:bodyPr vert="horz" wrap="square" lIns="91440" tIns="45720" rIns="91440" bIns="45720" numCol="1" spcCol="215900" anchor="t"/>
          <a:lstStyle/>
          <a:p>
            <a:pPr algn="ctr">
              <a:defRPr sz="1200" cap="none">
                <a:latin typeface="Calibri" pitchFamily="1" charset="0"/>
                <a:ea typeface="Arial" pitchFamily="1" charset="0"/>
                <a:cs typeface="Arial" pitchFamily="1" charset="0"/>
              </a:defRPr>
            </a:pPr>
            <a:r>
              <a:t>Interessen</a:t>
            </a:r>
          </a:p>
          <a:p>
            <a:pPr algn="ctr">
              <a:defRPr sz="1200" cap="none">
                <a:latin typeface="Calibri" pitchFamily="1" charset="0"/>
                <a:ea typeface="Arial" pitchFamily="1" charset="0"/>
                <a:cs typeface="Arial" pitchFamily="1" charset="0"/>
              </a:defRPr>
            </a:pPr>
            <a:r>
              <a:t>Bedürfnisse</a:t>
            </a:r>
          </a:p>
          <a:p>
            <a:pPr algn="ctr">
              <a:defRPr sz="1200" cap="none">
                <a:latin typeface="Calibri" pitchFamily="1" charset="0"/>
                <a:ea typeface="Arial" pitchFamily="1" charset="0"/>
                <a:cs typeface="Arial" pitchFamily="1" charset="0"/>
              </a:defRPr>
            </a:pPr>
            <a:r>
              <a:t>Wünsche</a:t>
            </a:r>
          </a:p>
          <a:p>
            <a:pPr algn="ctr">
              <a:defRPr sz="1200" cap="none">
                <a:latin typeface="Calibri" pitchFamily="1" charset="0"/>
                <a:ea typeface="Arial" pitchFamily="1" charset="0"/>
                <a:cs typeface="Arial" pitchFamily="1" charset="0"/>
              </a:defRPr>
            </a:pPr>
            <a:r>
              <a:t>Gefühle</a:t>
            </a:r>
          </a:p>
          <a:p>
            <a:pPr algn="ctr">
              <a:defRPr sz="1200" cap="none">
                <a:latin typeface="Calibri" pitchFamily="1" charset="0"/>
                <a:ea typeface="Arial" pitchFamily="1" charset="0"/>
                <a:cs typeface="Arial" pitchFamily="1" charset="0"/>
              </a:defRPr>
            </a:pPr>
            <a:r>
              <a:t>Werte</a:t>
            </a:r>
          </a:p>
        </p:txBody>
      </p:sp>
      <p:pic>
        <p:nvPicPr>
          <p:cNvPr id="19" name="Grafik3"/>
          <p:cNvPicPr>
            <a:picLocks noChangeAspect="1"/>
            <a:extLst>
              <a:ext uri="smNativeData">
                <pr:smNativeData xmlns:pr="smNativeData" xmlns="smNativeData" val="SMDATA_18_XMwMaBMAAAAlAAAAEQ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NYeAABbCwAAnygAAFEVAAAQAAAAJgAAAAgAAAD//////////zAAAAAUAAAAAAAAAAAA//8AAAEAAAD//wAAAQA="/>
              </a:ext>
            </a:extLst>
          </p:cNvPicPr>
          <p:nvPr/>
        </p:nvPicPr>
        <p:blipFill>
          <a:blip r:embed="rId4"/>
          <a:stretch>
            <a:fillRect/>
          </a:stretch>
        </p:blipFill>
        <p:spPr>
          <a:xfrm>
            <a:off x="5012690" y="1845945"/>
            <a:ext cx="1590675" cy="1619250"/>
          </a:xfrm>
          <a:prstGeom prst="rect">
            <a:avLst/>
          </a:prstGeom>
          <a:noFill/>
          <a:ln>
            <a:noFill/>
          </a:ln>
          <a:effectLst/>
        </p:spPr>
      </p:pic>
      <p:sp>
        <p:nvSpPr>
          <p:cNvPr id="20" name="Rechteck6"/>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IMzBv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1h8AAAkNAAAJKAAAMBIAABAAAAAmAAAACAAAAP//////////MAAAABQAAAAAAAAAAAD//wAAAQAAAP//AAABAA=="/>
              </a:ext>
            </a:extLst>
          </p:cNvSpPr>
          <p:nvPr/>
        </p:nvSpPr>
        <p:spPr>
          <a:xfrm>
            <a:off x="5175250" y="2118995"/>
            <a:ext cx="1332865" cy="837565"/>
          </a:xfrm>
          <a:prstGeom prst="rect">
            <a:avLst/>
          </a:prstGeom>
          <a:noFill/>
          <a:ln>
            <a:noFill/>
          </a:ln>
          <a:effectLst/>
        </p:spPr>
        <p:txBody>
          <a:bodyPr vert="horz" wrap="square" lIns="91440" tIns="45720" rIns="91440" bIns="45720" numCol="1" spcCol="215900" anchor="t"/>
          <a:lstStyle/>
          <a:p>
            <a:pPr>
              <a:defRPr cap="none">
                <a:solidFill>
                  <a:srgbClr val="FFFF00"/>
                </a:solidFill>
              </a:defRPr>
            </a:pPr>
            <a:r>
              <a:t>Konflikt</a:t>
            </a:r>
          </a:p>
        </p:txBody>
      </p:sp>
      <p:sp>
        <p:nvSpPr>
          <p:cNvPr id="21" name="Rechteck7"/>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DAAAAoUAAAAOgAAGhYAABAAAAAmAAAACAAAAP//////////MAAAABQAAAAAAAAAAAD//wAAAQAAAP//AAABAA=="/>
              </a:ext>
            </a:extLst>
          </p:cNvSpPr>
          <p:nvPr/>
        </p:nvSpPr>
        <p:spPr>
          <a:xfrm>
            <a:off x="7962900" y="3257550"/>
            <a:ext cx="1465580" cy="335280"/>
          </a:xfrm>
          <a:prstGeom prst="rect">
            <a:avLst/>
          </a:prstGeom>
          <a:noFill/>
          <a:ln>
            <a:noFill/>
          </a:ln>
          <a:effectLst/>
        </p:spPr>
        <p:txBody>
          <a:bodyPr vert="horz" wrap="square" lIns="91440" tIns="45720" rIns="91440" bIns="45720" numCol="1" spcCol="215900" anchor="t"/>
          <a:lstStyle/>
          <a:p>
            <a:pPr>
              <a:defRPr sz="1600" cap="none"/>
            </a:pPr>
            <a:r>
              <a:t>Sach-Ebene</a:t>
            </a:r>
          </a:p>
        </p:txBody>
      </p:sp>
      <p:sp>
        <p:nvSpPr>
          <p:cNvPr id="22" name="Rechteck8"/>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jAAADwcAADKPQAAZh4AABAAAAAmAAAACAAAAP//////////MAAAABQAAAAAAAAAAAD//wAAAQAAAP//AAABAA=="/>
              </a:ext>
            </a:extLst>
          </p:cNvSpPr>
          <p:nvPr/>
        </p:nvSpPr>
        <p:spPr>
          <a:xfrm>
            <a:off x="7961630" y="4589780"/>
            <a:ext cx="2082800" cy="351790"/>
          </a:xfrm>
          <a:prstGeom prst="rect">
            <a:avLst/>
          </a:prstGeom>
          <a:noFill/>
          <a:ln>
            <a:noFill/>
          </a:ln>
          <a:effectLst/>
        </p:spPr>
        <p:txBody>
          <a:bodyPr vert="horz" wrap="square" lIns="91440" tIns="45720" rIns="91440" bIns="45720" numCol="1" spcCol="215900" anchor="t"/>
          <a:lstStyle/>
          <a:p>
            <a:pPr>
              <a:defRPr sz="1600" cap="none"/>
            </a:pPr>
            <a:r>
              <a:t>Beziehungs-Ebene</a:t>
            </a:r>
          </a:p>
        </p:txBody>
      </p:sp>
      <p:sp>
        <p:nvSpPr>
          <p:cNvPr id="23" name="Rechteck9"/>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2hUAAAglAADQIQAASCcAABAAAAAmAAAACAAAAP//////////MAAAABQAAAAAAAAAAAD//wAAAQAAAP//AAABAA=="/>
              </a:ext>
            </a:extLst>
          </p:cNvSpPr>
          <p:nvPr/>
        </p:nvSpPr>
        <p:spPr>
          <a:xfrm>
            <a:off x="3552190" y="6019800"/>
            <a:ext cx="1944370" cy="365760"/>
          </a:xfrm>
          <a:prstGeom prst="rect">
            <a:avLst/>
          </a:prstGeom>
          <a:noFill/>
          <a:ln>
            <a:noFill/>
          </a:ln>
          <a:effectLst/>
        </p:spPr>
        <p:txBody>
          <a:bodyPr vert="horz" wrap="square" lIns="91440" tIns="45720" rIns="91440" bIns="45720" numCol="1" spcCol="215900" anchor="t"/>
          <a:lstStyle/>
          <a:p>
            <a:pPr>
              <a:defRPr sz="1800" cap="none"/>
            </a:pPr>
            <a:r>
              <a:t>Konfliktpartner 1</a:t>
            </a:r>
          </a:p>
        </p:txBody>
      </p:sp>
      <p:sp>
        <p:nvSpPr>
          <p:cNvPr id="24" name="Rechteck10"/>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4iQAAAYlAADYMAAARicAABAAAAAmAAAACAAAAP//////////MAAAABQAAAAAAAAAAAD//wAAAQAAAP//AAABAA=="/>
              </a:ext>
            </a:extLst>
          </p:cNvSpPr>
          <p:nvPr/>
        </p:nvSpPr>
        <p:spPr>
          <a:xfrm>
            <a:off x="5995670" y="6018530"/>
            <a:ext cx="1944370" cy="365760"/>
          </a:xfrm>
          <a:prstGeom prst="rect">
            <a:avLst/>
          </a:prstGeom>
          <a:noFill/>
          <a:ln>
            <a:noFill/>
          </a:ln>
          <a:effectLst/>
        </p:spPr>
        <p:txBody>
          <a:bodyPr vert="horz" wrap="square" lIns="91440" tIns="45720" rIns="91440" bIns="45720" numCol="1" spcCol="215900" anchor="t"/>
          <a:lstStyle/>
          <a:p>
            <a:pPr>
              <a:defRPr sz="1800" cap="none"/>
            </a:pPr>
            <a:r>
              <a:t>Konfliktpartner 2</a:t>
            </a:r>
          </a:p>
        </p:txBody>
      </p:sp>
      <p:sp>
        <p:nvSpPr>
          <p:cNvPr id="25" name="Rechteck1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DjEAABAWAAASOgAAIBgAABAAAAAmAAAACAAAAP//////////MAAAABQAAAAAAAAAAAD//wAAAQAAAP//AAABAA=="/>
              </a:ext>
            </a:extLst>
          </p:cNvSpPr>
          <p:nvPr/>
        </p:nvSpPr>
        <p:spPr>
          <a:xfrm>
            <a:off x="7974330" y="3586480"/>
            <a:ext cx="1465580" cy="335280"/>
          </a:xfrm>
          <a:prstGeom prst="rect">
            <a:avLst/>
          </a:prstGeom>
          <a:noFill/>
          <a:ln>
            <a:noFill/>
          </a:ln>
          <a:effectLst/>
        </p:spPr>
        <p:txBody>
          <a:bodyPr vert="horz" wrap="square" lIns="91440" tIns="45720" rIns="91440" bIns="45720" numCol="1" spcCol="215900" anchor="t"/>
          <a:lstStyle/>
          <a:p>
            <a:pPr>
              <a:defRPr sz="1600" b="1" cap="none">
                <a:solidFill>
                  <a:srgbClr val="007F7F"/>
                </a:solidFill>
              </a:defRPr>
            </a:pPr>
            <a:r>
              <a:t>bewusst</a:t>
            </a:r>
          </a:p>
        </p:txBody>
      </p:sp>
      <p:sp>
        <p:nvSpPr>
          <p:cNvPr id="26" name="Rechteck12"/>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DEAAFYeAABePgAAjCAAABAAAAAmAAAACAAAAP//////////MAAAABQAAAAAAAAAAAD//wAAAQAAAP//AAABAA=="/>
              </a:ext>
            </a:extLst>
          </p:cNvSpPr>
          <p:nvPr/>
        </p:nvSpPr>
        <p:spPr>
          <a:xfrm>
            <a:off x="7985760" y="4931410"/>
            <a:ext cx="2152650" cy="359410"/>
          </a:xfrm>
          <a:prstGeom prst="rect">
            <a:avLst/>
          </a:prstGeom>
          <a:noFill/>
          <a:ln>
            <a:noFill/>
          </a:ln>
          <a:effectLst/>
        </p:spPr>
        <p:txBody>
          <a:bodyPr vert="horz" wrap="square" lIns="91440" tIns="45720" rIns="91440" bIns="45720" numCol="1" spcCol="215900" anchor="t"/>
          <a:lstStyle/>
          <a:p>
            <a:pPr>
              <a:defRPr sz="1600" b="1" cap="none">
                <a:solidFill>
                  <a:srgbClr val="FF0000"/>
                </a:solidFill>
              </a:defRPr>
            </a:pPr>
            <a:r>
              <a:t>meist unbewusst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bg/>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5">
                                            <p:txEl>
                                              <p:pRg st="2" end="2"/>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6">
                                            <p:bg/>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16">
                                            <p:txEl>
                                              <p:pRg st="2" end="2"/>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17">
                                            <p:bg/>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17">
                                            <p:txEl>
                                              <p:pRg st="1" end="1"/>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17">
                                            <p:txEl>
                                              <p:pRg st="2" end="2"/>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17">
                                            <p:txEl>
                                              <p:pRg st="3" end="3"/>
                                            </p:txEl>
                                          </p:spTgt>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17">
                                            <p:txEl>
                                              <p:pRg st="4" end="4"/>
                                            </p:txEl>
                                          </p:spTgt>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0"/>
                                          </p:stCondLst>
                                        </p:cTn>
                                        <p:tgtEl>
                                          <p:spTgt spid="18">
                                            <p:bg/>
                                          </p:spTgt>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grpId="0" nodeType="clickEffect">
                                  <p:stCondLst>
                                    <p:cond delay="0"/>
                                  </p:stCondLst>
                                  <p:childTnLst>
                                    <p:set>
                                      <p:cBhvr>
                                        <p:cTn id="94" dur="1" fill="hold">
                                          <p:stCondLst>
                                            <p:cond delay="0"/>
                                          </p:stCondLst>
                                        </p:cTn>
                                        <p:tgtEl>
                                          <p:spTgt spid="18">
                                            <p:txEl>
                                              <p:pRg st="0" end="0"/>
                                            </p:txEl>
                                          </p:spTgt>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grpId="0" nodeType="clickEffect">
                                  <p:stCondLst>
                                    <p:cond delay="0"/>
                                  </p:stCondLst>
                                  <p:childTnLst>
                                    <p:set>
                                      <p:cBhvr>
                                        <p:cTn id="98" dur="1" fill="hold">
                                          <p:stCondLst>
                                            <p:cond delay="0"/>
                                          </p:stCondLst>
                                        </p:cTn>
                                        <p:tgtEl>
                                          <p:spTgt spid="18">
                                            <p:txEl>
                                              <p:pRg st="1" end="1"/>
                                            </p:txEl>
                                          </p:spTgt>
                                        </p:tgtEl>
                                        <p:attrNameLst>
                                          <p:attrName>style.visibility</p:attrName>
                                        </p:attrNameLst>
                                      </p:cBhvr>
                                      <p:to>
                                        <p:strVal val="visible"/>
                                      </p:to>
                                    </p:set>
                                  </p:childTnLst>
                                </p:cTn>
                              </p:par>
                            </p:childTnLst>
                          </p:cTn>
                        </p:par>
                      </p:childTnLst>
                    </p:cTn>
                  </p:par>
                  <p:par>
                    <p:cTn id="99" fill="hold">
                      <p:stCondLst>
                        <p:cond delay="indefinite"/>
                      </p:stCondLst>
                      <p:childTnLst>
                        <p:par>
                          <p:cTn id="100" fill="hold">
                            <p:stCondLst>
                              <p:cond delay="0"/>
                            </p:stCondLst>
                            <p:childTnLst>
                              <p:par>
                                <p:cTn id="101" presetID="1" presetClass="entr" presetSubtype="0" fill="hold" grpId="0" nodeType="clickEffect">
                                  <p:stCondLst>
                                    <p:cond delay="0"/>
                                  </p:stCondLst>
                                  <p:childTnLst>
                                    <p:set>
                                      <p:cBhvr>
                                        <p:cTn id="102" dur="1" fill="hold">
                                          <p:stCondLst>
                                            <p:cond delay="0"/>
                                          </p:stCondLst>
                                        </p:cTn>
                                        <p:tgtEl>
                                          <p:spTgt spid="18">
                                            <p:txEl>
                                              <p:pRg st="2" end="2"/>
                                            </p:txEl>
                                          </p:spTgt>
                                        </p:tgtEl>
                                        <p:attrNameLst>
                                          <p:attrName>style.visibility</p:attrName>
                                        </p:attrNameLst>
                                      </p:cBhvr>
                                      <p:to>
                                        <p:strVal val="visible"/>
                                      </p:to>
                                    </p:set>
                                  </p:childTnLst>
                                </p:cTn>
                              </p:par>
                            </p:childTnLst>
                          </p:cTn>
                        </p:par>
                      </p:childTnLst>
                    </p:cTn>
                  </p:par>
                  <p:par>
                    <p:cTn id="103" fill="hold">
                      <p:stCondLst>
                        <p:cond delay="indefinite"/>
                      </p:stCondLst>
                      <p:childTnLst>
                        <p:par>
                          <p:cTn id="104" fill="hold">
                            <p:stCondLst>
                              <p:cond delay="0"/>
                            </p:stCondLst>
                            <p:childTnLst>
                              <p:par>
                                <p:cTn id="105" presetID="1" presetClass="entr" presetSubtype="0" fill="hold" grpId="0" nodeType="clickEffect">
                                  <p:stCondLst>
                                    <p:cond delay="0"/>
                                  </p:stCondLst>
                                  <p:childTnLst>
                                    <p:set>
                                      <p:cBhvr>
                                        <p:cTn id="106" dur="1" fill="hold">
                                          <p:stCondLst>
                                            <p:cond delay="0"/>
                                          </p:stCondLst>
                                        </p:cTn>
                                        <p:tgtEl>
                                          <p:spTgt spid="18">
                                            <p:txEl>
                                              <p:pRg st="3" end="3"/>
                                            </p:txEl>
                                          </p:spTgt>
                                        </p:tgtEl>
                                        <p:attrNameLst>
                                          <p:attrName>style.visibility</p:attrName>
                                        </p:attrNameLst>
                                      </p:cBhvr>
                                      <p:to>
                                        <p:strVal val="visible"/>
                                      </p:to>
                                    </p:set>
                                  </p:childTnLst>
                                </p:cTn>
                              </p:par>
                            </p:childTnLst>
                          </p:cTn>
                        </p:par>
                      </p:childTnLst>
                    </p:cTn>
                  </p:par>
                  <p:par>
                    <p:cTn id="107" fill="hold">
                      <p:stCondLst>
                        <p:cond delay="indefinite"/>
                      </p:stCondLst>
                      <p:childTnLst>
                        <p:par>
                          <p:cTn id="108" fill="hold">
                            <p:stCondLst>
                              <p:cond delay="0"/>
                            </p:stCondLst>
                            <p:childTnLst>
                              <p:par>
                                <p:cTn id="109" presetID="1" presetClass="entr" presetSubtype="0" fill="hold" grpId="0" nodeType="clickEffect">
                                  <p:stCondLst>
                                    <p:cond delay="0"/>
                                  </p:stCondLst>
                                  <p:childTnLst>
                                    <p:set>
                                      <p:cBhvr>
                                        <p:cTn id="110" dur="1" fill="hold">
                                          <p:stCondLst>
                                            <p:cond delay="0"/>
                                          </p:stCondLst>
                                        </p:cTn>
                                        <p:tgtEl>
                                          <p:spTgt spid="18">
                                            <p:txEl>
                                              <p:pRg st="4" end="4"/>
                                            </p:txEl>
                                          </p:spTgt>
                                        </p:tgtEl>
                                        <p:attrNameLst>
                                          <p:attrName>style.visibility</p:attrName>
                                        </p:attrNameLst>
                                      </p:cBhvr>
                                      <p:to>
                                        <p:strVal val="visible"/>
                                      </p:to>
                                    </p:set>
                                  </p:childTnLst>
                                </p:cTn>
                              </p:par>
                            </p:childTnLst>
                          </p:cTn>
                        </p:par>
                      </p:childTnLst>
                    </p:cTn>
                  </p:par>
                  <p:par>
                    <p:cTn id="111" fill="hold">
                      <p:stCondLst>
                        <p:cond delay="indefinite"/>
                      </p:stCondLst>
                      <p:childTnLst>
                        <p:par>
                          <p:cTn id="112" fill="hold">
                            <p:stCondLst>
                              <p:cond delay="0"/>
                            </p:stCondLst>
                            <p:childTnLst>
                              <p:par>
                                <p:cTn id="113" presetID="1" presetClass="entr" presetSubtype="0" fill="hold" grpId="0" nodeType="clickEffect">
                                  <p:stCondLst>
                                    <p:cond delay="0"/>
                                  </p:stCondLst>
                                  <p:childTnLst>
                                    <p:set>
                                      <p:cBhvr>
                                        <p:cTn id="114" dur="1" fill="hold">
                                          <p:stCondLst>
                                            <p:cond delay="0"/>
                                          </p:stCondLst>
                                        </p:cTn>
                                        <p:tgtEl>
                                          <p:spTgt spid="21"/>
                                        </p:tgtEl>
                                        <p:attrNameLst>
                                          <p:attrName>style.visibility</p:attrName>
                                        </p:attrNameLst>
                                      </p:cBhvr>
                                      <p:to>
                                        <p:strVal val="visible"/>
                                      </p:to>
                                    </p:set>
                                  </p:childTnLst>
                                </p:cTn>
                              </p:par>
                            </p:childTnLst>
                          </p:cTn>
                        </p:par>
                      </p:childTnLst>
                    </p:cTn>
                  </p:par>
                  <p:par>
                    <p:cTn id="115" fill="hold">
                      <p:stCondLst>
                        <p:cond delay="indefinite"/>
                      </p:stCondLst>
                      <p:childTnLst>
                        <p:par>
                          <p:cTn id="116" fill="hold">
                            <p:stCondLst>
                              <p:cond delay="0"/>
                            </p:stCondLst>
                            <p:childTnLst>
                              <p:par>
                                <p:cTn id="117" presetID="1" presetClass="entr" presetSubtype="0" fill="hold" grpId="0" nodeType="clickEffect">
                                  <p:stCondLst>
                                    <p:cond delay="0"/>
                                  </p:stCondLst>
                                  <p:childTnLst>
                                    <p:set>
                                      <p:cBhvr>
                                        <p:cTn id="118" dur="1" fill="hold">
                                          <p:stCondLst>
                                            <p:cond delay="0"/>
                                          </p:stCondLst>
                                        </p:cTn>
                                        <p:tgtEl>
                                          <p:spTgt spid="22"/>
                                        </p:tgtEl>
                                        <p:attrNameLst>
                                          <p:attrName>style.visibility</p:attrName>
                                        </p:attrNameLst>
                                      </p:cBhvr>
                                      <p:to>
                                        <p:strVal val="visible"/>
                                      </p:to>
                                    </p:set>
                                  </p:childTnLst>
                                </p:cTn>
                              </p:par>
                            </p:childTnLst>
                          </p:cTn>
                        </p:par>
                      </p:childTnLst>
                    </p:cTn>
                  </p:par>
                  <p:par>
                    <p:cTn id="119" fill="hold">
                      <p:stCondLst>
                        <p:cond delay="indefinite"/>
                      </p:stCondLst>
                      <p:childTnLst>
                        <p:par>
                          <p:cTn id="120" fill="hold">
                            <p:stCondLst>
                              <p:cond delay="0"/>
                            </p:stCondLst>
                            <p:childTnLst>
                              <p:par>
                                <p:cTn id="121" presetID="1" presetClass="entr" presetSubtype="0" fill="hold" grpId="0" nodeType="clickEffect">
                                  <p:stCondLst>
                                    <p:cond delay="0"/>
                                  </p:stCondLst>
                                  <p:childTnLst>
                                    <p:set>
                                      <p:cBhvr>
                                        <p:cTn id="122" dur="1" fill="hold">
                                          <p:stCondLst>
                                            <p:cond delay="0"/>
                                          </p:stCondLst>
                                        </p:cTn>
                                        <p:tgtEl>
                                          <p:spTgt spid="25"/>
                                        </p:tgtEl>
                                        <p:attrNameLst>
                                          <p:attrName>style.visibility</p:attrName>
                                        </p:attrNameLst>
                                      </p:cBhvr>
                                      <p:to>
                                        <p:strVal val="visible"/>
                                      </p:to>
                                    </p:set>
                                  </p:childTnLst>
                                </p:cTn>
                              </p:par>
                            </p:childTnLst>
                          </p:cTn>
                        </p:par>
                      </p:childTnLst>
                    </p:cTn>
                  </p:par>
                  <p:par>
                    <p:cTn id="123" fill="hold">
                      <p:stCondLst>
                        <p:cond delay="indefinite"/>
                      </p:stCondLst>
                      <p:childTnLst>
                        <p:par>
                          <p:cTn id="124" fill="hold">
                            <p:stCondLst>
                              <p:cond delay="0"/>
                            </p:stCondLst>
                            <p:childTnLst>
                              <p:par>
                                <p:cTn id="125" presetID="1" presetClass="entr" presetSubtype="0" fill="hold" grpId="0" nodeType="clickEffect">
                                  <p:stCondLst>
                                    <p:cond delay="0"/>
                                  </p:stCondLst>
                                  <p:childTnLst>
                                    <p:set>
                                      <p:cBhvr>
                                        <p:cTn id="126" dur="1" fill="hold">
                                          <p:stCondLst>
                                            <p:cond delay="0"/>
                                          </p:stCondLst>
                                        </p:cTn>
                                        <p:tgtEl>
                                          <p:spTgt spid="26"/>
                                        </p:tgtEl>
                                        <p:attrNameLst>
                                          <p:attrName>style.visibility</p:attrName>
                                        </p:attrNameLst>
                                      </p:cBhvr>
                                      <p:to>
                                        <p:strVal val="visible"/>
                                      </p:to>
                                    </p:set>
                                  </p:childTnLst>
                                </p:cTn>
                              </p:par>
                            </p:childTnLst>
                          </p:cTn>
                        </p:par>
                      </p:childTnLst>
                    </p:cTn>
                  </p:par>
                  <p:par>
                    <p:cTn id="127" fill="hold">
                      <p:stCondLst>
                        <p:cond delay="indefinite"/>
                      </p:stCondLst>
                      <p:childTnLst>
                        <p:par>
                          <p:cTn id="128" fill="hold">
                            <p:stCondLst>
                              <p:cond delay="0"/>
                            </p:stCondLst>
                            <p:childTnLst>
                              <p:par>
                                <p:cTn id="129" presetID="1" presetClass="entr" presetSubtype="0" fill="hold" grpId="0" nodeType="clickEffect">
                                  <p:stCondLst>
                                    <p:cond delay="500"/>
                                  </p:stCondLst>
                                  <p:childTnLst>
                                    <p:set>
                                      <p:cBhvr>
                                        <p:cTn id="130" dur="1" fill="hold">
                                          <p:stCondLst>
                                            <p:cond delay="0"/>
                                          </p:stCondLst>
                                        </p:cTn>
                                        <p:tgtEl>
                                          <p:spTgt spid="4"/>
                                        </p:tgtEl>
                                        <p:attrNameLst>
                                          <p:attrName>style.visibility</p:attrName>
                                        </p:attrNameLst>
                                      </p:cBhvr>
                                      <p:to>
                                        <p:strVal val="visible"/>
                                      </p:to>
                                    </p:set>
                                  </p:childTnLst>
                                </p:cTn>
                              </p:par>
                            </p:childTnLst>
                          </p:cTn>
                        </p:par>
                        <p:par>
                          <p:cTn id="131" fill="hold">
                            <p:stCondLst>
                              <p:cond delay="1"/>
                            </p:stCondLst>
                            <p:childTnLst>
                              <p:par>
                                <p:cTn id="132" presetID="1" presetClass="entr" presetSubtype="0" fill="hold" grpId="0" nodeType="afterEffect">
                                  <p:stCondLst>
                                    <p:cond delay="500"/>
                                  </p:stCondLst>
                                  <p:childTnLst>
                                    <p:set>
                                      <p:cBhvr>
                                        <p:cTn id="133" dur="1" fill="hold">
                                          <p:stCondLst>
                                            <p:cond delay="0"/>
                                          </p:stCondLst>
                                        </p:cTn>
                                        <p:tgtEl>
                                          <p:spTgt spid="3"/>
                                        </p:tgtEl>
                                        <p:attrNameLst>
                                          <p:attrName>style.visibility</p:attrName>
                                        </p:attrNameLst>
                                      </p:cBhvr>
                                      <p:to>
                                        <p:strVal val="visible"/>
                                      </p:to>
                                    </p:set>
                                  </p:childTnLst>
                                </p:cTn>
                              </p:par>
                            </p:childTnLst>
                          </p:cTn>
                        </p:par>
                        <p:par>
                          <p:cTn id="134" fill="hold">
                            <p:stCondLst>
                              <p:cond delay="2"/>
                            </p:stCondLst>
                            <p:childTnLst>
                              <p:par>
                                <p:cTn id="135" presetID="1" presetClass="entr" presetSubtype="0" fill="hold" grpId="0" nodeType="afterEffect">
                                  <p:stCondLst>
                                    <p:cond delay="500"/>
                                  </p:stCondLst>
                                  <p:childTnLst>
                                    <p:set>
                                      <p:cBhvr>
                                        <p:cTn id="136" dur="1" fill="hold">
                                          <p:stCondLst>
                                            <p:cond delay="0"/>
                                          </p:stCondLst>
                                        </p:cTn>
                                        <p:tgtEl>
                                          <p:spTgt spid="19"/>
                                        </p:tgtEl>
                                        <p:attrNameLst>
                                          <p:attrName>style.visibility</p:attrName>
                                        </p:attrNameLst>
                                      </p:cBhvr>
                                      <p:to>
                                        <p:strVal val="visible"/>
                                      </p:to>
                                    </p:set>
                                  </p:childTnLst>
                                </p:cTn>
                              </p:par>
                            </p:childTnLst>
                          </p:cTn>
                        </p:par>
                        <p:par>
                          <p:cTn id="137" fill="hold">
                            <p:stCondLst>
                              <p:cond delay="3"/>
                            </p:stCondLst>
                            <p:childTnLst>
                              <p:par>
                                <p:cTn id="138" presetID="10" presetClass="entr" presetSubtype="0" fill="hold" grpId="0" nodeType="afterEffect">
                                  <p:stCondLst>
                                    <p:cond delay="500"/>
                                  </p:stCondLst>
                                  <p:childTnLst>
                                    <p:set>
                                      <p:cBhvr>
                                        <p:cTn id="139" dur="1" fill="hold">
                                          <p:stCondLst>
                                            <p:cond delay="0"/>
                                          </p:stCondLst>
                                        </p:cTn>
                                        <p:tgtEl>
                                          <p:spTgt spid="20"/>
                                        </p:tgtEl>
                                        <p:attrNameLst>
                                          <p:attrName>style.visibility</p:attrName>
                                        </p:attrNameLst>
                                      </p:cBhvr>
                                      <p:to>
                                        <p:strVal val="visible"/>
                                      </p:to>
                                    </p:set>
                                    <p:animEffect transition="in" filter="fade">
                                      <p:cBhvr>
                                        <p:cTn id="140"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advAuto="0"/>
      <p:bldP spid="4" grpId="0" animBg="1" advAuto="0"/>
      <p:bldP spid="5" grpId="0" animBg="1" advAuto="0"/>
      <p:bldP spid="6" grpId="0" animBg="1" advAuto="0"/>
      <p:bldP spid="7" grpId="0" animBg="1" advAuto="0"/>
      <p:bldP spid="8" grpId="0" animBg="1" advAuto="0"/>
      <p:bldP spid="9" grpId="0" animBg="1" advAuto="0"/>
      <p:bldP spid="10" grpId="0" animBg="1" advAuto="0"/>
      <p:bldP spid="11" grpId="0" animBg="1" advAuto="0"/>
      <p:bldP spid="12" grpId="0" animBg="1" advAuto="0"/>
      <p:bldP spid="13" grpId="0" animBg="1" advAuto="0"/>
      <p:bldP spid="14" grpId="0" animBg="1" advAuto="0"/>
      <p:bldP spid="15" grpId="0" build="p" bldLvl="3" animBg="1"/>
      <p:bldP spid="16" grpId="0" build="p" bldLvl="3" animBg="1"/>
      <p:bldP spid="17" grpId="0" build="p" bldLvl="3" animBg="1"/>
      <p:bldP spid="18" grpId="0" build="p" bldLvl="3" animBg="1"/>
      <p:bldP spid="19" grpId="0" animBg="1" advAuto="0"/>
      <p:bldP spid="20" grpId="0" animBg="1" advAuto="0"/>
      <p:bldP spid="21" grpId="0" animBg="1" advAuto="0"/>
      <p:bldP spid="22" grpId="0" animBg="1" advAuto="0"/>
      <p:bldP spid="23" grpId="0" animBg="1" advAuto="0"/>
      <p:bldP spid="24" grpId="0" animBg="1" advAuto="0"/>
      <p:bldP spid="25" grpId="0" animBg="1" advAuto="0"/>
      <p:bldP spid="26" grpId="0" animBg="1" advAuto="0"/>
    </p:bldLst>
    <p:extLst>
      <p:ext uri="smNativeData">
        <pr:smNativeData xmlns:pr="smNativeData" xmlns="smNativeData" val="XMwMaCgAAAAFAAAA/f///wEAAAABAAAAAAAAAAAAAAAAAAAAAAAAAAkAAAD9////AQAAAAEAAAAAAAAAAAAAAAAAAAAAAAAACwAAAP3///8BAAAAAQAAAAAAAAAAAAAAAAAAAAAAAAANAAAA/f///wEAAAABAAAAAAAAAAAAAAAAAAAAAAAAAA8AAAD9////AQAAAAEAAAAAAAAAAAAAAAAAAAAAAAAAEQAAAP3///8BAAAAAQAAAAAAAAAAAAAAAAAAAAAAAAATAAAA/f///wEAAAABAAAAAAAAAAAAAAAAAAAAAAAAABUAAAD9////AQAAAAEAAAAAAAAAAAAAAAAAAAAAAAAAFwAAAP3///8BAAAAAQAAAAAAAAAAAAAAAAAAAAAAAAAZAAAA/f///wEAAAABAAAAAAAAAAAAAAAAAAAAAAAAABsAAAD9////AQAAAAEAAAAAAAAAAAAAAAAAAAAAAAAAHQAAAP3///8BAAAAAQAAAAAAAAAAAAAAAAAAAAAAAAAhAAAA/v///wEAAAABAAAAAAAAAAAAAAAAAAAAAAAAACUAAAAAAAAAAQAAAAEAAAAAAAAAAAAAAAAAAAAAAAAAKQAAAAEAAAABAAAAAQAAAAAAAAAAAAAAAAAAAAAAAAAtAAAAAgAAAAEAAAABAAAAAAAAAAAAAAAAAAAAAAAAADEAAAD+////AQAAAAEAAAAAAAAAAAAAAAAAAAAAAAAANQAAAAAAAAABAAAAAQAAAAAAAAAAAAAAAAAAAAAAAAA5AAAAAQAAAAEAAAABAAAAAAAAAAAAAAAAAAAAAAAAAD0AAAACAAAAAQAAAAEAAAAAAAAAAAAAAAAAAAAAAAAAQQAAAP7///8BAAAAAQAAAAAAAAAAAAAAAAAAAAAAAABFAAAAAAAAAAEAAAABAAAAAAAAAAAAAAAAAAAAAAAAAEkAAAABAAAAAQAAAAEAAAAAAAAAAAAAAAAAAAAAAAAATQAAAAIAAAABAAAAAQAAAAAAAAAAAAAAAAAAAAAAAABRAAAAAwAAAAEAAAABAAAAAAAAAAAAAAAAAAAAAAAAAFUAAAAEAAAAAQAAAAEAAAAAAAAAAAAAAAAAAAAAAAAAWQAAAP7///8BAAAAAQAAAAAAAAAAAAAAAAAAAAAAAABdAAAAAAAAAAEAAAABAAAAAAAAAAAAAAAAAAAAAAAAAGEAAAABAAAAAQAAAAEAAAAAAAAAAAAAAAAAAAAAAAAAZQAAAAIAAAABAAAAAQAAAAAAAAAAAAAAAAAAAAAAAABpAAAAAwAAAAEAAAABAAAAAAAAAAAAAAAAAAAAAAAAAG0AAAAEAAAAAQAAAAEAAAAAAAAAAAAAAAAAAAAAAAAAcQAAAP3///8BAAAAAQAAAAAAAAAAAAAAAAAAAAAAAAB1AAAA/f///wEAAAABAAAAAAAAAAAAAAAAAAAAAAAAAHkAAAD9////AQAAAAEAAAAAAAAAAAAAAAAAAAAAAAAAfQAAAP3///8BAAAAAQAAAAAAAAAAAAAAAAAAAAAAAACBAAAA/f///wEAAAABAAAAAAAAAAAAAAAAAAAAAAAAAIQAAAD9////AQAAAAEAAAAAAAAAAAAAAAAAAAAAAAAAhwAAAP3///8BAAAAAQAAAAAAAAAAAAAAAAAAAAAAAACKAAAA/f///wEAAABAAAAAAAAAAAAAAAAAAAAAAAAAAA=="/>
      </p:ext>
    </p:extLst>
  </p:timing>
</p:sld>
</file>

<file path=ppt/slides/slide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DCRwAAuCcAABAAAAAmAAAACAAAAP//////////MAAAABQAAAAAAAAAAAD//wAAAQAAAP//AAABAA=="/>
              </a:ext>
            </a:extLst>
          </p:cNvSpPr>
          <p:nvPr/>
        </p:nvSpPr>
        <p:spPr>
          <a:xfrm>
            <a:off x="360045" y="1080135"/>
            <a:ext cx="11304905" cy="5376545"/>
          </a:xfrm>
          <a:prstGeom prst="rect">
            <a:avLst/>
          </a:prstGeom>
          <a:noFill/>
          <a:ln>
            <a:noFill/>
          </a:ln>
          <a:effectLst/>
        </p:spPr>
        <p:txBody>
          <a:bodyPr vert="horz" wrap="square" lIns="91440" tIns="45720" rIns="91440" bIns="45720" numCol="1" spcCol="215900" anchor="t"/>
          <a:lstStyle/>
          <a:p>
            <a:pPr>
              <a:spcAft>
                <a:spcPts val="1800"/>
              </a:spcAft>
              <a:buNone/>
              <a:defRPr sz="1800" cap="none">
                <a:latin typeface="Tahoma" pitchFamily="1" charset="0"/>
                <a:ea typeface="Tahoma" pitchFamily="1" charset="0"/>
                <a:cs typeface="Tahoma" pitchFamily="1" charset="0"/>
              </a:defRPr>
            </a:pPr>
            <a:r>
              <a:rPr sz="2000" cap="none"/>
              <a:t>Konflikte </a:t>
            </a:r>
            <a:r>
              <a:rPr sz="1200" cap="none"/>
              <a:t>(2 </a:t>
            </a:r>
            <a:r>
              <a:rPr sz="1200" cap="none"/>
              <a:t>von14)</a:t>
            </a:r>
            <a:endParaRPr sz="1200" cap="none"/>
          </a:p>
          <a:p>
            <a:pPr>
              <a:spcBef>
                <a:spcPts val="600"/>
              </a:spcBef>
              <a:spcAft>
                <a:spcPts val="600"/>
              </a:spcAft>
              <a:buNone/>
              <a:defRPr sz="1600" cap="none">
                <a:latin typeface="Tahoma" pitchFamily="1" charset="0"/>
                <a:ea typeface="Tahoma" pitchFamily="1" charset="0"/>
                <a:cs typeface="Tahoma" pitchFamily="1" charset="0"/>
              </a:defRPr>
            </a:pPr>
            <a:r>
              <a:rPr sz="1800" cap="none"/>
              <a:t>Definition Konflikt </a:t>
            </a:r>
            <a:r>
              <a:rPr sz="1200" cap="none"/>
              <a:t>(1 von 2)</a:t>
            </a:r>
            <a:endParaRPr sz="1200" cap="none"/>
          </a:p>
          <a:p>
            <a:pPr>
              <a:spcBef>
                <a:spcPts val="600"/>
              </a:spcBef>
              <a:spcAft>
                <a:spcPts val="600"/>
              </a:spcAft>
              <a:buNone/>
              <a:defRPr sz="1600" cap="none">
                <a:latin typeface="Tahoma" pitchFamily="1" charset="0"/>
                <a:ea typeface="Tahoma" pitchFamily="1" charset="0"/>
                <a:cs typeface="Tahoma" pitchFamily="1" charset="0"/>
              </a:defRPr>
            </a:pPr>
            <a:r>
              <a:t>„Konflikte sind Interaktionen zwischen Aktoren (Individuen, Gruppen, Organisationen ... ), wobei wenigstens ein Aktor Unvereinbarkeiten auf der kognitiven Ebene</a:t>
            </a:r>
          </a:p>
          <a:p>
            <a:pPr marL="720090" indent="-215900">
              <a:spcBef>
                <a:spcPts val="600"/>
              </a:spcBef>
              <a:buClr>
                <a:srgbClr val="23A092"/>
              </a:buClr>
              <a:buFont typeface="Calibri" pitchFamily="1" charset="0"/>
              <a:buChar char="•"/>
              <a:defRPr sz="1600" cap="none">
                <a:latin typeface="Tahoma" pitchFamily="1" charset="0"/>
                <a:ea typeface="Tahoma" pitchFamily="1" charset="0"/>
                <a:cs typeface="Tahoma" pitchFamily="1" charset="0"/>
              </a:defRPr>
            </a:pPr>
            <a:r>
              <a:t>im Wahrnehmen und</a:t>
            </a:r>
          </a:p>
          <a:p>
            <a:pPr marL="720090" indent="-215900">
              <a:spcBef>
                <a:spcPts val="600"/>
              </a:spcBef>
              <a:spcAft>
                <a:spcPts val="1000"/>
              </a:spcAft>
              <a:buClr>
                <a:srgbClr val="23A092"/>
              </a:buClr>
              <a:buFont typeface="Calibri" pitchFamily="1" charset="0"/>
              <a:buChar char="•"/>
              <a:defRPr sz="1600" cap="none">
                <a:latin typeface="Tahoma" pitchFamily="1" charset="0"/>
                <a:ea typeface="Tahoma" pitchFamily="1" charset="0"/>
                <a:cs typeface="Tahoma" pitchFamily="1" charset="0"/>
              </a:defRPr>
            </a:pPr>
            <a:r>
              <a:t>im Denken bzw. Vorstellen</a:t>
            </a:r>
          </a:p>
          <a:p>
            <a:pPr>
              <a:spcBef>
                <a:spcPts val="600"/>
              </a:spcBef>
              <a:spcAft>
                <a:spcPts val="600"/>
              </a:spcAft>
              <a:buNone/>
              <a:defRPr sz="1600" cap="none">
                <a:latin typeface="Tahoma" pitchFamily="1" charset="0"/>
                <a:ea typeface="Tahoma" pitchFamily="1" charset="0"/>
                <a:cs typeface="Tahoma" pitchFamily="1" charset="0"/>
              </a:defRPr>
            </a:pPr>
            <a:r>
              <a:t>und der affektiven Ebene</a:t>
            </a:r>
          </a:p>
          <a:p>
            <a:pPr marL="720090" indent="-215900">
              <a:spcBef>
                <a:spcPts val="600"/>
              </a:spcBef>
              <a:buClr>
                <a:srgbClr val="23A092"/>
              </a:buClr>
              <a:buFont typeface="Calibri" pitchFamily="1" charset="0"/>
              <a:buChar char="•"/>
              <a:defRPr sz="1600" cap="none">
                <a:latin typeface="Tahoma" pitchFamily="1" charset="0"/>
                <a:ea typeface="Tahoma" pitchFamily="1" charset="0"/>
                <a:cs typeface="Tahoma" pitchFamily="1" charset="0"/>
              </a:defRPr>
            </a:pPr>
            <a:r>
              <a:t>im Fühlen und</a:t>
            </a:r>
          </a:p>
          <a:p>
            <a:pPr marL="720090" indent="-215900">
              <a:spcBef>
                <a:spcPts val="600"/>
              </a:spcBef>
              <a:spcAft>
                <a:spcPts val="1000"/>
              </a:spcAft>
              <a:buClr>
                <a:srgbClr val="23A092"/>
              </a:buClr>
              <a:buFont typeface="Calibri" pitchFamily="1" charset="0"/>
              <a:buChar char="•"/>
              <a:defRPr sz="1600" cap="none">
                <a:latin typeface="Tahoma" pitchFamily="1" charset="0"/>
                <a:ea typeface="Tahoma" pitchFamily="1" charset="0"/>
                <a:cs typeface="Tahoma" pitchFamily="1" charset="0"/>
              </a:defRPr>
            </a:pPr>
            <a:r>
              <a:t>im Wollen</a:t>
            </a:r>
          </a:p>
          <a:p>
            <a:pPr>
              <a:spcBef>
                <a:spcPts val="600"/>
              </a:spcBef>
              <a:spcAft>
                <a:spcPts val="600"/>
              </a:spcAft>
              <a:buNone/>
              <a:defRPr sz="1600" cap="none">
                <a:latin typeface="Tahoma" pitchFamily="1" charset="0"/>
                <a:ea typeface="Tahoma" pitchFamily="1" charset="0"/>
                <a:cs typeface="Tahoma" pitchFamily="1" charset="0"/>
              </a:defRPr>
            </a:pPr>
            <a:r>
              <a:t>mit [mindestens] einem anderen Aktor der Art erlebt,</a:t>
            </a:r>
          </a:p>
          <a:p>
            <a:pPr>
              <a:spcBef>
                <a:spcPts val="600"/>
              </a:spcBef>
              <a:spcAft>
                <a:spcPts val="600"/>
              </a:spcAft>
              <a:buNone/>
              <a:defRPr sz="1600" cap="none">
                <a:latin typeface="Tahoma" pitchFamily="1" charset="0"/>
                <a:ea typeface="Tahoma" pitchFamily="1" charset="0"/>
                <a:cs typeface="Tahoma" pitchFamily="1" charset="0"/>
              </a:defRPr>
            </a:pPr>
            <a:r>
              <a:t>dass beim Verwirklichen dessen, was der Aktor denkt, fühlt oder will,</a:t>
            </a:r>
          </a:p>
          <a:p>
            <a:pPr>
              <a:spcBef>
                <a:spcPts val="600"/>
              </a:spcBef>
              <a:spcAft>
                <a:spcPts val="600"/>
              </a:spcAft>
              <a:buNone/>
              <a:defRPr sz="1600" cap="none">
                <a:latin typeface="Tahoma" pitchFamily="1" charset="0"/>
                <a:ea typeface="Tahoma" pitchFamily="1" charset="0"/>
                <a:cs typeface="Tahoma" pitchFamily="1" charset="0"/>
              </a:defRPr>
            </a:pPr>
            <a:r>
              <a:t>eine Beeinträchtigung durch einen anderen Aktor erfolge.“</a:t>
            </a:r>
          </a:p>
          <a:p>
            <a:pPr defTabSz="914400">
              <a:spcBef>
                <a:spcPts val="600"/>
              </a:spcBef>
              <a:spcAft>
                <a:spcPts val="600"/>
              </a:spcAft>
              <a:buNone/>
              <a:tabLst>
                <a:tab pos="7919720" algn="r"/>
              </a:tabLst>
              <a:defRPr sz="1600" cap="none">
                <a:latin typeface="Tahoma" pitchFamily="1" charset="0"/>
                <a:ea typeface="Tahoma" pitchFamily="1" charset="0"/>
                <a:cs typeface="Tahoma" pitchFamily="1" charset="0"/>
              </a:defRPr>
            </a:pPr>
            <a:r>
              <a:t>	(Glasl, 2004, S. 17)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XMwMaA0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A=="/>
      </p:ext>
    </p:extLst>
  </p:timing>
</p:sld>
</file>

<file path=ppt/slides/slide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BWRwAAuCcAABAAAAAmAAAACAAAAP//////////MAAAABQAAAAAAAAAAAD//wAAAQAAAP//AAABAA=="/>
              </a:ext>
            </a:extLst>
          </p:cNvSpPr>
          <p:nvPr/>
        </p:nvSpPr>
        <p:spPr>
          <a:xfrm>
            <a:off x="360045" y="1080135"/>
            <a:ext cx="11236325" cy="5376545"/>
          </a:xfrm>
          <a:prstGeom prst="rect">
            <a:avLst/>
          </a:prstGeom>
          <a:noFill/>
          <a:ln>
            <a:noFill/>
          </a:ln>
          <a:effectLst/>
        </p:spPr>
        <p:txBody>
          <a:bodyPr vert="horz" wrap="square" lIns="91440" tIns="45720" rIns="91440" bIns="45720" numCol="1" spcCol="215900" anchor="t"/>
          <a:lstStyle/>
          <a:p>
            <a:pPr>
              <a:spcAft>
                <a:spcPts val="1800"/>
              </a:spcAft>
              <a:buNone/>
              <a:defRPr sz="1800" cap="none">
                <a:latin typeface="Tahoma" pitchFamily="1" charset="0"/>
                <a:ea typeface="Tahoma" pitchFamily="1" charset="0"/>
                <a:cs typeface="Tahoma" pitchFamily="1" charset="0"/>
              </a:defRPr>
            </a:pPr>
            <a:r>
              <a:rPr sz="2000" cap="none"/>
              <a:t>Konflikte </a:t>
            </a:r>
            <a:r>
              <a:rPr sz="1200" cap="none"/>
              <a:t>(3 </a:t>
            </a:r>
            <a:r>
              <a:rPr sz="1200" cap="none"/>
              <a:t>von14)</a:t>
            </a:r>
            <a:endParaRPr sz="1200" cap="none"/>
          </a:p>
          <a:p>
            <a:pPr>
              <a:spcBef>
                <a:spcPts val="600"/>
              </a:spcBef>
              <a:spcAft>
                <a:spcPts val="600"/>
              </a:spcAft>
              <a:buNone/>
              <a:defRPr sz="1600" cap="none">
                <a:latin typeface="Tahoma" pitchFamily="1" charset="0"/>
                <a:ea typeface="Tahoma" pitchFamily="1" charset="0"/>
                <a:cs typeface="Tahoma" pitchFamily="1" charset="0"/>
              </a:defRPr>
            </a:pPr>
            <a:r>
              <a:rPr sz="1800" cap="none"/>
              <a:t>Definition Konflikt </a:t>
            </a:r>
            <a:r>
              <a:rPr sz="1200" cap="none"/>
              <a:t>(2 von 2)</a:t>
            </a:r>
            <a:endParaRPr sz="1200" cap="none"/>
          </a:p>
          <a:p>
            <a:pPr>
              <a:spcBef>
                <a:spcPts val="600"/>
              </a:spcBef>
              <a:spcAft>
                <a:spcPts val="600"/>
              </a:spcAft>
              <a:buNone/>
              <a:defRPr sz="1600" cap="none">
                <a:latin typeface="Tahoma" pitchFamily="1" charset="0"/>
                <a:ea typeface="Tahoma" pitchFamily="1" charset="0"/>
                <a:cs typeface="Tahoma" pitchFamily="1" charset="0"/>
              </a:defRPr>
            </a:pPr>
            <a:r>
              <a:t>Was sind keine Konflikte?</a:t>
            </a:r>
          </a:p>
          <a:p>
            <a:pPr marL="720090" indent="-215900">
              <a:spcBef>
                <a:spcPts val="600"/>
              </a:spcBef>
              <a:buClr>
                <a:srgbClr val="23A092"/>
              </a:buClr>
              <a:buFont typeface="Calibri" pitchFamily="1" charset="0"/>
              <a:buChar char="•"/>
              <a:defRPr sz="1600" cap="none">
                <a:latin typeface="Tahoma" pitchFamily="1" charset="0"/>
                <a:ea typeface="Tahoma" pitchFamily="1" charset="0"/>
                <a:cs typeface="Tahoma" pitchFamily="1" charset="0"/>
              </a:defRPr>
            </a:pPr>
            <a:r>
              <a:t>Unvereinbares Verhalten stößt aufeinander.</a:t>
            </a:r>
          </a:p>
          <a:p>
            <a:pPr marL="720090" indent="-215900">
              <a:spcBef>
                <a:spcPts val="600"/>
              </a:spcBef>
              <a:buClr>
                <a:srgbClr val="23A092"/>
              </a:buClr>
              <a:buFont typeface="Calibri" pitchFamily="1" charset="0"/>
              <a:buChar char="•"/>
              <a:defRPr sz="1600" cap="none">
                <a:latin typeface="Tahoma" pitchFamily="1" charset="0"/>
                <a:ea typeface="Tahoma" pitchFamily="1" charset="0"/>
                <a:cs typeface="Tahoma" pitchFamily="1" charset="0"/>
              </a:defRPr>
            </a:pPr>
            <a:r>
              <a:t>Unvereinbarkeiten nur im Fühlen oder Wollen</a:t>
            </a:r>
          </a:p>
          <a:p>
            <a:pPr marL="720090" indent="-215900">
              <a:spcBef>
                <a:spcPts val="600"/>
              </a:spcBef>
              <a:spcAft>
                <a:spcPts val="1000"/>
              </a:spcAft>
              <a:buClr>
                <a:srgbClr val="23A092"/>
              </a:buClr>
              <a:buFont typeface="Calibri" pitchFamily="1" charset="0"/>
              <a:buChar char="•"/>
              <a:defRPr sz="1600" cap="none">
                <a:latin typeface="Tahoma" pitchFamily="1" charset="0"/>
                <a:ea typeface="Tahoma" pitchFamily="1" charset="0"/>
                <a:cs typeface="Tahoma" pitchFamily="1" charset="0"/>
              </a:defRPr>
            </a:pPr>
            <a:r>
              <a:t>Unvereinbarkeiten nur im kognitiven Bereich</a:t>
            </a:r>
          </a:p>
          <a:p>
            <a:pPr>
              <a:spcBef>
                <a:spcPts val="600"/>
              </a:spcBef>
              <a:spcAft>
                <a:spcPts val="600"/>
              </a:spcAft>
              <a:buNone/>
              <a:defRPr sz="1600" cap="none">
                <a:latin typeface="Tahoma" pitchFamily="1" charset="0"/>
                <a:ea typeface="Tahoma" pitchFamily="1" charset="0"/>
                <a:cs typeface="Tahoma" pitchFamily="1" charset="0"/>
              </a:defRPr>
            </a:pPr>
            <a:r>
              <a:t>Merkmale „echter Konflikte“</a:t>
            </a:r>
          </a:p>
          <a:p>
            <a:pPr marL="720090" indent="-215900">
              <a:spcBef>
                <a:spcPts val="600"/>
              </a:spcBef>
              <a:spcAft>
                <a:spcPts val="1000"/>
              </a:spcAft>
              <a:buClr>
                <a:srgbClr val="23A092"/>
              </a:buClr>
              <a:buFont typeface="Calibri" pitchFamily="1" charset="0"/>
              <a:buChar char="•"/>
              <a:defRPr sz="1600" cap="none">
                <a:latin typeface="Tahoma" pitchFamily="1" charset="0"/>
                <a:ea typeface="Tahoma" pitchFamily="1" charset="0"/>
                <a:cs typeface="Tahoma" pitchFamily="1" charset="0"/>
              </a:defRPr>
            </a:pPr>
            <a:r>
              <a:t>Es besteht eine Interaktion, d.h. eine aufeinander bezogene Kommunikation oder ein faktisches Handeln.</a:t>
            </a:r>
          </a:p>
          <a:p>
            <a:pPr marL="720090" indent="-215900">
              <a:spcBef>
                <a:spcPts val="600"/>
              </a:spcBef>
              <a:spcAft>
                <a:spcPts val="1000"/>
              </a:spcAft>
              <a:buClr>
                <a:srgbClr val="23A092"/>
              </a:buClr>
              <a:buFont typeface="Calibri" pitchFamily="1" charset="0"/>
              <a:buChar char="•"/>
              <a:defRPr sz="1600" cap="none">
                <a:latin typeface="Tahoma" pitchFamily="1" charset="0"/>
                <a:ea typeface="Tahoma" pitchFamily="1" charset="0"/>
                <a:cs typeface="Tahoma" pitchFamily="1" charset="0"/>
              </a:defRPr>
            </a:pPr>
            <a:r>
              <a:t>Es reicht aus, wenn einer der Aktoren eine Unvereinbarkeit/Beeinträchtigung empfindet (eine objektive Beurteilung ist nicht möglich) und subjektiv dementsprechend handelt.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XMwMaAo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
      </p:ext>
    </p:extLst>
  </p:timing>
</p:sld>
</file>

<file path=ppt/slides/slide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showMasterSp="0">
  <p:cSld>
    <p:bg>
      <p:bgPr>
        <a:solidFill>
          <a:schemeClr val="tx1"/>
        </a:solidFill>
        <a:effectLst/>
      </p:bgPr>
    </p:bg>
    <p:spTree>
      <p:nvGrpSpPr>
        <p:cNvPr id="1" name=""/>
        <p:cNvGrpSpPr/>
        <p:nvPr/>
      </p:nvGrpSpPr>
      <p:grpSpPr>
        <a:xfrm>
          <a:off x="0" y="0"/>
          <a:ext cx="0" cy="0"/>
          <a:chOff x="0" y="0"/>
          <a:chExt cx="0" cy="0"/>
        </a:xfrm>
      </p:grpSpPr>
      <p:pic>
        <p:nvPicPr>
          <p:cNvPr id="2" name="Medienclip1"/>
          <p:cNvPicPr>
            <a:picLocks noChangeAspect="1"/>
            <a:extLst>
              <a:ext uri="smNativeData">
                <pr:smNativeData xmlns:pr="smNativeData" xmlns="smNativeData" val="SMDATA_18_XMwMaBMAAAAlAAAAEQAAAC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AgVGVy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AkAAAD/////CUsAAC8qAAAQAAAAJgAAAAgAAAD//////////zAAAAAUAAAAAAAAAAAA//8AAAEAAAD//wAAAQA="/>
              </a:ext>
            </a:extLst>
          </p:cNvPicPr>
          <p:nvPr>
            <a:videoFile r:link="rId3"/>
          </p:nvPr>
        </p:nvPicPr>
        <p:blipFill>
          <a:blip r:embed="rId4"/>
          <a:stretch>
            <a:fillRect/>
          </a:stretch>
        </p:blipFill>
        <p:spPr>
          <a:xfrm>
            <a:off x="5715" y="-635"/>
            <a:ext cx="12192000" cy="6858000"/>
          </a:xfrm>
          <a:prstGeom prst="rect">
            <a:avLst/>
          </a:prstGeom>
          <a:noFill/>
          <a:ln>
            <a:noFill/>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grpId="0"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7" fill="hold" display="0">
                  <p:stCondLst>
                    <p:cond delay="indefinite"/>
                  </p:stCondLst>
                  <p:endCondLst>
                    <p:cond evt="onNext" delay="0">
                      <p:tgtEl>
                        <p:sldTgt/>
                      </p:tgtEl>
                    </p:cond>
                    <p:cond evt="onPrev" delay="0">
                      <p:tgtEl>
                        <p:sldTgt/>
                      </p:tgtEl>
                    </p:cond>
                  </p:endCondLst>
                </p:cTn>
                <p:tgtEl>
                  <p:spTgt spid="2"/>
                </p:tgtEl>
              </p:cMediaNode>
            </p:video>
          </p:childTnLst>
        </p:cTn>
      </p:par>
    </p:tnLst>
    <p:bldLst>
      <p:bldP spid="2" grpId="0" animBg="1" advAuto="0"/>
    </p:bldLst>
    <p:extLst>
      <p:ext uri="smNativeData">
        <pr:smNativeData xmlns:pr="smNativeData" xmlns="smNativeData" val="XMwMaAEAAAAFAAAA/f///wYAAAABAAAAAAAAAAAAAAAAAAAAAAAAAA=="/>
      </p:ext>
    </p:extLst>
  </p:timing>
</p:sld>
</file>

<file path=ppt/slides/slide10.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Rechteck2"/>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DSRwAAuScAABAAAAAmAAAACAAAAP//////////MAAAABQAAAAAAAAAAAD//wAAAQAAAP//AAABAA=="/>
              </a:ext>
            </a:extLst>
          </p:cNvSpPr>
          <p:nvPr/>
        </p:nvSpPr>
        <p:spPr>
          <a:xfrm>
            <a:off x="360045" y="1080135"/>
            <a:ext cx="11315065" cy="5377180"/>
          </a:xfrm>
          <a:prstGeom prst="rect">
            <a:avLst/>
          </a:prstGeom>
          <a:noFill/>
          <a:ln>
            <a:noFill/>
          </a:ln>
          <a:effectLst/>
        </p:spPr>
        <p:txBody>
          <a:bodyPr vert="horz" wrap="square" lIns="91440" tIns="45720" rIns="91440" bIns="45720" numCol="1" spcCol="215900" anchor="t"/>
          <a:lstStyle/>
          <a:p>
            <a:pPr>
              <a:spcAft>
                <a:spcPts val="1800"/>
              </a:spcAft>
              <a:buNone/>
              <a:defRPr sz="2000" cap="none">
                <a:latin typeface="Tahoma" pitchFamily="1" charset="0"/>
                <a:ea typeface="Tahoma" pitchFamily="1" charset="0"/>
                <a:cs typeface="Tahoma" pitchFamily="1" charset="0"/>
              </a:defRPr>
            </a:pPr>
            <a:r>
              <a:t>Die Ebenen eines Konflikts</a:t>
            </a:r>
          </a:p>
          <a:p>
            <a:pPr indent="-342900">
              <a:spcBef>
                <a:spcPts val="600"/>
              </a:spcBef>
              <a:spcAft>
                <a:spcPts val="600"/>
              </a:spcAft>
              <a:defRPr sz="1600" cap="none">
                <a:solidFill>
                  <a:srgbClr val="262626"/>
                </a:solidFill>
                <a:latin typeface="Tahoma" pitchFamily="1" charset="0"/>
                <a:ea typeface="Tahoma" pitchFamily="1" charset="0"/>
                <a:cs typeface="Tahoma" pitchFamily="1" charset="0"/>
              </a:defRPr>
            </a:pPr>
            <a:r>
              <a:t>In jedem Konflikt, ob am Arbeitsplatz, am Verhandlungstisch oder im </a:t>
            </a:r>
            <a:r>
              <a:t>Privatbereich, gibt es drei entscheidende Ebenen:</a:t>
            </a:r>
          </a:p>
          <a:p>
            <a:pPr marL="647700" indent="-342900">
              <a:spcBef>
                <a:spcPts val="600"/>
              </a:spcBef>
              <a:spcAft>
                <a:spcPts val="200"/>
              </a:spcAft>
              <a:buClr>
                <a:schemeClr val="folHlink"/>
              </a:buClr>
              <a:buFont typeface="Wingdings" pitchFamily="2" charset="2"/>
              <a:buChar char=""/>
              <a:defRPr sz="1600" cap="none">
                <a:solidFill>
                  <a:srgbClr val="262626"/>
                </a:solidFill>
                <a:latin typeface="Tahoma" pitchFamily="1" charset="0"/>
                <a:ea typeface="Tahoma" pitchFamily="1" charset="0"/>
                <a:cs typeface="Tahoma" pitchFamily="1" charset="0"/>
              </a:defRPr>
            </a:pPr>
            <a:r>
              <a:t>Inhalt,</a:t>
            </a:r>
          </a:p>
          <a:p>
            <a:pPr marL="647700" indent="-342900">
              <a:spcBef>
                <a:spcPts val="200"/>
              </a:spcBef>
              <a:spcAft>
                <a:spcPts val="200"/>
              </a:spcAft>
              <a:buClr>
                <a:schemeClr val="folHlink"/>
              </a:buClr>
              <a:buFont typeface="Wingdings" pitchFamily="2" charset="2"/>
              <a:buChar char=""/>
              <a:defRPr sz="1600" cap="none">
                <a:solidFill>
                  <a:srgbClr val="262626"/>
                </a:solidFill>
                <a:latin typeface="Tahoma" pitchFamily="1" charset="0"/>
                <a:ea typeface="Tahoma" pitchFamily="1" charset="0"/>
                <a:cs typeface="Tahoma" pitchFamily="1" charset="0"/>
              </a:defRPr>
            </a:pPr>
            <a:r>
              <a:t>Beziehung,</a:t>
            </a:r>
          </a:p>
          <a:p>
            <a:pPr marL="647700" indent="-342900">
              <a:spcBef>
                <a:spcPts val="200"/>
              </a:spcBef>
              <a:spcAft>
                <a:spcPts val="600"/>
              </a:spcAft>
              <a:buClr>
                <a:schemeClr val="folHlink"/>
              </a:buClr>
              <a:buFont typeface="Wingdings" pitchFamily="2" charset="2"/>
              <a:buChar char=""/>
              <a:defRPr sz="1600" cap="none">
                <a:solidFill>
                  <a:srgbClr val="262626"/>
                </a:solidFill>
                <a:latin typeface="Tahoma" pitchFamily="1" charset="0"/>
                <a:ea typeface="Tahoma" pitchFamily="1" charset="0"/>
                <a:cs typeface="Tahoma" pitchFamily="1" charset="0"/>
              </a:defRPr>
            </a:pPr>
            <a:r>
              <a:t>Kontext.</a:t>
            </a:r>
          </a:p>
          <a:p>
            <a:pPr indent="-342900">
              <a:spcBef>
                <a:spcPts val="600"/>
              </a:spcBef>
              <a:spcAft>
                <a:spcPts val="600"/>
              </a:spcAft>
              <a:defRPr sz="1600" cap="none">
                <a:solidFill>
                  <a:srgbClr val="262626"/>
                </a:solidFill>
                <a:latin typeface="Tahoma" pitchFamily="1" charset="0"/>
                <a:ea typeface="Tahoma" pitchFamily="1" charset="0"/>
                <a:cs typeface="Tahoma" pitchFamily="1" charset="0"/>
              </a:defRPr>
            </a:pPr>
            <a:r>
              <a:t>Im Konflikt ist die </a:t>
            </a:r>
            <a:r>
              <a:t>Inhaltsebene die </a:t>
            </a:r>
            <a:r>
              <a:t>unwichtigste, auch wenn es den Beteiligten nicht so erscheinen mag.</a:t>
            </a:r>
          </a:p>
          <a:p>
            <a:pPr indent="-342900">
              <a:spcBef>
                <a:spcPts val="600"/>
              </a:spcBef>
              <a:spcAft>
                <a:spcPts val="600"/>
              </a:spcAft>
              <a:defRPr sz="1600" cap="none">
                <a:solidFill>
                  <a:srgbClr val="262626"/>
                </a:solidFill>
                <a:latin typeface="Tahoma" pitchFamily="1" charset="0"/>
                <a:ea typeface="Tahoma" pitchFamily="1" charset="0"/>
                <a:cs typeface="Tahoma" pitchFamily="1" charset="0"/>
              </a:defRPr>
            </a:pPr>
            <a:r>
              <a:t>Für alle Konflikte ist die </a:t>
            </a:r>
            <a:r>
              <a:t>Beziehungsebene die entscheidende.</a:t>
            </a:r>
          </a:p>
          <a:p>
            <a:pPr indent="-342900">
              <a:spcBef>
                <a:spcPts val="600"/>
              </a:spcBef>
              <a:spcAft>
                <a:spcPts val="600"/>
              </a:spcAft>
              <a:defRPr sz="1600" cap="none">
                <a:solidFill>
                  <a:srgbClr val="262626"/>
                </a:solidFill>
                <a:latin typeface="Tahoma" pitchFamily="1" charset="0"/>
                <a:ea typeface="Tahoma" pitchFamily="1" charset="0"/>
                <a:cs typeface="Tahoma" pitchFamily="1" charset="0"/>
              </a:defRPr>
            </a:pPr>
            <a:r>
              <a:t>Eine intakte Beziehung ermöglicht, sich konfliktfrei über die heikelsten Themen zu unterhalten.</a:t>
            </a:r>
          </a:p>
          <a:p>
            <a:pPr indent="-342900">
              <a:spcBef>
                <a:spcPts val="600"/>
              </a:spcBef>
              <a:spcAft>
                <a:spcPts val="600"/>
              </a:spcAft>
              <a:defRPr sz="1600" cap="none">
                <a:solidFill>
                  <a:srgbClr val="262626"/>
                </a:solidFill>
                <a:latin typeface="Tahoma" pitchFamily="1" charset="0"/>
                <a:ea typeface="Tahoma" pitchFamily="1" charset="0"/>
                <a:cs typeface="Tahoma" pitchFamily="1" charset="0"/>
              </a:defRPr>
            </a:pPr>
            <a:r>
              <a:t>Anders verläuft das </a:t>
            </a:r>
            <a:r>
              <a:t>Konfliktgespräch, wenn die Beziehung durch vorangegangenen Ärger oder Streit gestört ist.</a:t>
            </a:r>
          </a:p>
          <a:p>
            <a:pPr indent="-342900">
              <a:spcBef>
                <a:spcPts val="600"/>
              </a:spcBef>
              <a:spcAft>
                <a:spcPts val="600"/>
              </a:spcAft>
              <a:defRPr sz="1600" cap="none">
                <a:solidFill>
                  <a:srgbClr val="262626"/>
                </a:solidFill>
                <a:latin typeface="Tahoma" pitchFamily="1" charset="0"/>
                <a:ea typeface="Tahoma" pitchFamily="1" charset="0"/>
                <a:cs typeface="Tahoma" pitchFamily="1" charset="0"/>
              </a:defRPr>
            </a:pPr>
            <a:r>
              <a:t>Eine Klärung auf der </a:t>
            </a:r>
            <a:r>
              <a:t>Sachebene ist dann kaum noch möglich.</a:t>
            </a:r>
          </a:p>
          <a:p>
            <a:pPr indent="-342900">
              <a:spcBef>
                <a:spcPts val="600"/>
              </a:spcBef>
              <a:spcAft>
                <a:spcPts val="600"/>
              </a:spcAft>
              <a:defRPr sz="1600" cap="none">
                <a:solidFill>
                  <a:srgbClr val="262626"/>
                </a:solidFill>
                <a:latin typeface="Tahoma" pitchFamily="1" charset="0"/>
                <a:ea typeface="Tahoma" pitchFamily="1" charset="0"/>
                <a:cs typeface="Tahoma" pitchFamily="1" charset="0"/>
              </a:defRPr>
            </a:pPr>
            <a:r>
              <a:t>Hier hilft nur ein Wechsel auf die </a:t>
            </a:r>
            <a:r>
              <a:t>Beziehungsebene.</a:t>
            </a:r>
          </a:p>
          <a:p>
            <a:pPr indent="-342900">
              <a:spcBef>
                <a:spcPts val="600"/>
              </a:spcBef>
              <a:spcAft>
                <a:spcPts val="600"/>
              </a:spcAft>
              <a:defRPr sz="1600" cap="none">
                <a:solidFill>
                  <a:srgbClr val="262626"/>
                </a:solidFill>
                <a:latin typeface="Tahoma" pitchFamily="1" charset="0"/>
                <a:ea typeface="Tahoma" pitchFamily="1" charset="0"/>
                <a:cs typeface="Tahoma" pitchFamily="1" charset="0"/>
              </a:defRPr>
            </a:pPr>
            <a:r>
              <a:t>Dem Gesprächspartner sollte mit Ich-Botschaften </a:t>
            </a:r>
            <a:r>
              <a:t>rückgemeldet werden, wie er wirkt.</a:t>
            </a:r>
          </a:p>
          <a:p>
            <a:pPr indent="-342900">
              <a:spcBef>
                <a:spcPts val="600"/>
              </a:spcBef>
              <a:spcAft>
                <a:spcPts val="600"/>
              </a:spcAft>
              <a:defRPr sz="1600" cap="none">
                <a:solidFill>
                  <a:srgbClr val="262626"/>
                </a:solidFill>
                <a:latin typeface="Tahoma" pitchFamily="1" charset="0"/>
                <a:ea typeface="Tahoma" pitchFamily="1" charset="0"/>
                <a:cs typeface="Tahoma" pitchFamily="1" charset="0"/>
              </a:defRPr>
            </a:pPr>
            <a:r>
              <a:t>Somit kann der Gesprächspartner Abstand zu seinen Emotionen gewinnen und auf die </a:t>
            </a:r>
            <a:r>
              <a:t>Sachebene zurückkehren.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XMwMaA4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
      </p:ext>
    </p:extLst>
  </p:timing>
</p:sld>
</file>

<file path=ppt/slides/slide1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BxRwAAuCcAABAAAAAmAAAACAAAAP//////////MAAAABQAAAAAAAAAAAD//wAAAQAAAP//AAABAA=="/>
              </a:ext>
            </a:extLst>
          </p:cNvSpPr>
          <p:nvPr/>
        </p:nvSpPr>
        <p:spPr>
          <a:xfrm>
            <a:off x="360045" y="1080135"/>
            <a:ext cx="11253470" cy="5376545"/>
          </a:xfrm>
          <a:prstGeom prst="rect">
            <a:avLst/>
          </a:prstGeom>
          <a:noFill/>
          <a:ln>
            <a:noFill/>
          </a:ln>
          <a:effectLst/>
        </p:spPr>
        <p:txBody>
          <a:bodyPr vert="horz" wrap="square" lIns="91440" tIns="45720" rIns="91440" bIns="45720" numCol="1" spcCol="215900" anchor="t"/>
          <a:lstStyle/>
          <a:p>
            <a:pPr>
              <a:spcAft>
                <a:spcPts val="1800"/>
              </a:spcAft>
              <a:buNone/>
              <a:defRPr sz="1800" cap="none">
                <a:latin typeface="Tahoma" pitchFamily="1" charset="0"/>
                <a:ea typeface="Tahoma" pitchFamily="1" charset="0"/>
                <a:cs typeface="Tahoma" pitchFamily="1" charset="0"/>
              </a:defRPr>
            </a:pPr>
            <a:r>
              <a:rPr sz="2000" cap="none"/>
              <a:t>Konflikte </a:t>
            </a:r>
            <a:r>
              <a:rPr sz="1200" cap="none"/>
              <a:t>(4 </a:t>
            </a:r>
            <a:r>
              <a:rPr sz="1200" cap="none"/>
              <a:t>von14)</a:t>
            </a:r>
            <a:endParaRPr sz="1200" cap="none"/>
          </a:p>
          <a:p>
            <a:pPr>
              <a:spcBef>
                <a:spcPts val="600"/>
              </a:spcBef>
              <a:spcAft>
                <a:spcPts val="600"/>
              </a:spcAft>
              <a:buNone/>
              <a:defRPr sz="1600" cap="none">
                <a:latin typeface="Tahoma" pitchFamily="1" charset="0"/>
                <a:ea typeface="Tahoma" pitchFamily="1" charset="0"/>
                <a:cs typeface="Tahoma" pitchFamily="1" charset="0"/>
              </a:defRPr>
            </a:pPr>
            <a:r>
              <a:rPr sz="1800" cap="none"/>
              <a:t>Typologie von Konflikten </a:t>
            </a:r>
            <a:r>
              <a:rPr sz="1200" cap="none"/>
              <a:t>(1 von 2)</a:t>
            </a:r>
            <a:endParaRPr sz="1200" cap="none"/>
          </a:p>
          <a:p>
            <a:pPr>
              <a:spcBef>
                <a:spcPts val="600"/>
              </a:spcBef>
              <a:spcAft>
                <a:spcPts val="600"/>
              </a:spcAft>
              <a:buNone/>
              <a:defRPr sz="1600" cap="none">
                <a:latin typeface="Tahoma" pitchFamily="1" charset="0"/>
                <a:ea typeface="Tahoma" pitchFamily="1" charset="0"/>
                <a:cs typeface="Tahoma" pitchFamily="1" charset="0"/>
              </a:defRPr>
            </a:pPr>
            <a:r>
              <a:t>Zur Lösung eines Konflikts muss dieser richtig eingeschätzt werden. Eine Unterscheidung ist oftmals sehr schwierig. Die folgende Tabelle gibt mögliche Lösungsansätze an.</a:t>
            </a:r>
          </a:p>
          <a:p>
            <a:pPr>
              <a:spcBef>
                <a:spcPts val="600"/>
              </a:spcBef>
              <a:spcAft>
                <a:spcPts val="600"/>
              </a:spcAft>
              <a:buNone/>
              <a:defRPr sz="1600" cap="none">
                <a:latin typeface="Tahoma" pitchFamily="1" charset="0"/>
                <a:ea typeface="Tahoma" pitchFamily="1" charset="0"/>
                <a:cs typeface="Tahoma" pitchFamily="1" charset="0"/>
              </a:defRPr>
            </a:pPr>
            <a:r>
              <a:t>Differenzierung nach </a:t>
            </a:r>
            <a:r>
              <a:rPr b="1" cap="none">
                <a:solidFill>
                  <a:srgbClr val="007F7F"/>
                </a:solidFill>
              </a:rPr>
              <a:t>Streitgegenstand</a:t>
            </a:r>
            <a:endParaRPr b="1" cap="none">
              <a:solidFill>
                <a:srgbClr val="007F7F"/>
              </a:solidFill>
            </a:endParaRPr>
          </a:p>
          <a:p>
            <a:pPr>
              <a:spcBef>
                <a:spcPts val="600"/>
              </a:spcBef>
              <a:spcAft>
                <a:spcPts val="600"/>
              </a:spcAft>
              <a:buNone/>
              <a:defRPr sz="1600" cap="none">
                <a:latin typeface="Tahoma" pitchFamily="1" charset="0"/>
                <a:ea typeface="Tahoma" pitchFamily="1" charset="0"/>
                <a:cs typeface="Tahoma" pitchFamily="1" charset="0"/>
              </a:defRPr>
            </a:pPr>
            <a:r>
              <a:rPr b="1" cap="none">
                <a:solidFill>
                  <a:srgbClr val="007F7F"/>
                </a:solidFill>
              </a:rPr>
              <a:t>Interessen</a:t>
            </a:r>
            <a:r>
              <a:t>konflikt</a:t>
            </a:r>
          </a:p>
          <a:p>
            <a:pPr marL="720090" indent="-215900">
              <a:spcBef>
                <a:spcPts val="600"/>
              </a:spcBef>
              <a:buClr>
                <a:srgbClr val="23A092"/>
              </a:buClr>
              <a:buFont typeface="Calibri" pitchFamily="1" charset="0"/>
              <a:buChar char="•"/>
              <a:defRPr sz="1600" cap="none">
                <a:latin typeface="Tahoma" pitchFamily="1" charset="0"/>
                <a:ea typeface="Tahoma" pitchFamily="1" charset="0"/>
                <a:cs typeface="Tahoma" pitchFamily="1" charset="0"/>
              </a:defRPr>
            </a:pPr>
            <a:r>
              <a:t>unterschiedliche Wünsche und Bedürfnisse der Beteiligten</a:t>
            </a:r>
          </a:p>
          <a:p>
            <a:pPr marL="720090" indent="-215900">
              <a:spcBef>
                <a:spcPts val="600"/>
              </a:spcBef>
              <a:spcAft>
                <a:spcPts val="1000"/>
              </a:spcAft>
              <a:buClr>
                <a:srgbClr val="23A092"/>
              </a:buClr>
              <a:buFont typeface="Calibri" pitchFamily="1" charset="0"/>
              <a:buChar char="•"/>
              <a:defRPr sz="1600" cap="none">
                <a:latin typeface="Tahoma" pitchFamily="1" charset="0"/>
                <a:ea typeface="Tahoma" pitchFamily="1" charset="0"/>
                <a:cs typeface="Tahoma" pitchFamily="1" charset="0"/>
              </a:defRPr>
            </a:pPr>
            <a:r>
              <a:t>Interessenkonflikt </a:t>
            </a:r>
            <a:r>
              <a:t>i.e.S.: Situation, in der sachlicher Widerspruch aufzulösen ist</a:t>
            </a:r>
          </a:p>
          <a:p>
            <a:pPr>
              <a:spcBef>
                <a:spcPts val="600"/>
              </a:spcBef>
              <a:spcAft>
                <a:spcPts val="600"/>
              </a:spcAft>
              <a:buNone/>
              <a:defRPr sz="1600" cap="none">
                <a:latin typeface="Tahoma" pitchFamily="1" charset="0"/>
                <a:ea typeface="Tahoma" pitchFamily="1" charset="0"/>
                <a:cs typeface="Tahoma" pitchFamily="1" charset="0"/>
              </a:defRPr>
            </a:pPr>
            <a:r>
              <a:rPr b="1" cap="none">
                <a:solidFill>
                  <a:srgbClr val="007F7F"/>
                </a:solidFill>
              </a:rPr>
              <a:t>Ziel</a:t>
            </a:r>
            <a:r>
              <a:t>konflikt</a:t>
            </a:r>
          </a:p>
          <a:p>
            <a:pPr marL="720090" indent="-215900">
              <a:spcBef>
                <a:spcPts val="600"/>
              </a:spcBef>
              <a:buClr>
                <a:srgbClr val="23A092"/>
              </a:buClr>
              <a:buFont typeface="Calibri" pitchFamily="1" charset="0"/>
              <a:buChar char="•"/>
              <a:defRPr sz="1600" cap="none">
                <a:latin typeface="Tahoma" pitchFamily="1" charset="0"/>
                <a:ea typeface="Tahoma" pitchFamily="1" charset="0"/>
                <a:cs typeface="Tahoma" pitchFamily="1" charset="0"/>
              </a:defRPr>
            </a:pPr>
            <a:r>
              <a:t>oft Folge des Interessenkonflikts, wenn Interessen auf unterschiedliche Ziele hinweisen</a:t>
            </a:r>
          </a:p>
          <a:p>
            <a:pPr marL="720090" indent="-215900">
              <a:spcBef>
                <a:spcPts val="600"/>
              </a:spcBef>
              <a:spcAft>
                <a:spcPts val="1000"/>
              </a:spcAft>
              <a:buClr>
                <a:srgbClr val="23A092"/>
              </a:buClr>
              <a:buFont typeface="Calibri" pitchFamily="1" charset="0"/>
              <a:buChar char="•"/>
              <a:defRPr sz="1600" cap="none">
                <a:latin typeface="Tahoma" pitchFamily="1" charset="0"/>
                <a:ea typeface="Tahoma" pitchFamily="1" charset="0"/>
                <a:cs typeface="Tahoma" pitchFamily="1" charset="0"/>
              </a:defRPr>
            </a:pPr>
            <a:r>
              <a:t>mehrere Ziele stehen miteinander in Konkurrenz</a:t>
            </a:r>
          </a:p>
          <a:p>
            <a:pPr>
              <a:spcBef>
                <a:spcPts val="600"/>
              </a:spcBef>
              <a:spcAft>
                <a:spcPts val="600"/>
              </a:spcAft>
              <a:buNone/>
              <a:defRPr sz="1600" b="1" cap="none">
                <a:solidFill>
                  <a:srgbClr val="007F7F"/>
                </a:solidFill>
                <a:latin typeface="Tahoma" pitchFamily="1" charset="0"/>
                <a:ea typeface="Tahoma" pitchFamily="1" charset="0"/>
                <a:cs typeface="Tahoma" pitchFamily="1" charset="0"/>
              </a:defRPr>
            </a:pPr>
            <a:r>
              <a:t>Beurteilungs</a:t>
            </a:r>
            <a:r>
              <a:rPr b="0" cap="none">
                <a:solidFill>
                  <a:schemeClr val="tx1"/>
                </a:solidFill>
              </a:rPr>
              <a:t>konflikt</a:t>
            </a:r>
            <a:endParaRPr b="0" cap="none">
              <a:solidFill>
                <a:schemeClr val="tx1"/>
              </a:solidFill>
            </a:endParaRPr>
          </a:p>
          <a:p>
            <a:pPr marL="720090" indent="-215900">
              <a:spcBef>
                <a:spcPts val="600"/>
              </a:spcBef>
              <a:spcAft>
                <a:spcPts val="1000"/>
              </a:spcAft>
              <a:buClr>
                <a:srgbClr val="23A092"/>
              </a:buClr>
              <a:buFont typeface="Calibri" pitchFamily="1" charset="0"/>
              <a:buChar char="•"/>
              <a:defRPr sz="1600" cap="none">
                <a:latin typeface="Tahoma" pitchFamily="1" charset="0"/>
                <a:ea typeface="Tahoma" pitchFamily="1" charset="0"/>
                <a:cs typeface="Tahoma" pitchFamily="1" charset="0"/>
              </a:defRPr>
            </a:pPr>
            <a:r>
              <a:t>Konsens über das Ziel, aber Uneinigkeit über den Weg dorthin und die Beurteilung der derzeitigen Situation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XMwMaA0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A=="/>
      </p:ext>
    </p:extLst>
  </p:timing>
</p:sld>
</file>

<file path=ppt/slides/slide1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CMRwAAuCcAABAAAAAmAAAACAAAAP//////////MAAAABQAAAAAAAAAAAD//wAAAQAAAP//AAABAA=="/>
              </a:ext>
            </a:extLst>
          </p:cNvSpPr>
          <p:nvPr/>
        </p:nvSpPr>
        <p:spPr>
          <a:xfrm>
            <a:off x="360045" y="1080135"/>
            <a:ext cx="11270615" cy="5376545"/>
          </a:xfrm>
          <a:prstGeom prst="rect">
            <a:avLst/>
          </a:prstGeom>
          <a:noFill/>
          <a:ln>
            <a:noFill/>
          </a:ln>
          <a:effectLst/>
        </p:spPr>
        <p:txBody>
          <a:bodyPr vert="horz" wrap="square" lIns="91440" tIns="45720" rIns="91440" bIns="45720" numCol="1" spcCol="215900" anchor="t"/>
          <a:lstStyle/>
          <a:p>
            <a:pPr>
              <a:spcAft>
                <a:spcPts val="1800"/>
              </a:spcAft>
              <a:buNone/>
              <a:defRPr sz="1800" cap="none">
                <a:latin typeface="Tahoma" pitchFamily="1" charset="0"/>
                <a:ea typeface="Tahoma" pitchFamily="1" charset="0"/>
                <a:cs typeface="Tahoma" pitchFamily="1" charset="0"/>
              </a:defRPr>
            </a:pPr>
            <a:r>
              <a:rPr sz="2000" cap="none"/>
              <a:t>Konflikte </a:t>
            </a:r>
            <a:r>
              <a:rPr sz="1200" cap="none"/>
              <a:t>(5 </a:t>
            </a:r>
            <a:r>
              <a:rPr sz="1200" cap="none"/>
              <a:t>von14)</a:t>
            </a:r>
            <a:endParaRPr sz="1200" cap="none"/>
          </a:p>
          <a:p>
            <a:pPr>
              <a:spcBef>
                <a:spcPts val="600"/>
              </a:spcBef>
              <a:spcAft>
                <a:spcPts val="600"/>
              </a:spcAft>
              <a:buNone/>
              <a:defRPr sz="1600" cap="none">
                <a:latin typeface="Tahoma" pitchFamily="1" charset="0"/>
                <a:ea typeface="Tahoma" pitchFamily="1" charset="0"/>
                <a:cs typeface="Tahoma" pitchFamily="1" charset="0"/>
              </a:defRPr>
            </a:pPr>
            <a:r>
              <a:rPr sz="1800" cap="none"/>
              <a:t>Typologie von Konflikten </a:t>
            </a:r>
            <a:r>
              <a:rPr sz="1200" cap="none"/>
              <a:t>(2 von 2)</a:t>
            </a:r>
            <a:endParaRPr sz="1200" cap="none"/>
          </a:p>
          <a:p>
            <a:pPr>
              <a:spcBef>
                <a:spcPts val="600"/>
              </a:spcBef>
              <a:spcAft>
                <a:spcPts val="600"/>
              </a:spcAft>
              <a:buNone/>
              <a:defRPr sz="1600" cap="none">
                <a:latin typeface="Tahoma" pitchFamily="1" charset="0"/>
                <a:ea typeface="Tahoma" pitchFamily="1" charset="0"/>
                <a:cs typeface="Tahoma" pitchFamily="1" charset="0"/>
              </a:defRPr>
            </a:pPr>
            <a:r>
              <a:t>Differenzierung nach </a:t>
            </a:r>
            <a:r>
              <a:rPr b="1" cap="none">
                <a:solidFill>
                  <a:srgbClr val="007F7F"/>
                </a:solidFill>
              </a:rPr>
              <a:t>Streitgegenstand</a:t>
            </a:r>
            <a:endParaRPr b="1" cap="none">
              <a:solidFill>
                <a:srgbClr val="007F7F"/>
              </a:solidFill>
            </a:endParaRPr>
          </a:p>
          <a:p>
            <a:pPr>
              <a:spcBef>
                <a:spcPts val="600"/>
              </a:spcBef>
              <a:spcAft>
                <a:spcPts val="600"/>
              </a:spcAft>
              <a:buNone/>
              <a:defRPr sz="1600" b="1" cap="none">
                <a:solidFill>
                  <a:srgbClr val="007F7F"/>
                </a:solidFill>
                <a:latin typeface="Tahoma" pitchFamily="1" charset="0"/>
                <a:ea typeface="Tahoma" pitchFamily="1" charset="0"/>
                <a:cs typeface="Tahoma" pitchFamily="1" charset="0"/>
              </a:defRPr>
            </a:pPr>
            <a:r>
              <a:t>Verteilungs</a:t>
            </a:r>
            <a:r>
              <a:rPr b="0" cap="none">
                <a:solidFill>
                  <a:srgbClr val="000000"/>
                </a:solidFill>
              </a:rPr>
              <a:t>konflikt</a:t>
            </a:r>
            <a:endParaRPr b="0" cap="none">
              <a:solidFill>
                <a:srgbClr val="000000"/>
              </a:solidFill>
            </a:endParaRPr>
          </a:p>
          <a:p>
            <a:pPr marL="720090" indent="-215900">
              <a:spcBef>
                <a:spcPts val="600"/>
              </a:spcBef>
              <a:buClr>
                <a:srgbClr val="23A092"/>
              </a:buClr>
              <a:buFont typeface="Calibri" pitchFamily="1" charset="0"/>
              <a:buChar char="•"/>
              <a:defRPr sz="1600" cap="none">
                <a:latin typeface="Tahoma" pitchFamily="1" charset="0"/>
                <a:ea typeface="Tahoma" pitchFamily="1" charset="0"/>
                <a:cs typeface="Tahoma" pitchFamily="1" charset="0"/>
              </a:defRPr>
            </a:pPr>
            <a:r>
              <a:t>Uneinigkeit über die Verteilung knapper Ressourcen Rollenkonflikt</a:t>
            </a:r>
          </a:p>
          <a:p>
            <a:pPr marL="720090" indent="-215900">
              <a:spcBef>
                <a:spcPts val="600"/>
              </a:spcBef>
              <a:spcAft>
                <a:spcPts val="1000"/>
              </a:spcAft>
              <a:buClr>
                <a:srgbClr val="23A092"/>
              </a:buClr>
              <a:buFont typeface="Calibri" pitchFamily="1" charset="0"/>
              <a:buChar char="•"/>
              <a:defRPr sz="1600" cap="none">
                <a:latin typeface="Tahoma" pitchFamily="1" charset="0"/>
                <a:ea typeface="Tahoma" pitchFamily="1" charset="0"/>
                <a:cs typeface="Tahoma" pitchFamily="1" charset="0"/>
              </a:defRPr>
            </a:pPr>
            <a:r>
              <a:t>Erwartungen, die an eine bestimmte Rolle (z.B. Funktion und Zuständigkeit) gestellt werden, widersprechen sich</a:t>
            </a:r>
          </a:p>
          <a:p>
            <a:pPr>
              <a:spcBef>
                <a:spcPts val="600"/>
              </a:spcBef>
              <a:spcAft>
                <a:spcPts val="600"/>
              </a:spcAft>
              <a:buNone/>
              <a:defRPr sz="1600" cap="none">
                <a:latin typeface="Tahoma" pitchFamily="1" charset="0"/>
                <a:ea typeface="Tahoma" pitchFamily="1" charset="0"/>
                <a:cs typeface="Tahoma" pitchFamily="1" charset="0"/>
              </a:defRPr>
            </a:pPr>
            <a:r>
              <a:rPr b="1" cap="none">
                <a:solidFill>
                  <a:srgbClr val="007F7F"/>
                </a:solidFill>
              </a:rPr>
              <a:t>Beziehungs</a:t>
            </a:r>
            <a:r>
              <a:t>konflikt</a:t>
            </a:r>
          </a:p>
          <a:p>
            <a:pPr marL="720090" indent="-215900">
              <a:spcBef>
                <a:spcPts val="600"/>
              </a:spcBef>
              <a:spcAft>
                <a:spcPts val="1000"/>
              </a:spcAft>
              <a:buClr>
                <a:srgbClr val="23A092"/>
              </a:buClr>
              <a:buFont typeface="Calibri" pitchFamily="1" charset="0"/>
              <a:buChar char="•"/>
              <a:defRPr sz="1600" cap="none">
                <a:latin typeface="Tahoma" pitchFamily="1" charset="0"/>
                <a:ea typeface="Tahoma" pitchFamily="1" charset="0"/>
                <a:cs typeface="Tahoma" pitchFamily="1" charset="0"/>
              </a:defRPr>
            </a:pPr>
            <a:r>
              <a:t>persönliche Aspekte stehen im Vordergrund</a:t>
            </a:r>
          </a:p>
          <a:p>
            <a:pPr>
              <a:spcBef>
                <a:spcPts val="600"/>
              </a:spcBef>
              <a:spcAft>
                <a:spcPts val="600"/>
              </a:spcAft>
              <a:buNone/>
              <a:defRPr sz="1600" b="1" cap="none">
                <a:solidFill>
                  <a:srgbClr val="007F7F"/>
                </a:solidFill>
                <a:latin typeface="Tahoma" pitchFamily="1" charset="0"/>
                <a:ea typeface="Tahoma" pitchFamily="1" charset="0"/>
                <a:cs typeface="Tahoma" pitchFamily="1" charset="0"/>
              </a:defRPr>
            </a:pPr>
            <a:r>
              <a:t>Wert</a:t>
            </a:r>
            <a:r>
              <a:rPr b="0" cap="none">
                <a:solidFill>
                  <a:schemeClr val="tx1"/>
                </a:solidFill>
              </a:rPr>
              <a:t>konflikt</a:t>
            </a:r>
            <a:endParaRPr b="0" cap="none">
              <a:solidFill>
                <a:schemeClr val="tx1"/>
              </a:solidFill>
            </a:endParaRPr>
          </a:p>
          <a:p>
            <a:pPr marL="720090" indent="-215900">
              <a:spcBef>
                <a:spcPts val="600"/>
              </a:spcBef>
              <a:spcAft>
                <a:spcPts val="1000"/>
              </a:spcAft>
              <a:buClr>
                <a:srgbClr val="23A092"/>
              </a:buClr>
              <a:buFont typeface="Calibri" pitchFamily="1" charset="0"/>
              <a:buChar char="•"/>
              <a:defRPr sz="1600" cap="none">
                <a:latin typeface="Tahoma" pitchFamily="1" charset="0"/>
                <a:ea typeface="Tahoma" pitchFamily="1" charset="0"/>
                <a:cs typeface="Tahoma" pitchFamily="1" charset="0"/>
              </a:defRPr>
            </a:pPr>
            <a:r>
              <a:t>Unterschiede in den Anschauungen, Werten und Normen (auch als ideologischer Konflikt bezeichnet)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XMwMaAs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
      </p:ext>
    </p:extLst>
  </p:timing>
</p:sld>
</file>

<file path=ppt/slides/slide1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1W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A8RwAAuCcAABAAAAAmAAAACAAAAP//////////MAAAABQAAAAAAAAAAAD//wAAAQAAAP//AAABAA=="/>
              </a:ext>
            </a:extLst>
          </p:cNvSpPr>
          <p:nvPr/>
        </p:nvSpPr>
        <p:spPr>
          <a:xfrm>
            <a:off x="360045" y="1080135"/>
            <a:ext cx="11219815" cy="5376545"/>
          </a:xfrm>
          <a:prstGeom prst="rect">
            <a:avLst/>
          </a:prstGeom>
          <a:noFill/>
          <a:ln>
            <a:noFill/>
          </a:ln>
          <a:effectLst/>
        </p:spPr>
        <p:txBody>
          <a:bodyPr vert="horz" wrap="square" lIns="91440" tIns="45720" rIns="91440" bIns="45720" numCol="1" spcCol="215900" anchor="t"/>
          <a:lstStyle/>
          <a:p>
            <a:pPr>
              <a:spcAft>
                <a:spcPts val="1800"/>
              </a:spcAft>
              <a:buNone/>
              <a:defRPr sz="1800" cap="none">
                <a:latin typeface="Tahoma" pitchFamily="1" charset="0"/>
                <a:ea typeface="Tahoma" pitchFamily="1" charset="0"/>
                <a:cs typeface="Tahoma" pitchFamily="1" charset="0"/>
              </a:defRPr>
            </a:pPr>
            <a:r>
              <a:rPr sz="2000" cap="none"/>
              <a:t>Konflikte </a:t>
            </a:r>
            <a:r>
              <a:rPr sz="1200" cap="none"/>
              <a:t>(7 </a:t>
            </a:r>
            <a:r>
              <a:rPr sz="1200" cap="none"/>
              <a:t>von14)</a:t>
            </a:r>
            <a:endParaRPr sz="1200" cap="none"/>
          </a:p>
          <a:p>
            <a:pPr>
              <a:spcBef>
                <a:spcPts val="600"/>
              </a:spcBef>
              <a:spcAft>
                <a:spcPts val="600"/>
              </a:spcAft>
              <a:buNone/>
              <a:defRPr sz="1800" cap="none">
                <a:latin typeface="Tahoma" pitchFamily="1" charset="0"/>
                <a:ea typeface="Tahoma" pitchFamily="1" charset="0"/>
                <a:cs typeface="Tahoma" pitchFamily="1" charset="0"/>
              </a:defRPr>
            </a:pPr>
            <a:r>
              <a:t>Positionen vs. Interessen</a:t>
            </a:r>
          </a:p>
          <a:p>
            <a:pPr indent="-342900">
              <a:spcBef>
                <a:spcPts val="600"/>
              </a:spcBef>
              <a:spcAft>
                <a:spcPts val="600"/>
              </a:spcAft>
              <a:buNone/>
              <a:defRPr sz="1600" cap="none">
                <a:latin typeface="Tahoma" pitchFamily="1" charset="0"/>
                <a:ea typeface="Tahoma" pitchFamily="1" charset="0"/>
                <a:cs typeface="Tahoma" pitchFamily="1" charset="0"/>
              </a:defRPr>
            </a:pPr>
            <a:r>
              <a:rPr b="1" i="1" cap="none">
                <a:solidFill>
                  <a:srgbClr val="23A092"/>
                </a:solidFill>
              </a:rPr>
              <a:t>Positionen</a:t>
            </a:r>
            <a:r>
              <a:rPr cap="none">
                <a:solidFill>
                  <a:srgbClr val="262626"/>
                </a:solidFill>
              </a:rPr>
              <a:t> sind die Standpunkte, welche die Kontrahenten vertreten.</a:t>
            </a:r>
            <a:endParaRPr cap="none">
              <a:solidFill>
                <a:srgbClr val="262626"/>
              </a:solidFill>
            </a:endParaRPr>
          </a:p>
          <a:p>
            <a:pPr marL="702945" indent="-342900">
              <a:spcBef>
                <a:spcPts val="600"/>
              </a:spcBef>
              <a:spcAft>
                <a:spcPts val="600"/>
              </a:spcAft>
              <a:buClr>
                <a:schemeClr val="folHlink"/>
              </a:buClr>
              <a:buFont typeface="Wingdings" pitchFamily="2" charset="2"/>
              <a:buChar char=""/>
              <a:defRPr sz="1600" cap="none">
                <a:latin typeface="Tahoma" pitchFamily="1" charset="0"/>
                <a:ea typeface="Tahoma" pitchFamily="1" charset="0"/>
                <a:cs typeface="Tahoma" pitchFamily="1" charset="0"/>
              </a:defRPr>
            </a:pPr>
            <a:r>
              <a:rPr cap="none">
                <a:solidFill>
                  <a:srgbClr val="262626"/>
                </a:solidFill>
              </a:rPr>
              <a:t>Oft schließen sie sich gegenseitig aus.</a:t>
            </a:r>
            <a:endParaRPr cap="none">
              <a:solidFill>
                <a:srgbClr val="262626"/>
              </a:solidFill>
            </a:endParaRPr>
          </a:p>
          <a:p>
            <a:pPr marL="702945" indent="-342900">
              <a:spcBef>
                <a:spcPts val="600"/>
              </a:spcBef>
              <a:spcAft>
                <a:spcPts val="600"/>
              </a:spcAft>
              <a:buClr>
                <a:schemeClr val="folHlink"/>
              </a:buClr>
              <a:buFont typeface="Wingdings" pitchFamily="2" charset="2"/>
              <a:buChar char=""/>
              <a:defRPr sz="1600" cap="none">
                <a:latin typeface="Tahoma" pitchFamily="1" charset="0"/>
                <a:ea typeface="Tahoma" pitchFamily="1" charset="0"/>
                <a:cs typeface="Tahoma" pitchFamily="1" charset="0"/>
              </a:defRPr>
            </a:pPr>
            <a:r>
              <a:rPr cap="none">
                <a:solidFill>
                  <a:srgbClr val="262626"/>
                </a:solidFill>
              </a:rPr>
              <a:t>Die von jeder Seite angestrebte Lösung besteht meist darin, dass die andere Seite ihre Position aufgeben soll.</a:t>
            </a:r>
            <a:endParaRPr cap="none">
              <a:solidFill>
                <a:srgbClr val="262626"/>
              </a:solidFill>
            </a:endParaRPr>
          </a:p>
          <a:p>
            <a:pPr marL="702945" indent="-342900">
              <a:spcBef>
                <a:spcPts val="600"/>
              </a:spcBef>
              <a:spcAft>
                <a:spcPts val="1600"/>
              </a:spcAft>
              <a:buClr>
                <a:schemeClr val="folHlink"/>
              </a:buClr>
              <a:buFont typeface="Wingdings" pitchFamily="2" charset="2"/>
              <a:buChar char=""/>
              <a:defRPr sz="1600" cap="none">
                <a:latin typeface="Tahoma" pitchFamily="1" charset="0"/>
                <a:ea typeface="Tahoma" pitchFamily="1" charset="0"/>
                <a:cs typeface="Tahoma" pitchFamily="1" charset="0"/>
              </a:defRPr>
            </a:pPr>
            <a:r>
              <a:rPr cap="none">
                <a:solidFill>
                  <a:srgbClr val="262626"/>
                </a:solidFill>
              </a:rPr>
              <a:t>Positionen sind in der Regel starr und eher eindimensional.</a:t>
            </a:r>
            <a:endParaRPr cap="none">
              <a:solidFill>
                <a:srgbClr val="262626"/>
              </a:solidFill>
            </a:endParaRPr>
          </a:p>
          <a:p>
            <a:pPr indent="-342900">
              <a:spcBef>
                <a:spcPts val="600"/>
              </a:spcBef>
              <a:spcAft>
                <a:spcPts val="600"/>
              </a:spcAft>
              <a:buNone/>
              <a:defRPr sz="1600" cap="none">
                <a:latin typeface="Tahoma" pitchFamily="1" charset="0"/>
                <a:ea typeface="Tahoma" pitchFamily="1" charset="0"/>
                <a:cs typeface="Tahoma" pitchFamily="1" charset="0"/>
              </a:defRPr>
            </a:pPr>
            <a:r>
              <a:rPr cap="none">
                <a:solidFill>
                  <a:srgbClr val="262626"/>
                </a:solidFill>
              </a:rPr>
              <a:t>Hinter den Positionen liegen </a:t>
            </a:r>
            <a:r>
              <a:rPr b="1" i="1" cap="none">
                <a:solidFill>
                  <a:srgbClr val="23A092"/>
                </a:solidFill>
              </a:rPr>
              <a:t>Interessen</a:t>
            </a:r>
            <a:r>
              <a:rPr cap="none">
                <a:solidFill>
                  <a:srgbClr val="262626"/>
                </a:solidFill>
              </a:rPr>
              <a:t> und Gefühle, die den Konflikt bestimmen.</a:t>
            </a:r>
            <a:endParaRPr cap="none">
              <a:solidFill>
                <a:srgbClr val="262626"/>
              </a:solidFill>
            </a:endParaRPr>
          </a:p>
          <a:p>
            <a:pPr marL="702945" indent="-342900">
              <a:spcBef>
                <a:spcPts val="600"/>
              </a:spcBef>
              <a:spcAft>
                <a:spcPts val="600"/>
              </a:spcAft>
              <a:buClr>
                <a:schemeClr val="folHlink"/>
              </a:buClr>
              <a:buFont typeface="Wingdings" pitchFamily="2" charset="2"/>
              <a:buChar char=""/>
              <a:defRPr sz="1600" cap="none">
                <a:latin typeface="Tahoma" pitchFamily="1" charset="0"/>
                <a:ea typeface="Tahoma" pitchFamily="1" charset="0"/>
                <a:cs typeface="Tahoma" pitchFamily="1" charset="0"/>
              </a:defRPr>
            </a:pPr>
            <a:r>
              <a:rPr cap="none">
                <a:solidFill>
                  <a:srgbClr val="262626"/>
                </a:solidFill>
              </a:rPr>
              <a:t>Es ist für die Konfliktlösung von großer Bedeutung, zwischen den Positionen und den dahinter stehenden Interessen – Anliegen, Wünschen oder Ansprüchen – zu unterscheiden.</a:t>
            </a:r>
            <a:endParaRPr cap="none">
              <a:solidFill>
                <a:srgbClr val="262626"/>
              </a:solidFill>
            </a:endParaRPr>
          </a:p>
          <a:p>
            <a:pPr marL="702945" indent="-342900">
              <a:spcBef>
                <a:spcPts val="600"/>
              </a:spcBef>
              <a:spcAft>
                <a:spcPts val="600"/>
              </a:spcAft>
              <a:buClr>
                <a:schemeClr val="folHlink"/>
              </a:buClr>
              <a:buFont typeface="Wingdings" pitchFamily="2" charset="2"/>
              <a:buChar char=""/>
              <a:defRPr sz="1600" cap="none">
                <a:latin typeface="Tahoma" pitchFamily="1" charset="0"/>
                <a:ea typeface="Tahoma" pitchFamily="1" charset="0"/>
                <a:cs typeface="Tahoma" pitchFamily="1" charset="0"/>
              </a:defRPr>
            </a:pPr>
            <a:r>
              <a:rPr cap="none">
                <a:solidFill>
                  <a:srgbClr val="262626"/>
                </a:solidFill>
              </a:rPr>
              <a:t>In der Regel haben die </a:t>
            </a:r>
            <a:r>
              <a:rPr cap="none">
                <a:solidFill>
                  <a:srgbClr val="262626"/>
                </a:solidFill>
              </a:rPr>
              <a:t>Konfliktpartner verschiedene Interessen, mit denen sie ihre Positionen mehr oder weniger plausibel begründen und verständlich machen.</a:t>
            </a:r>
            <a:endParaRPr cap="none">
              <a:solidFill>
                <a:srgbClr val="262626"/>
              </a:solidFill>
            </a:endParaRPr>
          </a:p>
          <a:p>
            <a:pPr marL="702945" indent="-342900">
              <a:spcBef>
                <a:spcPts val="600"/>
              </a:spcBef>
              <a:spcAft>
                <a:spcPts val="600"/>
              </a:spcAft>
              <a:buClr>
                <a:schemeClr val="folHlink"/>
              </a:buClr>
              <a:buFont typeface="Wingdings" pitchFamily="2" charset="2"/>
              <a:buChar char=""/>
              <a:defRPr sz="1600" cap="none">
                <a:latin typeface="Tahoma" pitchFamily="1" charset="0"/>
                <a:ea typeface="Tahoma" pitchFamily="1" charset="0"/>
                <a:cs typeface="Tahoma" pitchFamily="1" charset="0"/>
              </a:defRPr>
            </a:pPr>
            <a:r>
              <a:rPr cap="none">
                <a:solidFill>
                  <a:srgbClr val="262626"/>
                </a:solidFill>
              </a:rPr>
              <a:t>Solche Interessen sind oft implizit und werden im Eifer des Gefechtes nicht immer mitgeteilt.</a:t>
            </a:r>
            <a:endParaRPr cap="none">
              <a:solidFill>
                <a:srgbClr val="262626"/>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XMwMaAs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
      </p:ext>
    </p:extLst>
  </p:timing>
</p:sld>
</file>

<file path=ppt/slides/slide1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gG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ATRwAAuCcAABAAAAAmAAAACAAAAP//////////MAAAABQAAAAAAAAAAAD//wAAAQAAAP//AAABAA=="/>
              </a:ext>
            </a:extLst>
          </p:cNvSpPr>
          <p:nvPr/>
        </p:nvSpPr>
        <p:spPr>
          <a:xfrm>
            <a:off x="360045" y="1080135"/>
            <a:ext cx="11193780" cy="5376545"/>
          </a:xfrm>
          <a:prstGeom prst="rect">
            <a:avLst/>
          </a:prstGeom>
          <a:noFill/>
          <a:ln>
            <a:noFill/>
          </a:ln>
          <a:effectLst/>
        </p:spPr>
        <p:txBody>
          <a:bodyPr vert="horz" wrap="square" lIns="91440" tIns="45720" rIns="91440" bIns="45720" numCol="1" spcCol="215900" anchor="t"/>
          <a:lstStyle/>
          <a:p>
            <a:pPr>
              <a:spcAft>
                <a:spcPts val="1800"/>
              </a:spcAft>
              <a:buNone/>
              <a:defRPr sz="1800" cap="none">
                <a:latin typeface="Tahoma" pitchFamily="1" charset="0"/>
                <a:ea typeface="Tahoma" pitchFamily="1" charset="0"/>
                <a:cs typeface="Tahoma" pitchFamily="1" charset="0"/>
              </a:defRPr>
            </a:pPr>
            <a:r>
              <a:rPr sz="2000" cap="none"/>
              <a:t>Konflikte </a:t>
            </a:r>
            <a:r>
              <a:rPr sz="1200" cap="none"/>
              <a:t>(9 </a:t>
            </a:r>
            <a:r>
              <a:rPr sz="1200" cap="none"/>
              <a:t>von14)</a:t>
            </a:r>
            <a:endParaRPr sz="1200" cap="none"/>
          </a:p>
          <a:p>
            <a:pPr>
              <a:spcBef>
                <a:spcPts val="600"/>
              </a:spcBef>
              <a:spcAft>
                <a:spcPts val="600"/>
              </a:spcAft>
              <a:buNone/>
              <a:defRPr sz="1800" cap="none">
                <a:latin typeface="Tahoma" pitchFamily="1" charset="0"/>
                <a:ea typeface="Tahoma" pitchFamily="1" charset="0"/>
                <a:cs typeface="Tahoma" pitchFamily="1" charset="0"/>
              </a:defRPr>
            </a:pPr>
            <a:r>
              <a:t>Sach- vs. </a:t>
            </a:r>
            <a:r>
              <a:t>Beziehungsinteressen</a:t>
            </a:r>
          </a:p>
          <a:p>
            <a:pPr indent="-342900">
              <a:spcBef>
                <a:spcPts val="600"/>
              </a:spcBef>
              <a:spcAft>
                <a:spcPts val="600"/>
              </a:spcAft>
              <a:buNone/>
              <a:defRPr sz="1600" cap="none">
                <a:latin typeface="Tahoma" pitchFamily="1" charset="0"/>
                <a:ea typeface="Tahoma" pitchFamily="1" charset="0"/>
                <a:cs typeface="Tahoma" pitchFamily="1" charset="0"/>
              </a:defRPr>
            </a:pPr>
            <a:r>
              <a:rPr cap="none">
                <a:solidFill>
                  <a:srgbClr val="262626"/>
                </a:solidFill>
              </a:rPr>
              <a:t>Bei </a:t>
            </a:r>
            <a:r>
              <a:rPr b="1" i="1" cap="none">
                <a:solidFill>
                  <a:srgbClr val="23A092"/>
                </a:solidFill>
              </a:rPr>
              <a:t>Sachinteressen</a:t>
            </a:r>
            <a:r>
              <a:rPr cap="none">
                <a:solidFill>
                  <a:srgbClr val="262626"/>
                </a:solidFill>
              </a:rPr>
              <a:t> geht es auf der rationalen Ebene um Fragen wie:</a:t>
            </a:r>
            <a:endParaRPr cap="none">
              <a:solidFill>
                <a:srgbClr val="262626"/>
              </a:solidFill>
            </a:endParaRPr>
          </a:p>
          <a:p>
            <a:pPr marL="720090" indent="-215900">
              <a:spcBef>
                <a:spcPts val="600"/>
              </a:spcBef>
              <a:buClr>
                <a:srgbClr val="23A092"/>
              </a:buClr>
              <a:buFont typeface="Calibri" pitchFamily="1" charset="0"/>
              <a:buChar char="•"/>
              <a:defRPr sz="1600" cap="none">
                <a:latin typeface="Tahoma" pitchFamily="1" charset="0"/>
                <a:ea typeface="Tahoma" pitchFamily="1" charset="0"/>
                <a:cs typeface="Tahoma" pitchFamily="1" charset="0"/>
              </a:defRPr>
            </a:pPr>
            <a:r>
              <a:rPr cap="none">
                <a:solidFill>
                  <a:srgbClr val="262626"/>
                </a:solidFill>
              </a:rPr>
              <a:t>"Was ist richtig oder falsch?"</a:t>
            </a:r>
            <a:endParaRPr cap="none">
              <a:solidFill>
                <a:srgbClr val="262626"/>
              </a:solidFill>
            </a:endParaRPr>
          </a:p>
          <a:p>
            <a:pPr marL="720090" indent="-215900">
              <a:spcBef>
                <a:spcPts val="100"/>
              </a:spcBef>
              <a:buClr>
                <a:srgbClr val="23A092"/>
              </a:buClr>
              <a:buFont typeface="Calibri" pitchFamily="1" charset="0"/>
              <a:buChar char="•"/>
              <a:defRPr sz="1600" cap="none">
                <a:latin typeface="Tahoma" pitchFamily="1" charset="0"/>
                <a:ea typeface="Tahoma" pitchFamily="1" charset="0"/>
                <a:cs typeface="Tahoma" pitchFamily="1" charset="0"/>
              </a:defRPr>
            </a:pPr>
            <a:r>
              <a:rPr cap="none">
                <a:solidFill>
                  <a:srgbClr val="262626"/>
                </a:solidFill>
              </a:rPr>
              <a:t>"Wem habe ich etwas zu sagen?"</a:t>
            </a:r>
            <a:endParaRPr cap="none">
              <a:solidFill>
                <a:srgbClr val="262626"/>
              </a:solidFill>
            </a:endParaRPr>
          </a:p>
          <a:p>
            <a:pPr marL="720090" indent="-215900">
              <a:spcBef>
                <a:spcPts val="100"/>
              </a:spcBef>
              <a:buClr>
                <a:srgbClr val="23A092"/>
              </a:buClr>
              <a:buFont typeface="Calibri" pitchFamily="1" charset="0"/>
              <a:buChar char="•"/>
              <a:defRPr sz="1600" cap="none">
                <a:latin typeface="Tahoma" pitchFamily="1" charset="0"/>
                <a:ea typeface="Tahoma" pitchFamily="1" charset="0"/>
                <a:cs typeface="Tahoma" pitchFamily="1" charset="0"/>
              </a:defRPr>
            </a:pPr>
            <a:r>
              <a:rPr cap="none">
                <a:solidFill>
                  <a:srgbClr val="262626"/>
                </a:solidFill>
              </a:rPr>
              <a:t>"Was ist unter meiner Kontrolle?" </a:t>
            </a:r>
            <a:endParaRPr cap="none">
              <a:solidFill>
                <a:srgbClr val="262626"/>
              </a:solidFill>
            </a:endParaRPr>
          </a:p>
          <a:p>
            <a:pPr marL="720090" indent="-215900">
              <a:spcBef>
                <a:spcPts val="100"/>
              </a:spcBef>
              <a:buClr>
                <a:srgbClr val="23A092"/>
              </a:buClr>
              <a:buFont typeface="Calibri" pitchFamily="1" charset="0"/>
              <a:buChar char="•"/>
              <a:defRPr sz="1600" cap="none">
                <a:latin typeface="Tahoma" pitchFamily="1" charset="0"/>
                <a:ea typeface="Tahoma" pitchFamily="1" charset="0"/>
                <a:cs typeface="Tahoma" pitchFamily="1" charset="0"/>
              </a:defRPr>
            </a:pPr>
            <a:r>
              <a:rPr cap="none">
                <a:solidFill>
                  <a:srgbClr val="262626"/>
                </a:solidFill>
              </a:rPr>
              <a:t>"Welche Anrechte habe ich auf Ressourcen?"</a:t>
            </a:r>
            <a:endParaRPr cap="none">
              <a:solidFill>
                <a:srgbClr val="262626"/>
              </a:solidFill>
            </a:endParaRPr>
          </a:p>
          <a:p>
            <a:pPr>
              <a:spcBef>
                <a:spcPts val="1200"/>
              </a:spcBef>
              <a:spcAft>
                <a:spcPts val="600"/>
              </a:spcAft>
              <a:buNone/>
              <a:defRPr sz="1600" cap="none">
                <a:latin typeface="Tahoma" pitchFamily="1" charset="0"/>
                <a:ea typeface="Tahoma" pitchFamily="1" charset="0"/>
                <a:cs typeface="Tahoma" pitchFamily="1" charset="0"/>
              </a:defRPr>
            </a:pPr>
            <a:r>
              <a:rPr cap="none">
                <a:solidFill>
                  <a:srgbClr val="262626"/>
                </a:solidFill>
              </a:rPr>
              <a:t>Bei </a:t>
            </a:r>
            <a:r>
              <a:rPr b="1" i="1" cap="none">
                <a:solidFill>
                  <a:srgbClr val="23A092"/>
                </a:solidFill>
              </a:rPr>
              <a:t>Beziehungsinteressen</a:t>
            </a:r>
            <a:r>
              <a:rPr cap="none">
                <a:solidFill>
                  <a:srgbClr val="262626"/>
                </a:solidFill>
              </a:rPr>
              <a:t> sind Menschen ganzheitlich beteiligt: mit ihren Gefühlen, ihren Eigenschaften, ihrem Selbstbild, ihrem Bild vom anderen bzw. von den anderen, ihren Verhaltensmustern und ihren wechselseitigen </a:t>
            </a:r>
            <a:r>
              <a:rPr cap="none">
                <a:solidFill>
                  <a:srgbClr val="262626"/>
                </a:solidFill>
              </a:rPr>
              <a:t>Beziehungsdefinitionen.</a:t>
            </a:r>
            <a:endParaRPr cap="none">
              <a:solidFill>
                <a:srgbClr val="262626"/>
              </a:solidFill>
            </a:endParaRPr>
          </a:p>
          <a:p>
            <a:pPr indent="-342900">
              <a:spcBef>
                <a:spcPts val="400"/>
              </a:spcBef>
              <a:spcAft>
                <a:spcPts val="600"/>
              </a:spcAft>
              <a:buNone/>
              <a:defRPr sz="1600" cap="none">
                <a:latin typeface="Tahoma" pitchFamily="1" charset="0"/>
                <a:ea typeface="Tahoma" pitchFamily="1" charset="0"/>
                <a:cs typeface="Tahoma" pitchFamily="1" charset="0"/>
              </a:defRPr>
            </a:pPr>
            <a:r>
              <a:rPr cap="none">
                <a:solidFill>
                  <a:srgbClr val="262626"/>
                </a:solidFill>
              </a:rPr>
              <a:t>Beziehungskonflikte sind in der Regel mit starken Gefühlen verbunden.</a:t>
            </a:r>
            <a:endParaRPr cap="none">
              <a:solidFill>
                <a:srgbClr val="262626"/>
              </a:solidFill>
            </a:endParaRPr>
          </a:p>
          <a:p>
            <a:pPr indent="-342900">
              <a:spcBef>
                <a:spcPts val="400"/>
              </a:spcBef>
              <a:spcAft>
                <a:spcPts val="600"/>
              </a:spcAft>
              <a:buNone/>
              <a:defRPr sz="1600" cap="none">
                <a:latin typeface="Tahoma" pitchFamily="1" charset="0"/>
                <a:ea typeface="Tahoma" pitchFamily="1" charset="0"/>
                <a:cs typeface="Tahoma" pitchFamily="1" charset="0"/>
              </a:defRPr>
            </a:pPr>
            <a:r>
              <a:rPr cap="none">
                <a:solidFill>
                  <a:srgbClr val="262626"/>
                </a:solidFill>
              </a:rPr>
              <a:t>Alle diese Aspekte können </a:t>
            </a:r>
            <a:r>
              <a:rPr cap="none">
                <a:solidFill>
                  <a:srgbClr val="262626"/>
                </a:solidFill>
              </a:rPr>
              <a:t>eskalierend oder deeskalierend auf einen </a:t>
            </a:r>
            <a:r>
              <a:rPr cap="none">
                <a:solidFill>
                  <a:srgbClr val="262626"/>
                </a:solidFill>
              </a:rPr>
              <a:t>Konfliktverlauf wirken.</a:t>
            </a:r>
            <a:endParaRPr cap="none">
              <a:solidFill>
                <a:srgbClr val="262626"/>
              </a:solidFill>
            </a:endParaRPr>
          </a:p>
          <a:p>
            <a:pPr indent="-342900">
              <a:spcBef>
                <a:spcPts val="400"/>
              </a:spcBef>
              <a:spcAft>
                <a:spcPts val="600"/>
              </a:spcAft>
              <a:buNone/>
              <a:defRPr sz="1600" cap="none">
                <a:latin typeface="Tahoma" pitchFamily="1" charset="0"/>
                <a:ea typeface="Tahoma" pitchFamily="1" charset="0"/>
                <a:cs typeface="Tahoma" pitchFamily="1" charset="0"/>
              </a:defRPr>
            </a:pPr>
            <a:r>
              <a:rPr cap="none">
                <a:solidFill>
                  <a:srgbClr val="262626"/>
                </a:solidFill>
              </a:rPr>
              <a:t>Angriffe auf das eigene Selbstbild oder das des anderen verstärken den Konflikt hingegen fast immer:</a:t>
            </a:r>
            <a:endParaRPr cap="none">
              <a:solidFill>
                <a:srgbClr val="262626"/>
              </a:solidFill>
            </a:endParaRPr>
          </a:p>
          <a:p>
            <a:pPr marL="215900">
              <a:spcBef>
                <a:spcPts val="600"/>
              </a:spcBef>
              <a:buNone/>
              <a:defRPr sz="1600" cap="none">
                <a:latin typeface="Tahoma" pitchFamily="1" charset="0"/>
                <a:ea typeface="Tahoma" pitchFamily="1" charset="0"/>
                <a:cs typeface="Tahoma" pitchFamily="1" charset="0"/>
              </a:defRPr>
            </a:pPr>
            <a:r>
              <a:rPr cap="none">
                <a:solidFill>
                  <a:srgbClr val="262626"/>
                </a:solidFill>
              </a:rPr>
              <a:t>Stellt uns jemand in verallgemeinernder Form negativ dar ('Du bist immer so rücksichtslos.') </a:t>
            </a:r>
            <a:endParaRPr cap="none">
              <a:solidFill>
                <a:srgbClr val="262626"/>
              </a:solidFill>
            </a:endParaRPr>
          </a:p>
          <a:p>
            <a:pPr marL="215900">
              <a:buNone/>
              <a:defRPr sz="1600" cap="none">
                <a:latin typeface="Tahoma" pitchFamily="1" charset="0"/>
                <a:ea typeface="Tahoma" pitchFamily="1" charset="0"/>
                <a:cs typeface="Tahoma" pitchFamily="1" charset="0"/>
              </a:defRPr>
            </a:pPr>
            <a:r>
              <a:rPr cap="none">
                <a:solidFill>
                  <a:srgbClr val="262626"/>
                </a:solidFill>
              </a:rPr>
              <a:t>und erhebt damit den Anspruch zu bestimmen, wie wir uns selbst zu sehen haben, </a:t>
            </a:r>
            <a:endParaRPr cap="none">
              <a:solidFill>
                <a:srgbClr val="262626"/>
              </a:solidFill>
            </a:endParaRPr>
          </a:p>
          <a:p>
            <a:pPr marL="215900">
              <a:spcAft>
                <a:spcPts val="600"/>
              </a:spcAft>
              <a:buNone/>
              <a:defRPr sz="1600" cap="none">
                <a:latin typeface="Tahoma" pitchFamily="1" charset="0"/>
                <a:ea typeface="Tahoma" pitchFamily="1" charset="0"/>
                <a:cs typeface="Tahoma" pitchFamily="1" charset="0"/>
              </a:defRPr>
            </a:pPr>
            <a:r>
              <a:rPr cap="none">
                <a:solidFill>
                  <a:srgbClr val="262626"/>
                </a:solidFill>
              </a:rPr>
              <a:t>reagieren wir äußerst empfindlich und streiten um dieses Bild.</a:t>
            </a:r>
            <a:endParaRPr cap="none">
              <a:solidFill>
                <a:srgbClr val="262626"/>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XMwMaA8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A="/>
      </p:ext>
    </p:extLst>
  </p:timing>
</p:sld>
</file>

<file path=ppt/slides/slide1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BkRwAAuCcAABAAAAAmAAAACAAAAP//////////MAAAABQAAAAAAAAAAAD//wAAAQAAAP//AAABAA=="/>
              </a:ext>
            </a:extLst>
          </p:cNvSpPr>
          <p:nvPr/>
        </p:nvSpPr>
        <p:spPr>
          <a:xfrm>
            <a:off x="360045" y="1080135"/>
            <a:ext cx="11245215" cy="5376545"/>
          </a:xfrm>
          <a:prstGeom prst="rect">
            <a:avLst/>
          </a:prstGeom>
          <a:noFill/>
          <a:ln>
            <a:noFill/>
          </a:ln>
          <a:effectLst/>
        </p:spPr>
        <p:txBody>
          <a:bodyPr vert="horz" wrap="square" lIns="91440" tIns="45720" rIns="91440" bIns="45720" numCol="1" spcCol="215900" anchor="t"/>
          <a:lstStyle/>
          <a:p>
            <a:pPr>
              <a:spcAft>
                <a:spcPts val="1800"/>
              </a:spcAft>
              <a:buNone/>
              <a:defRPr sz="1800" cap="none">
                <a:latin typeface="Tahoma" pitchFamily="1" charset="0"/>
                <a:ea typeface="Tahoma" pitchFamily="1" charset="0"/>
                <a:cs typeface="Tahoma" pitchFamily="1" charset="0"/>
              </a:defRPr>
            </a:pPr>
            <a:r>
              <a:rPr sz="2000" cap="none"/>
              <a:t>Konflikte </a:t>
            </a:r>
            <a:r>
              <a:rPr sz="1200" cap="none"/>
              <a:t>(10 </a:t>
            </a:r>
            <a:r>
              <a:rPr sz="1200" cap="none"/>
              <a:t>von14)</a:t>
            </a:r>
            <a:endParaRPr sz="1200" cap="none"/>
          </a:p>
          <a:p>
            <a:pPr>
              <a:spcBef>
                <a:spcPts val="600"/>
              </a:spcBef>
              <a:spcAft>
                <a:spcPts val="600"/>
              </a:spcAft>
              <a:buNone/>
              <a:defRPr sz="1800" cap="none">
                <a:latin typeface="Tahoma" pitchFamily="1" charset="0"/>
                <a:ea typeface="Tahoma" pitchFamily="1" charset="0"/>
                <a:cs typeface="Tahoma" pitchFamily="1" charset="0"/>
              </a:defRPr>
            </a:pPr>
            <a:r>
              <a:t>Heißer vs. kalter Konflikt</a:t>
            </a:r>
          </a:p>
          <a:p>
            <a:pPr indent="-342900">
              <a:spcBef>
                <a:spcPts val="600"/>
              </a:spcBef>
              <a:spcAft>
                <a:spcPts val="600"/>
              </a:spcAft>
              <a:buNone/>
              <a:defRPr sz="1600" cap="none">
                <a:latin typeface="Tahoma" pitchFamily="1" charset="0"/>
                <a:ea typeface="Tahoma" pitchFamily="1" charset="0"/>
                <a:cs typeface="Tahoma" pitchFamily="1" charset="0"/>
              </a:defRPr>
            </a:pPr>
            <a:r>
              <a:rPr b="1" i="1" cap="none">
                <a:solidFill>
                  <a:srgbClr val="23A092"/>
                </a:solidFill>
              </a:rPr>
              <a:t>Heiße Konflikte</a:t>
            </a:r>
            <a:r>
              <a:rPr cap="none">
                <a:solidFill>
                  <a:srgbClr val="262626"/>
                </a:solidFill>
              </a:rPr>
              <a:t> spielen sich auf 'offener Bühne' ab.</a:t>
            </a:r>
            <a:endParaRPr cap="none">
              <a:solidFill>
                <a:srgbClr val="262626"/>
              </a:solidFill>
            </a:endParaRPr>
          </a:p>
          <a:p>
            <a:pPr marL="252095">
              <a:spcBef>
                <a:spcPts val="600"/>
              </a:spcBef>
              <a:buNone/>
              <a:defRPr sz="1600" cap="none">
                <a:latin typeface="Tahoma" pitchFamily="1" charset="0"/>
                <a:ea typeface="Tahoma" pitchFamily="1" charset="0"/>
                <a:cs typeface="Tahoma" pitchFamily="1" charset="0"/>
              </a:defRPr>
            </a:pPr>
            <a:r>
              <a:rPr cap="none">
                <a:solidFill>
                  <a:srgbClr val="262626"/>
                </a:solidFill>
              </a:rPr>
              <a:t>Die Konfrontation, die Emotionen der Akteure und der Kampf um Raumgewinn treten offen zutage.</a:t>
            </a:r>
            <a:endParaRPr cap="none">
              <a:solidFill>
                <a:srgbClr val="262626"/>
              </a:solidFill>
            </a:endParaRPr>
          </a:p>
          <a:p>
            <a:pPr marL="252095">
              <a:spcAft>
                <a:spcPts val="1600"/>
              </a:spcAft>
              <a:buNone/>
              <a:defRPr sz="1600" cap="none">
                <a:latin typeface="Tahoma" pitchFamily="1" charset="0"/>
                <a:ea typeface="Tahoma" pitchFamily="1" charset="0"/>
                <a:cs typeface="Tahoma" pitchFamily="1" charset="0"/>
              </a:defRPr>
            </a:pPr>
            <a:r>
              <a:rPr cap="none">
                <a:solidFill>
                  <a:srgbClr val="262626"/>
                </a:solidFill>
              </a:rPr>
              <a:t>Deshalb können sie in einer Mediation auch direkt bearbeitet werden.</a:t>
            </a:r>
            <a:endParaRPr cap="none">
              <a:solidFill>
                <a:srgbClr val="262626"/>
              </a:solidFill>
            </a:endParaRPr>
          </a:p>
          <a:p>
            <a:pPr indent="-342900">
              <a:spcBef>
                <a:spcPts val="600"/>
              </a:spcBef>
              <a:spcAft>
                <a:spcPts val="600"/>
              </a:spcAft>
              <a:buNone/>
              <a:defRPr sz="1600" cap="none">
                <a:latin typeface="Tahoma" pitchFamily="1" charset="0"/>
                <a:ea typeface="Tahoma" pitchFamily="1" charset="0"/>
                <a:cs typeface="Tahoma" pitchFamily="1" charset="0"/>
              </a:defRPr>
            </a:pPr>
            <a:r>
              <a:rPr b="1" i="1" cap="none">
                <a:solidFill>
                  <a:srgbClr val="23A092"/>
                </a:solidFill>
              </a:rPr>
              <a:t>Kalte Konflikte</a:t>
            </a:r>
            <a:r>
              <a:rPr cap="none">
                <a:solidFill>
                  <a:srgbClr val="262626"/>
                </a:solidFill>
              </a:rPr>
              <a:t> führen zu einer zunehmenden Lähmung von sichtbaren Aktivitäten. </a:t>
            </a:r>
            <a:endParaRPr cap="none">
              <a:solidFill>
                <a:srgbClr val="262626"/>
              </a:solidFill>
            </a:endParaRPr>
          </a:p>
          <a:p>
            <a:pPr marL="252095">
              <a:spcBef>
                <a:spcPts val="600"/>
              </a:spcBef>
              <a:spcAft>
                <a:spcPts val="600"/>
              </a:spcAft>
              <a:buNone/>
              <a:defRPr sz="1600" cap="none">
                <a:latin typeface="Tahoma" pitchFamily="1" charset="0"/>
                <a:ea typeface="Tahoma" pitchFamily="1" charset="0"/>
                <a:cs typeface="Tahoma" pitchFamily="1" charset="0"/>
              </a:defRPr>
            </a:pPr>
            <a:r>
              <a:rPr cap="none">
                <a:solidFill>
                  <a:srgbClr val="262626"/>
                </a:solidFill>
              </a:rPr>
              <a:t>Die Auseinandersetzung findet nur indirekt statt:</a:t>
            </a:r>
            <a:endParaRPr cap="none">
              <a:solidFill>
                <a:srgbClr val="262626"/>
              </a:solidFill>
            </a:endParaRPr>
          </a:p>
          <a:p>
            <a:pPr marL="539750">
              <a:spcBef>
                <a:spcPts val="600"/>
              </a:spcBef>
              <a:spcAft>
                <a:spcPts val="600"/>
              </a:spcAft>
              <a:buNone/>
              <a:defRPr sz="1600" cap="none">
                <a:latin typeface="Tahoma" pitchFamily="1" charset="0"/>
                <a:ea typeface="Tahoma" pitchFamily="1" charset="0"/>
                <a:cs typeface="Tahoma" pitchFamily="1" charset="0"/>
              </a:defRPr>
            </a:pPr>
            <a:r>
              <a:rPr cap="none">
                <a:solidFill>
                  <a:srgbClr val="262626"/>
                </a:solidFill>
              </a:rPr>
              <a:t>Frustrationen und Hassgefühle werden '</a:t>
            </a:r>
            <a:r>
              <a:rPr cap="none">
                <a:solidFill>
                  <a:srgbClr val="262626"/>
                </a:solidFill>
              </a:rPr>
              <a:t>heruntergeschluckt' und wirken in den Akteuren destruktiv weiter, manchmal bis zur Selbstzerstörung.</a:t>
            </a:r>
            <a:endParaRPr cap="none">
              <a:solidFill>
                <a:srgbClr val="262626"/>
              </a:solidFill>
            </a:endParaRPr>
          </a:p>
          <a:p>
            <a:pPr marL="539750">
              <a:spcBef>
                <a:spcPts val="600"/>
              </a:spcBef>
              <a:spcAft>
                <a:spcPts val="600"/>
              </a:spcAft>
              <a:buNone/>
              <a:defRPr sz="1600" cap="none">
                <a:latin typeface="Tahoma" pitchFamily="1" charset="0"/>
                <a:ea typeface="Tahoma" pitchFamily="1" charset="0"/>
                <a:cs typeface="Tahoma" pitchFamily="1" charset="0"/>
              </a:defRPr>
            </a:pPr>
            <a:r>
              <a:rPr cap="none">
                <a:solidFill>
                  <a:srgbClr val="262626"/>
                </a:solidFill>
              </a:rPr>
              <a:t>Es bilden sich bei den </a:t>
            </a:r>
            <a:r>
              <a:rPr cap="none">
                <a:solidFill>
                  <a:srgbClr val="262626"/>
                </a:solidFill>
              </a:rPr>
              <a:t>Konfliktpartnern Normen und Verhaltensweisen, die ein gegenseitiges Ausweichen und Vermeiden begünstigen.</a:t>
            </a:r>
            <a:endParaRPr cap="none">
              <a:solidFill>
                <a:srgbClr val="262626"/>
              </a:solidFill>
            </a:endParaRPr>
          </a:p>
          <a:p>
            <a:pPr marL="539750">
              <a:spcBef>
                <a:spcPts val="600"/>
              </a:spcBef>
              <a:spcAft>
                <a:spcPts val="600"/>
              </a:spcAft>
              <a:buNone/>
              <a:defRPr sz="1600" cap="none">
                <a:latin typeface="Tahoma" pitchFamily="1" charset="0"/>
                <a:ea typeface="Tahoma" pitchFamily="1" charset="0"/>
                <a:cs typeface="Tahoma" pitchFamily="1" charset="0"/>
              </a:defRPr>
            </a:pPr>
            <a:r>
              <a:rPr cap="none">
                <a:solidFill>
                  <a:srgbClr val="262626"/>
                </a:solidFill>
              </a:rPr>
              <a:t>Kommuniziert wird oft nur noch auf schriftlichem Wege. In kalten Konflikten können sich die Konfliktparteien oft nur mühsam darauf einigen, dass ein schwerer Konflikt besteht.</a:t>
            </a:r>
            <a:endParaRPr cap="none">
              <a:solidFill>
                <a:srgbClr val="262626"/>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XMwMaAs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
      </p:ext>
    </p:extLst>
  </p:timing>
</p:sld>
</file>

<file path=ppt/slides/slide1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He0of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C1f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D4RwAAuCcAABAAAAAmAAAACAAAAP//////////MAAAABQAAAAAAAAAAAD//wAAAQAAAP//AAABAA=="/>
              </a:ext>
            </a:extLst>
          </p:cNvSpPr>
          <p:nvPr/>
        </p:nvSpPr>
        <p:spPr>
          <a:xfrm>
            <a:off x="360045" y="1080135"/>
            <a:ext cx="11339195" cy="5376545"/>
          </a:xfrm>
          <a:prstGeom prst="rect">
            <a:avLst/>
          </a:prstGeom>
          <a:noFill/>
          <a:ln>
            <a:noFill/>
          </a:ln>
          <a:effectLst/>
        </p:spPr>
        <p:txBody>
          <a:bodyPr vert="horz" wrap="square" lIns="91440" tIns="45720" rIns="91440" bIns="45720" numCol="1" spcCol="215900" anchor="t"/>
          <a:lstStyle/>
          <a:p>
            <a:pPr>
              <a:spcAft>
                <a:spcPts val="1800"/>
              </a:spcAft>
              <a:buNone/>
              <a:defRPr sz="1800" cap="none">
                <a:latin typeface="Tahoma" pitchFamily="1" charset="0"/>
                <a:ea typeface="Tahoma" pitchFamily="1" charset="0"/>
                <a:cs typeface="Tahoma" pitchFamily="1" charset="0"/>
              </a:defRPr>
            </a:pPr>
            <a:r>
              <a:rPr sz="2000" cap="none"/>
              <a:t>Konflikte </a:t>
            </a:r>
            <a:r>
              <a:rPr sz="1200" cap="none"/>
              <a:t>(11 </a:t>
            </a:r>
            <a:r>
              <a:rPr sz="1200" cap="none"/>
              <a:t>von14)</a:t>
            </a:r>
            <a:endParaRPr sz="1200" cap="none"/>
          </a:p>
          <a:p>
            <a:pPr>
              <a:spcBef>
                <a:spcPts val="600"/>
              </a:spcBef>
              <a:spcAft>
                <a:spcPts val="600"/>
              </a:spcAft>
              <a:buNone/>
              <a:defRPr sz="1600" cap="none">
                <a:latin typeface="Tahoma" pitchFamily="1" charset="0"/>
                <a:ea typeface="Tahoma" pitchFamily="1" charset="0"/>
                <a:cs typeface="Tahoma" pitchFamily="1" charset="0"/>
              </a:defRPr>
            </a:pPr>
            <a:r>
              <a:rPr sz="1800" cap="none"/>
              <a:t>Die Größe der Arena </a:t>
            </a:r>
            <a:r>
              <a:rPr sz="1200" cap="none"/>
              <a:t>(1 von 2)</a:t>
            </a:r>
            <a:endParaRPr sz="1200" cap="none"/>
          </a:p>
          <a:p>
            <a:pPr indent="-342900">
              <a:spcBef>
                <a:spcPts val="600"/>
              </a:spcBef>
              <a:spcAft>
                <a:spcPts val="600"/>
              </a:spcAft>
              <a:buNone/>
              <a:defRPr sz="1600" cap="none">
                <a:solidFill>
                  <a:srgbClr val="262626"/>
                </a:solidFill>
                <a:latin typeface="Tahoma" pitchFamily="1" charset="0"/>
                <a:ea typeface="Tahoma" pitchFamily="1" charset="0"/>
                <a:cs typeface="Tahoma" pitchFamily="1" charset="0"/>
              </a:defRPr>
            </a:pPr>
            <a:r>
              <a:t>Die meisten Konflikte beginnen im Kleinen und entwickeln sich erst später zu 'Staatsaffären'.</a:t>
            </a:r>
          </a:p>
          <a:p>
            <a:pPr indent="-342900">
              <a:spcBef>
                <a:spcPts val="600"/>
              </a:spcBef>
              <a:spcAft>
                <a:spcPts val="600"/>
              </a:spcAft>
              <a:buNone/>
              <a:defRPr sz="1600" cap="none">
                <a:solidFill>
                  <a:srgbClr val="262626"/>
                </a:solidFill>
                <a:latin typeface="Tahoma" pitchFamily="1" charset="0"/>
                <a:ea typeface="Tahoma" pitchFamily="1" charset="0"/>
                <a:cs typeface="Tahoma" pitchFamily="1" charset="0"/>
              </a:defRPr>
            </a:pPr>
            <a:r>
              <a:t>Trotz dieser Tendenz zur Ausweitung ist es wichtig, die Größe des sozialen Rahmens festzustellen, in dem sich ein Konflikt auswirkt. Hieraus können sich unterschiedliche Hinweise für </a:t>
            </a:r>
            <a:r>
              <a:t>Lösungsstrategien ergeben.</a:t>
            </a:r>
          </a:p>
          <a:p>
            <a:pPr marL="720090" indent="-215900">
              <a:spcBef>
                <a:spcPts val="600"/>
              </a:spcBef>
              <a:buClr>
                <a:srgbClr val="23A092"/>
              </a:buClr>
              <a:buFont typeface="Calibri" pitchFamily="1" charset="0"/>
              <a:buChar char="•"/>
              <a:defRPr sz="1600" cap="none">
                <a:solidFill>
                  <a:srgbClr val="262626"/>
                </a:solidFill>
                <a:latin typeface="Tahoma" pitchFamily="1" charset="0"/>
                <a:ea typeface="Tahoma" pitchFamily="1" charset="0"/>
                <a:cs typeface="Tahoma" pitchFamily="1" charset="0"/>
              </a:defRPr>
            </a:pPr>
            <a:r>
              <a:t>Betrifft der Konflikt einzelne Personen bzw. findet er in einer kleinen Gruppe statt? </a:t>
            </a:r>
          </a:p>
          <a:p>
            <a:pPr marL="720090" indent="-215900">
              <a:spcBef>
                <a:spcPts val="600"/>
              </a:spcBef>
              <a:buClr>
                <a:srgbClr val="23A092"/>
              </a:buClr>
              <a:buFont typeface="Calibri" pitchFamily="1" charset="0"/>
              <a:buChar char="•"/>
              <a:defRPr sz="1600" cap="none">
                <a:solidFill>
                  <a:srgbClr val="262626"/>
                </a:solidFill>
                <a:latin typeface="Tahoma" pitchFamily="1" charset="0"/>
                <a:ea typeface="Tahoma" pitchFamily="1" charset="0"/>
                <a:cs typeface="Tahoma" pitchFamily="1" charset="0"/>
              </a:defRPr>
            </a:pPr>
            <a:r>
              <a:t>Ist es ein Konflikt zwischen zwei Gruppen, wie z.B. Abteilungen?</a:t>
            </a:r>
          </a:p>
          <a:p>
            <a:pPr marL="720090" indent="-215900">
              <a:spcBef>
                <a:spcPts val="600"/>
              </a:spcBef>
              <a:buClr>
                <a:srgbClr val="23A092"/>
              </a:buClr>
              <a:buFont typeface="Calibri" pitchFamily="1" charset="0"/>
              <a:buChar char="•"/>
              <a:defRPr sz="1600" cap="none">
                <a:solidFill>
                  <a:srgbClr val="262626"/>
                </a:solidFill>
                <a:latin typeface="Tahoma" pitchFamily="1" charset="0"/>
                <a:ea typeface="Tahoma" pitchFamily="1" charset="0"/>
                <a:cs typeface="Tahoma" pitchFamily="1" charset="0"/>
              </a:defRPr>
            </a:pPr>
            <a:r>
              <a:t>Betrifft der Konflikt komplexe Organisationen und Gremien, wie z.B. bei Tarifkonflikten </a:t>
            </a:r>
            <a:br/>
            <a:r>
              <a:t>oder Stuttgart 21?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XMwMaA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slides/slide1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G0d/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ATRwAAuCcAAAAAAAAmAAAACAAAAP//////////MAAAABQAAAAAAAAAAAD//wAAAQAAAP//AAABAA=="/>
              </a:ext>
            </a:extLst>
          </p:cNvSpPr>
          <p:nvPr/>
        </p:nvSpPr>
        <p:spPr>
          <a:xfrm>
            <a:off x="360045" y="1080135"/>
            <a:ext cx="11193780" cy="5376545"/>
          </a:xfrm>
          <a:prstGeom prst="rect">
            <a:avLst/>
          </a:prstGeom>
          <a:noFill/>
          <a:ln>
            <a:noFill/>
          </a:ln>
          <a:effectLst/>
        </p:spPr>
        <p:txBody>
          <a:bodyPr vert="horz" wrap="square" lIns="91440" tIns="45720" rIns="91440" bIns="45720" numCol="1" spcCol="215900" anchor="t"/>
          <a:lstStyle/>
          <a:p>
            <a:pPr>
              <a:spcAft>
                <a:spcPts val="1800"/>
              </a:spcAft>
              <a:buNone/>
              <a:defRPr sz="1800" cap="none">
                <a:latin typeface="Tahoma" pitchFamily="1" charset="0"/>
                <a:ea typeface="Tahoma" pitchFamily="1" charset="0"/>
                <a:cs typeface="Tahoma" pitchFamily="1" charset="0"/>
              </a:defRPr>
            </a:pPr>
            <a:r>
              <a:rPr sz="2000" cap="none"/>
              <a:t>Konflikte </a:t>
            </a:r>
            <a:r>
              <a:rPr sz="1200" cap="none"/>
              <a:t>(12 </a:t>
            </a:r>
            <a:r>
              <a:rPr sz="1200" cap="none"/>
              <a:t>von14)</a:t>
            </a:r>
            <a:endParaRPr sz="1200" cap="none"/>
          </a:p>
          <a:p>
            <a:pPr>
              <a:spcBef>
                <a:spcPts val="600"/>
              </a:spcBef>
              <a:spcAft>
                <a:spcPts val="600"/>
              </a:spcAft>
              <a:buNone/>
              <a:defRPr sz="1600" cap="none">
                <a:latin typeface="Tahoma" pitchFamily="1" charset="0"/>
                <a:ea typeface="Tahoma" pitchFamily="1" charset="0"/>
                <a:cs typeface="Tahoma" pitchFamily="1" charset="0"/>
              </a:defRPr>
            </a:pPr>
            <a:r>
              <a:rPr sz="1800" cap="none"/>
              <a:t>Die Größe der Arena </a:t>
            </a:r>
            <a:r>
              <a:rPr sz="1200" cap="none"/>
              <a:t>(2 von 2)</a:t>
            </a:r>
            <a:endParaRPr sz="1200" cap="none"/>
          </a:p>
          <a:p>
            <a:pPr indent="-342900">
              <a:spcBef>
                <a:spcPts val="600"/>
              </a:spcBef>
              <a:spcAft>
                <a:spcPts val="600"/>
              </a:spcAft>
              <a:buNone/>
              <a:defRPr sz="1600" cap="none">
                <a:solidFill>
                  <a:srgbClr val="262626"/>
                </a:solidFill>
                <a:latin typeface="Tahoma" pitchFamily="1" charset="0"/>
                <a:ea typeface="Tahoma" pitchFamily="1" charset="0"/>
                <a:cs typeface="Tahoma" pitchFamily="1" charset="0"/>
              </a:defRPr>
            </a:pPr>
            <a:r>
              <a:t>Den </a:t>
            </a:r>
            <a:r>
              <a:t>Konfliktbeteiligten fällt es meist schwer, sich aus dem </a:t>
            </a:r>
            <a:r>
              <a:t>Konfliktsog zu lösen, weil</a:t>
            </a:r>
          </a:p>
          <a:p>
            <a:pPr marL="720090" indent="-215900">
              <a:spcBef>
                <a:spcPts val="600"/>
              </a:spcBef>
              <a:buClr>
                <a:srgbClr val="23A092"/>
              </a:buClr>
              <a:buFont typeface="Calibri" pitchFamily="1" charset="0"/>
              <a:buChar char="•"/>
              <a:defRPr sz="1600" cap="none">
                <a:solidFill>
                  <a:srgbClr val="262626"/>
                </a:solidFill>
                <a:latin typeface="Tahoma" pitchFamily="1" charset="0"/>
                <a:ea typeface="Tahoma" pitchFamily="1" charset="0"/>
                <a:cs typeface="Tahoma" pitchFamily="1" charset="0"/>
              </a:defRPr>
            </a:pPr>
            <a:r>
              <a:t>die Akteure anfangen, den oder die anderen für alles Negative verantwortlich zu machen, </a:t>
            </a:r>
            <a:br/>
            <a:r>
              <a:t>nur noch schwarz sehen und selber immer unzufriedener werden.</a:t>
            </a:r>
          </a:p>
          <a:p>
            <a:pPr marL="720090" indent="-215900">
              <a:spcBef>
                <a:spcPts val="600"/>
              </a:spcBef>
              <a:buClr>
                <a:srgbClr val="23A092"/>
              </a:buClr>
              <a:buFont typeface="Calibri" pitchFamily="1" charset="0"/>
              <a:buChar char="•"/>
              <a:defRPr sz="1600" cap="none">
                <a:solidFill>
                  <a:srgbClr val="262626"/>
                </a:solidFill>
                <a:latin typeface="Tahoma" pitchFamily="1" charset="0"/>
                <a:ea typeface="Tahoma" pitchFamily="1" charset="0"/>
                <a:cs typeface="Tahoma" pitchFamily="1" charset="0"/>
              </a:defRPr>
            </a:pPr>
            <a:r>
              <a:t>mit der Zeit zunehmend Punkte zu Streitfragen werden. Man weiß nicht mehr, 'wie alles angefangen hat' und glaubt, das eigene Verhalten sei nur eine Reaktion auf die unfairen Attacken der Gegenseite.</a:t>
            </a:r>
          </a:p>
          <a:p>
            <a:pPr marL="720090" indent="-215900">
              <a:spcBef>
                <a:spcPts val="600"/>
              </a:spcBef>
              <a:buClr>
                <a:srgbClr val="23A092"/>
              </a:buClr>
              <a:buFont typeface="Calibri" pitchFamily="1" charset="0"/>
              <a:buChar char="•"/>
              <a:defRPr sz="1600" cap="none">
                <a:solidFill>
                  <a:srgbClr val="262626"/>
                </a:solidFill>
                <a:latin typeface="Tahoma" pitchFamily="1" charset="0"/>
                <a:ea typeface="Tahoma" pitchFamily="1" charset="0"/>
                <a:cs typeface="Tahoma" pitchFamily="1" charset="0"/>
              </a:defRPr>
            </a:pPr>
            <a:r>
              <a:t>die andere Partei immer mehr zum persönlichen Feindbild erklärt wird. Gleichzeitig wird versucht, andere Personen auf die eigene Seite zu ziehen, was einen Rückzug zunehmend erschwert.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XMwMaAc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A=="/>
      </p:ext>
    </p:extLst>
  </p:timing>
</p:sld>
</file>

<file path=ppt/slides/slide1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CqRwAAEg8AABAAAAAmAAAACAAAAP//////////MAAAABQAAAAAAAAAAAD//wAAAQAAAP//AAABAA=="/>
              </a:ext>
            </a:extLst>
          </p:cNvSpPr>
          <p:nvPr/>
        </p:nvSpPr>
        <p:spPr>
          <a:xfrm>
            <a:off x="360045" y="1080135"/>
            <a:ext cx="11289665" cy="1369695"/>
          </a:xfrm>
          <a:prstGeom prst="rect">
            <a:avLst/>
          </a:prstGeom>
          <a:noFill/>
          <a:ln>
            <a:noFill/>
          </a:ln>
          <a:effectLst/>
        </p:spPr>
        <p:txBody>
          <a:bodyPr vert="horz" wrap="square" lIns="91440" tIns="45720" rIns="91440" bIns="45720" numCol="1" spcCol="215900" anchor="t"/>
          <a:lstStyle/>
          <a:p>
            <a:pPr>
              <a:spcAft>
                <a:spcPts val="1800"/>
              </a:spcAft>
              <a:buNone/>
              <a:defRPr sz="1800" cap="none">
                <a:latin typeface="Tahoma" pitchFamily="1" charset="0"/>
                <a:ea typeface="Tahoma" pitchFamily="1" charset="0"/>
                <a:cs typeface="Tahoma" pitchFamily="1" charset="0"/>
              </a:defRPr>
            </a:pPr>
            <a:r>
              <a:rPr sz="2000" cap="none"/>
              <a:t>Das </a:t>
            </a:r>
            <a:r>
              <a:rPr sz="2000" cap="none"/>
              <a:t>Konflikt-Eskalations-Modell nach Glasl </a:t>
            </a:r>
            <a:r>
              <a:rPr sz="1200" cap="none"/>
              <a:t>(1 von 5)</a:t>
            </a:r>
            <a:endParaRPr sz="1200" cap="none"/>
          </a:p>
          <a:p>
            <a:pPr indent="0">
              <a:spcBef>
                <a:spcPts val="600"/>
              </a:spcBef>
              <a:spcAft>
                <a:spcPts val="600"/>
              </a:spcAft>
              <a:buNone/>
              <a:defRPr sz="1600" cap="none">
                <a:solidFill>
                  <a:srgbClr val="262626"/>
                </a:solidFill>
                <a:latin typeface="Tahoma" pitchFamily="1" charset="0"/>
                <a:ea typeface="Tahoma" pitchFamily="1" charset="0"/>
                <a:cs typeface="Tahoma" pitchFamily="1" charset="0"/>
              </a:defRPr>
            </a:pPr>
            <a:r>
              <a:t>Von Friedrich Glasl stammt ein weithin akzeptiertes und verständliches Modell zur Beschreibung des Verhaltens in Konfliktsituationen. Die grundlegenden </a:t>
            </a:r>
            <a:r>
              <a:t>Verhaltensmechanismen, die in jedem Konflikt mehr oder weniger ausgeprägt zu finden sind, werden in neun Stufen beschrieben:</a:t>
            </a:r>
          </a:p>
        </p:txBody>
      </p:sp>
      <p:pic>
        <p:nvPicPr>
          <p:cNvPr id="4" name="Grafik1" descr="F:\9 phasen.PNG"/>
          <p:cNvPicPr>
            <a:picLocks noChangeAspect="1"/>
            <a:extLst>
              <a:ext uri="smNativeData">
                <pr:smNativeData xmlns:pr="smNativeData" xmlns="smNativeData" val="SMDATA_18_XMwMaBMAAAAlAAAAEQ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AAOiIB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PQPAAC+DwAAUDgAAGwmAAAQAAAAJgAAAAgAAAD//////////zAAAAAUAAAAAAAAAAAA//8AAAEAAAD//wAAAQA="/>
              </a:ext>
            </a:extLst>
          </p:cNvPicPr>
          <p:nvPr/>
        </p:nvPicPr>
        <p:blipFill>
          <a:blip r:embed="rId3"/>
          <a:stretch>
            <a:fillRect/>
          </a:stretch>
        </p:blipFill>
        <p:spPr>
          <a:xfrm>
            <a:off x="2593340" y="2559050"/>
            <a:ext cx="6560820" cy="3686810"/>
          </a:xfrm>
          <a:prstGeom prst="rect">
            <a:avLst/>
          </a:prstGeom>
          <a:noFill/>
          <a:ln>
            <a:noFill/>
          </a:ln>
          <a:effectLst/>
        </p:spPr>
      </p:pic>
      <p:sp>
        <p:nvSpPr>
          <p:cNvPr id="5" name="Rechteck2"/>
          <p:cNvSpPr>
            <a:extLst>
              <a:ext uri="smNativeData">
                <pr:smNativeData xmlns:pr="smNativeData" xmlns="smNativeData" val="SMDATA_16_XMwMaBMAAAAlAAAAZAAAAA0AAAAAOQAAADkAAAA5AAAAO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6Ig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vRMAAPslAABdGQAAgSgAABAgAAAmAAAACAAAAP//////////MAAAABQAAAAAAAAAAAD//wAAAQAAAP//AAABAA=="/>
              </a:ext>
            </a:extLst>
          </p:cNvSpPr>
          <p:nvPr/>
        </p:nvSpPr>
        <p:spPr>
          <a:xfrm>
            <a:off x="3208655" y="6174105"/>
            <a:ext cx="914400" cy="410210"/>
          </a:xfrm>
          <a:prstGeom prst="rect">
            <a:avLst/>
          </a:prstGeom>
          <a:noFill/>
          <a:ln>
            <a:noFill/>
          </a:ln>
          <a:effectLst/>
        </p:spPr>
        <p:txBody>
          <a:bodyPr vert="horz" wrap="none" lIns="36195" tIns="36195" rIns="36195" bIns="36195" numCol="1" spcCol="215900" anchor="t"/>
          <a:lstStyle/>
          <a:p>
            <a:pPr marL="0" marR="0" indent="0" algn="just" defTabSz="914400">
              <a:lnSpc>
                <a:spcPct val="100000"/>
              </a:lnSpc>
              <a:spcBef>
                <a:spcPts val="0"/>
              </a:spcBef>
              <a:spcAft>
                <a:spcPts val="600"/>
              </a:spcAft>
              <a:buNone/>
              <a:tabLst/>
              <a:defRPr sz="1800" b="1" cap="none" noProof="1">
                <a:solidFill>
                  <a:schemeClr val="hlink"/>
                </a:solidFill>
              </a:defRPr>
            </a:pPr>
            <a:r>
              <a:t>win-win</a:t>
            </a:r>
          </a:p>
        </p:txBody>
      </p:sp>
      <p:sp>
        <p:nvSpPr>
          <p:cNvPr id="6" name="Rechteck3"/>
          <p:cNvSpPr>
            <a:extLst>
              <a:ext uri="smNativeData">
                <pr:smNativeData xmlns:pr="smNativeData" xmlns="smNativeData" val="SMDATA_16_XMwMaBMAAAAlAAAAZAAAAA0AAAAAOQAAADkAAAA5AAAAO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UiAAAPslAADyJQAAgSgAABAgAAAmAAAACAAAAP//////////MAAAABQAAAAAAAAAAAD//wAAAQAAAP//AAABAA=="/>
              </a:ext>
            </a:extLst>
          </p:cNvSpPr>
          <p:nvPr/>
        </p:nvSpPr>
        <p:spPr>
          <a:xfrm>
            <a:off x="5253990" y="6174105"/>
            <a:ext cx="914400" cy="410210"/>
          </a:xfrm>
          <a:prstGeom prst="rect">
            <a:avLst/>
          </a:prstGeom>
          <a:noFill/>
          <a:ln>
            <a:noFill/>
          </a:ln>
          <a:effectLst/>
        </p:spPr>
        <p:txBody>
          <a:bodyPr vert="horz" wrap="none" lIns="36195" tIns="36195" rIns="36195" bIns="36195" numCol="1" spcCol="215900" anchor="t"/>
          <a:lstStyle/>
          <a:p>
            <a:pPr marL="0" marR="0" indent="0" algn="just" defTabSz="914400">
              <a:lnSpc>
                <a:spcPct val="100000"/>
              </a:lnSpc>
              <a:spcBef>
                <a:spcPts val="0"/>
              </a:spcBef>
              <a:spcAft>
                <a:spcPts val="600"/>
              </a:spcAft>
              <a:buNone/>
              <a:tabLst/>
              <a:defRPr cap="none">
                <a:solidFill>
                  <a:schemeClr val="accent1"/>
                </a:solidFill>
              </a:defRPr>
            </a:pPr>
            <a:r>
              <a:rPr sz="1800" b="1" cap="none" noProof="1"/>
              <a:t>win-lose</a:t>
            </a:r>
            <a:endParaRPr sz="1800" b="1" cap="none" noProof="1"/>
          </a:p>
        </p:txBody>
      </p:sp>
      <p:sp>
        <p:nvSpPr>
          <p:cNvPr id="7" name="Rechteck4"/>
          <p:cNvSpPr>
            <a:extLst>
              <a:ext uri="smNativeData">
                <pr:smNativeData xmlns:pr="smNativeData" xmlns="smNativeData" val="SMDATA_16_XMwMaBMAAAAlAAAAZAAAAA0AAAAAOQAAADkAAAA5AAAAO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SwAAN8lAADMMwAAZSgAABAAAAAmAAAACAAAAP//////////MAAAABQAAAAAAAAAAAD//wAAAQAAAP//AAABAA=="/>
              </a:ext>
            </a:extLst>
          </p:cNvSpPr>
          <p:nvPr/>
        </p:nvSpPr>
        <p:spPr>
          <a:xfrm>
            <a:off x="7244715" y="6156325"/>
            <a:ext cx="1175385" cy="410210"/>
          </a:xfrm>
          <a:prstGeom prst="rect">
            <a:avLst/>
          </a:prstGeom>
          <a:noFill/>
          <a:ln>
            <a:noFill/>
          </a:ln>
          <a:effectLst/>
        </p:spPr>
        <p:txBody>
          <a:bodyPr vert="horz" wrap="square" lIns="36195" tIns="36195" rIns="36195" bIns="36195" numCol="1" spcCol="215900" anchor="t"/>
          <a:lstStyle/>
          <a:p>
            <a:pPr marL="0" marR="0" indent="0" algn="just" defTabSz="914400">
              <a:lnSpc>
                <a:spcPct val="100000"/>
              </a:lnSpc>
              <a:spcBef>
                <a:spcPts val="0"/>
              </a:spcBef>
              <a:spcAft>
                <a:spcPts val="600"/>
              </a:spcAft>
              <a:buNone/>
              <a:tabLst/>
              <a:defRPr cap="none">
                <a:solidFill>
                  <a:schemeClr val="accent1"/>
                </a:solidFill>
              </a:defRPr>
            </a:pPr>
            <a:r>
              <a:rPr sz="1800" b="1" cap="none" noProof="1"/>
              <a:t>lose-lose</a:t>
            </a:r>
            <a:endParaRPr sz="1800" b="1" cap="none" noProof="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animBg="1"/>
      <p:bldP spid="4" grpId="0" animBg="1" advAuto="0"/>
      <p:bldP spid="5" grpId="0" animBg="1" advAuto="0"/>
      <p:bldP spid="6" grpId="0" animBg="1" advAuto="0"/>
      <p:bldP spid="7" grpId="0" animBg="1" advAuto="0"/>
    </p:bldLst>
    <p:extLst>
      <p:ext uri="smNativeData">
        <pr:smNativeData xmlns:pr="smNativeData" xmlns="smNativeData" val="XMwMaAcAAAAFAAAA/v///wEAAAABAAAAAAAAAAAAAAAAAAAAAAAAAAkAAAAAAAAAAQAAAAEAAAAAAAAAAAAAAAAAAAAAAAAADQAAAAEAAAABAAAAAQAAAAAAAAAAAAAAAAAAAAAAAAARAAAA/f///wEAAAABAAAAAAAAAAAAAAAAAAAAAAAAABUAAAD9////AQAAAAEAAAAAAAAAAAAAAAAAAAAAAAAAGQAAAP3///8BAAAAAQAAAAAAAAAAAAAAAAAAAAAAAAAdAAAA/f///wEAAAABAAAAAAAAAAAAAAAAAAAAAAAAAA=="/>
      </p:ext>
    </p:extLst>
  </p:timing>
</p:sld>
</file>

<file path=ppt/slides/slide1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F8QFE4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B/ERw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AURwAAuCcAABAAAAAmAAAACAAAAP//////////MAAAABQAAAAAAAAAAAD//wAAAQAAAP//AAABAA=="/>
              </a:ext>
            </a:extLst>
          </p:cNvSpPr>
          <p:nvPr/>
        </p:nvSpPr>
        <p:spPr>
          <a:xfrm>
            <a:off x="360045" y="1080135"/>
            <a:ext cx="11194415" cy="5376545"/>
          </a:xfrm>
          <a:prstGeom prst="rect">
            <a:avLst/>
          </a:prstGeom>
          <a:noFill/>
          <a:ln>
            <a:noFill/>
          </a:ln>
          <a:effectLst/>
        </p:spPr>
        <p:txBody>
          <a:bodyPr vert="horz" wrap="square" lIns="91440" tIns="45720" rIns="91440" bIns="45720" numCol="1" spcCol="215900" anchor="t"/>
          <a:lstStyle/>
          <a:p>
            <a:pPr>
              <a:spcAft>
                <a:spcPts val="1800"/>
              </a:spcAft>
              <a:buNone/>
              <a:defRPr sz="1800" cap="none">
                <a:latin typeface="Tahoma" pitchFamily="1" charset="0"/>
                <a:ea typeface="Tahoma" pitchFamily="1" charset="0"/>
                <a:cs typeface="Tahoma" pitchFamily="1" charset="0"/>
              </a:defRPr>
            </a:pPr>
            <a:r>
              <a:rPr sz="2000" cap="none"/>
              <a:t>Das </a:t>
            </a:r>
            <a:r>
              <a:rPr sz="2000" cap="none"/>
              <a:t>Konflikt-Eskalations-Modell nach Glasl </a:t>
            </a:r>
            <a:r>
              <a:rPr sz="1200" cap="none"/>
              <a:t>(2 von 5)</a:t>
            </a:r>
            <a:endParaRPr sz="1200" cap="none"/>
          </a:p>
          <a:p>
            <a:pPr indent="-342900">
              <a:spcBef>
                <a:spcPts val="600"/>
              </a:spcBef>
              <a:spcAft>
                <a:spcPts val="600"/>
              </a:spcAft>
              <a:buNone/>
              <a:defRPr sz="1600" cap="none">
                <a:solidFill>
                  <a:srgbClr val="262626"/>
                </a:solidFill>
                <a:latin typeface="Tahoma" pitchFamily="1" charset="0"/>
                <a:ea typeface="Tahoma" pitchFamily="1" charset="0"/>
                <a:cs typeface="Tahoma" pitchFamily="1" charset="0"/>
              </a:defRPr>
            </a:pPr>
            <a:r>
              <a:t>In den Stufen 1 bis 3 geht es um Konkurrenz und Kooperation. Hier ist noch Raum für inhaltliche Auseinandersetzung.</a:t>
            </a:r>
          </a:p>
          <a:p>
            <a:pPr indent="-342900">
              <a:spcBef>
                <a:spcPts val="600"/>
              </a:spcBef>
              <a:spcAft>
                <a:spcPts val="600"/>
              </a:spcAft>
              <a:buNone/>
              <a:defRPr sz="1600" cap="none">
                <a:solidFill>
                  <a:srgbClr val="262626"/>
                </a:solidFill>
                <a:latin typeface="Tahoma" pitchFamily="1" charset="0"/>
                <a:ea typeface="Tahoma" pitchFamily="1" charset="0"/>
                <a:cs typeface="Tahoma" pitchFamily="1" charset="0"/>
              </a:defRPr>
            </a:pPr>
            <a:r>
              <a:t>Ab Stufe 4 ist Mediation erforderlich, da die Fronten zu verhärtet sind.</a:t>
            </a:r>
          </a:p>
          <a:p>
            <a:pPr indent="-342900">
              <a:spcBef>
                <a:spcPts val="600"/>
              </a:spcBef>
              <a:spcAft>
                <a:spcPts val="600"/>
              </a:spcAft>
              <a:buNone/>
              <a:defRPr sz="1600" cap="none">
                <a:solidFill>
                  <a:srgbClr val="262626"/>
                </a:solidFill>
                <a:latin typeface="Tahoma" pitchFamily="1" charset="0"/>
                <a:ea typeface="Tahoma" pitchFamily="1" charset="0"/>
                <a:cs typeface="Tahoma" pitchFamily="1" charset="0"/>
              </a:defRPr>
            </a:pPr>
            <a:r>
              <a:t>In den Stufen 4 bis 6 geht es um ein Gewinnen oder Verlieren.</a:t>
            </a:r>
          </a:p>
          <a:p>
            <a:pPr indent="-342900">
              <a:spcBef>
                <a:spcPts val="600"/>
              </a:spcBef>
              <a:spcAft>
                <a:spcPts val="2400"/>
              </a:spcAft>
              <a:buNone/>
              <a:defRPr sz="1600" cap="none">
                <a:solidFill>
                  <a:srgbClr val="262626"/>
                </a:solidFill>
                <a:latin typeface="Tahoma" pitchFamily="1" charset="0"/>
                <a:ea typeface="Tahoma" pitchFamily="1" charset="0"/>
                <a:cs typeface="Tahoma" pitchFamily="1" charset="0"/>
              </a:defRPr>
            </a:pPr>
            <a:r>
              <a:t>In den Stufen 7 bis 9 wird dem gemeinsamen Untergang </a:t>
            </a:r>
            <a:r>
              <a:t>entgegengestrebt.</a:t>
            </a:r>
          </a:p>
          <a:p>
            <a:pPr indent="-342900">
              <a:spcBef>
                <a:spcPts val="600"/>
              </a:spcBef>
              <a:spcAft>
                <a:spcPts val="600"/>
              </a:spcAft>
              <a:buNone/>
              <a:defRPr sz="1600" cap="none">
                <a:solidFill>
                  <a:srgbClr val="262626"/>
                </a:solidFill>
                <a:latin typeface="Tahoma" pitchFamily="1" charset="0"/>
                <a:ea typeface="Tahoma" pitchFamily="1" charset="0"/>
                <a:cs typeface="Tahoma" pitchFamily="1" charset="0"/>
              </a:defRPr>
            </a:pPr>
            <a:r>
              <a:t>Friedrich Glasl hatte bei der Erstellung seines Modells vor allem Auseinandersetzungen zwischen Staaten im Blick, die letztlich auf Stufe 9 zum Krieg führen.</a:t>
            </a:r>
          </a:p>
          <a:p>
            <a:pPr indent="-342900">
              <a:spcBef>
                <a:spcPts val="600"/>
              </a:spcBef>
              <a:spcAft>
                <a:spcPts val="600"/>
              </a:spcAft>
              <a:buNone/>
              <a:defRPr sz="1600" cap="none">
                <a:solidFill>
                  <a:srgbClr val="262626"/>
                </a:solidFill>
                <a:latin typeface="Tahoma" pitchFamily="1" charset="0"/>
                <a:ea typeface="Tahoma" pitchFamily="1" charset="0"/>
                <a:cs typeface="Tahoma" pitchFamily="1" charset="0"/>
              </a:defRPr>
            </a:pPr>
            <a:r>
              <a:t>Es wird alles zu Bietende in die Schlacht geführt, unabhängig davon, was aus einem selbst und dem eigenen Staat wird.</a:t>
            </a:r>
          </a:p>
          <a:p>
            <a:pPr indent="-342900">
              <a:spcBef>
                <a:spcPts val="600"/>
              </a:spcBef>
              <a:spcAft>
                <a:spcPts val="600"/>
              </a:spcAft>
              <a:buNone/>
              <a:defRPr sz="1600" cap="none">
                <a:solidFill>
                  <a:srgbClr val="262626"/>
                </a:solidFill>
                <a:latin typeface="Tahoma" pitchFamily="1" charset="0"/>
                <a:ea typeface="Tahoma" pitchFamily="1" charset="0"/>
                <a:cs typeface="Tahoma" pitchFamily="1" charset="0"/>
              </a:defRPr>
            </a:pPr>
            <a:r>
              <a:t>Das Modell kann auf jegliche Art von </a:t>
            </a:r>
            <a:r>
              <a:t>interpersonellen Konflikten angewendet werden.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XMwMaAk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
      </p:ext>
    </p:extLst>
  </p:timing>
</p:sld>
</file>

<file path=ppt/slides/slide20.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A4RwAAuCcAABAAAAAmAAAACAAAAP//////////MAAAABQAAAAAAAAAAAD//wAAAQAAAP//AAABAA=="/>
              </a:ext>
            </a:extLst>
          </p:cNvSpPr>
          <p:nvPr/>
        </p:nvSpPr>
        <p:spPr>
          <a:xfrm>
            <a:off x="360045" y="1080135"/>
            <a:ext cx="11217275" cy="5376545"/>
          </a:xfrm>
          <a:prstGeom prst="rect">
            <a:avLst/>
          </a:prstGeom>
          <a:noFill/>
          <a:ln>
            <a:noFill/>
          </a:ln>
          <a:effectLst/>
        </p:spPr>
        <p:txBody>
          <a:bodyPr vert="horz" wrap="square" lIns="91440" tIns="45720" rIns="91440" bIns="45720" numCol="1" spcCol="215900" anchor="t"/>
          <a:lstStyle/>
          <a:p>
            <a:pPr>
              <a:spcAft>
                <a:spcPts val="1800"/>
              </a:spcAft>
              <a:buNone/>
              <a:defRPr sz="1800" cap="none">
                <a:latin typeface="Tahoma" pitchFamily="1" charset="0"/>
                <a:ea typeface="Tahoma" pitchFamily="1" charset="0"/>
                <a:cs typeface="Tahoma" pitchFamily="1" charset="0"/>
              </a:defRPr>
            </a:pPr>
            <a:r>
              <a:rPr sz="2000" cap="none"/>
              <a:t>Das </a:t>
            </a:r>
            <a:r>
              <a:rPr sz="2000" cap="none"/>
              <a:t>Konflikt-Eskalations-Modell nach Glasl </a:t>
            </a:r>
            <a:r>
              <a:rPr sz="1200" cap="none"/>
              <a:t>(3 von 5)</a:t>
            </a:r>
            <a:endParaRPr sz="1200" cap="none"/>
          </a:p>
          <a:p>
            <a:pPr indent="-342900">
              <a:spcBef>
                <a:spcPts val="600"/>
              </a:spcBef>
              <a:spcAft>
                <a:spcPts val="600"/>
              </a:spcAft>
              <a:buNone/>
              <a:defRPr sz="1800" cap="none">
                <a:solidFill>
                  <a:srgbClr val="262626"/>
                </a:solidFill>
                <a:latin typeface="Tahoma" pitchFamily="1" charset="0"/>
                <a:ea typeface="Tahoma" pitchFamily="1" charset="0"/>
                <a:cs typeface="Tahoma" pitchFamily="1" charset="0"/>
              </a:defRPr>
            </a:pPr>
            <a:r>
              <a:t>Phase 1: </a:t>
            </a:r>
            <a:r>
              <a:t>Win-Win</a:t>
            </a:r>
          </a:p>
          <a:p>
            <a:pPr>
              <a:spcBef>
                <a:spcPts val="600"/>
              </a:spcBef>
              <a:spcAft>
                <a:spcPts val="400"/>
              </a:spcAft>
              <a:buNone/>
              <a:defRPr sz="1600" cap="none">
                <a:solidFill>
                  <a:srgbClr val="262626"/>
                </a:solidFill>
                <a:latin typeface="Tahoma" pitchFamily="1" charset="0"/>
                <a:ea typeface="Tahoma" pitchFamily="1" charset="0"/>
                <a:cs typeface="Tahoma" pitchFamily="1" charset="0"/>
              </a:defRPr>
            </a:pPr>
            <a:r>
              <a:t>1. Verstimmung, Verärgerung, Verhärtung</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Die Beteiligten ärgern sich; sprechen jedoch nicht über die Gründe ihres Ärgers.</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Ihre Schuldzuweisungen nehmen zu und die Standpunkte verhärten sich.</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Besprechungen werden schwieriger; die Teamarbeit '</a:t>
            </a:r>
            <a:r>
              <a:t>flutscht' nicht mehr. </a:t>
            </a:r>
          </a:p>
          <a:p>
            <a:pPr>
              <a:spcBef>
                <a:spcPts val="1600"/>
              </a:spcBef>
              <a:spcAft>
                <a:spcPts val="400"/>
              </a:spcAft>
              <a:buNone/>
              <a:defRPr sz="1600" cap="none">
                <a:solidFill>
                  <a:srgbClr val="262626"/>
                </a:solidFill>
                <a:latin typeface="Tahoma" pitchFamily="1" charset="0"/>
                <a:ea typeface="Tahoma" pitchFamily="1" charset="0"/>
                <a:cs typeface="Tahoma" pitchFamily="1" charset="0"/>
              </a:defRPr>
            </a:pPr>
            <a:r>
              <a:rPr sz="1400" cap="none"/>
              <a:t>2. </a:t>
            </a:r>
            <a:r>
              <a:t>Debatte</a:t>
            </a:r>
            <a:r>
              <a:rPr sz="1400" cap="none"/>
              <a:t>, Streit, Polemik</a:t>
            </a:r>
            <a:endParaRPr sz="1400" cap="none"/>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Es entwickelt sich eine zunehmende Polarisierung und Schwarz-Weiß-Malerei.</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Ein stilles Herunterschlucken des Ärgers funktioniert nicht mehr.</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Die Diskussion verläuft emotional; Zynismus greift um sich.</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Es gibt unorganisierte Aussprachen.</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Scheinlösungen werden gefunden. Sieger sind die, die sich am besten in der Gruppe hervortun. </a:t>
            </a:r>
          </a:p>
          <a:p>
            <a:pPr>
              <a:spcBef>
                <a:spcPts val="1600"/>
              </a:spcBef>
              <a:spcAft>
                <a:spcPts val="400"/>
              </a:spcAft>
              <a:buNone/>
              <a:defRPr sz="1600" cap="none">
                <a:solidFill>
                  <a:srgbClr val="262626"/>
                </a:solidFill>
                <a:latin typeface="Tahoma" pitchFamily="1" charset="0"/>
                <a:ea typeface="Tahoma" pitchFamily="1" charset="0"/>
                <a:cs typeface="Tahoma" pitchFamily="1" charset="0"/>
              </a:defRPr>
            </a:pPr>
            <a:r>
              <a:rPr sz="1400" cap="none"/>
              <a:t>3. Taten statt Worte</a:t>
            </a:r>
            <a:endParaRPr sz="1400" cap="none"/>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Die Verlierer schmollen und machen ihren Gegnern die Arbeit durch Handlungen und das 'Schaffen von Fakten' schwer.</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Teamsitzungen verlaufen unbefriedigend, weil sich die Haltung ausbreitet: 'Reden bringt nichts mehr!'</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Man arbeitet nicht mehr miteinander und setzt sich stattdessen gegenseitig unter Druck ('Ich erwarte, dass ...').</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Dienst nach Vorschrift herrscht vor.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XMwMaBI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BBAAAADgAAAAEAAAABAAAAAAAAAAAAAAAAAAAAAAAAAEUAAAAPAAAAAQAAAAEAAAAAAAAAAAAAAAAAAAAAAAAASQAAABAAAAABAAAAAQAAAAAAAAAAAAAAAAAAAAAAAAA="/>
      </p:ext>
    </p:extLst>
  </p:timing>
</p:sld>
</file>

<file path=ppt/slides/slide2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B/ERw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A9RwAAuCcAABAAAAAmAAAACAAAAP//////////MAAAABQAAAAAAAAAAAD//wAAAQAAAP//AAABAA=="/>
              </a:ext>
            </a:extLst>
          </p:cNvSpPr>
          <p:nvPr/>
        </p:nvSpPr>
        <p:spPr>
          <a:xfrm>
            <a:off x="360045" y="1080135"/>
            <a:ext cx="11220450" cy="5376545"/>
          </a:xfrm>
          <a:prstGeom prst="rect">
            <a:avLst/>
          </a:prstGeom>
          <a:noFill/>
          <a:ln>
            <a:noFill/>
          </a:ln>
          <a:effectLst/>
        </p:spPr>
        <p:txBody>
          <a:bodyPr vert="horz" wrap="square" lIns="91440" tIns="45720" rIns="91440" bIns="45720" numCol="1" spcCol="215900" anchor="t"/>
          <a:lstStyle/>
          <a:p>
            <a:pPr>
              <a:spcAft>
                <a:spcPts val="1800"/>
              </a:spcAft>
              <a:buNone/>
              <a:defRPr sz="1800" cap="none">
                <a:latin typeface="Tahoma" pitchFamily="1" charset="0"/>
                <a:ea typeface="Tahoma" pitchFamily="1" charset="0"/>
                <a:cs typeface="Tahoma" pitchFamily="1" charset="0"/>
              </a:defRPr>
            </a:pPr>
            <a:r>
              <a:rPr sz="2000" cap="none"/>
              <a:t>Das </a:t>
            </a:r>
            <a:r>
              <a:rPr sz="2000" cap="none"/>
              <a:t>Konflikt-Eskalations-Modell nach Glasl </a:t>
            </a:r>
            <a:r>
              <a:rPr sz="1200" cap="none"/>
              <a:t>(4 von 5)</a:t>
            </a:r>
            <a:endParaRPr sz="1200" cap="none"/>
          </a:p>
          <a:p>
            <a:pPr indent="-342900">
              <a:spcBef>
                <a:spcPts val="600"/>
              </a:spcBef>
              <a:spcAft>
                <a:spcPts val="600"/>
              </a:spcAft>
              <a:buNone/>
              <a:defRPr sz="1800" cap="none">
                <a:solidFill>
                  <a:srgbClr val="262626"/>
                </a:solidFill>
                <a:latin typeface="Tahoma" pitchFamily="1" charset="0"/>
                <a:ea typeface="Tahoma" pitchFamily="1" charset="0"/>
                <a:cs typeface="Tahoma" pitchFamily="1" charset="0"/>
              </a:defRPr>
            </a:pPr>
            <a:r>
              <a:t>Phase 2: </a:t>
            </a:r>
            <a:r>
              <a:t>Win-Lose</a:t>
            </a:r>
          </a:p>
          <a:p>
            <a:pPr>
              <a:spcBef>
                <a:spcPts val="600"/>
              </a:spcBef>
              <a:spcAft>
                <a:spcPts val="400"/>
              </a:spcAft>
              <a:buNone/>
              <a:defRPr sz="1600" cap="none">
                <a:solidFill>
                  <a:srgbClr val="262626"/>
                </a:solidFill>
                <a:latin typeface="Tahoma" pitchFamily="1" charset="0"/>
                <a:ea typeface="Tahoma" pitchFamily="1" charset="0"/>
                <a:cs typeface="Tahoma" pitchFamily="1" charset="0"/>
              </a:defRPr>
            </a:pPr>
            <a:r>
              <a:t>4. Koalitionen</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Jede Partei sucht sich Verbündete und Sympathisanten; es bilden sich Koalitionen heraus.</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Es findet ein Klagen bei Außenstehenden statt und Dritte, die mit der Sache nichts zu tun haben, werden in das Boot gezogen.</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Jeder nimmt vom Gegner nur noch wahr, was ins Feindbild passt.</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Die Ursachen des Konflikts treten in den Hintergrund. Der Gegner soll verlieren.</a:t>
            </a:r>
          </a:p>
          <a:p>
            <a:pPr>
              <a:spcBef>
                <a:spcPts val="1200"/>
              </a:spcBef>
              <a:spcAft>
                <a:spcPts val="400"/>
              </a:spcAft>
              <a:buNone/>
              <a:defRPr sz="1600" cap="none">
                <a:solidFill>
                  <a:srgbClr val="262626"/>
                </a:solidFill>
                <a:latin typeface="Tahoma" pitchFamily="1" charset="0"/>
                <a:ea typeface="Tahoma" pitchFamily="1" charset="0"/>
                <a:cs typeface="Tahoma" pitchFamily="1" charset="0"/>
              </a:defRPr>
            </a:pPr>
            <a:r>
              <a:t>5. Gesichtsverlust und Demontage</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Die Gegner demontieren sich öffentlich, der 'Tritt unter die Gürtellinie' ist dabei kein Tabu mehr.</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Kollegen drohen sich gegenseitig mit rechtlichen Schritten.</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Der Chef z.B. misstraut seinen Mitarbeitern und sieht überall nur noch Konspiration und Rachsucht.</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Die Konfliktparteien suchen ständig nach 'Beweisen', die die Verfehlungen der anderen Seite belegen.</a:t>
            </a:r>
          </a:p>
          <a:p>
            <a:pPr>
              <a:spcBef>
                <a:spcPts val="1200"/>
              </a:spcBef>
              <a:spcAft>
                <a:spcPts val="400"/>
              </a:spcAft>
              <a:buNone/>
              <a:defRPr sz="1600" cap="none">
                <a:solidFill>
                  <a:srgbClr val="262626"/>
                </a:solidFill>
                <a:latin typeface="Tahoma" pitchFamily="1" charset="0"/>
                <a:ea typeface="Tahoma" pitchFamily="1" charset="0"/>
                <a:cs typeface="Tahoma" pitchFamily="1" charset="0"/>
              </a:defRPr>
            </a:pPr>
            <a:r>
              <a:t>6. Offene Drohungen</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Die </a:t>
            </a:r>
            <a:r>
              <a:t>Konfliktpartner stellen sich gegenseitig Ultimaten und drohen mit Sanktionen, um die eigene Machtposition zu demonstrieren.</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Zugleich stellt dies den (vergeblichen) Versuch dar, die zunehmende </a:t>
            </a:r>
            <a:r>
              <a:t>Eskalationsdynamik unter Kontrolle zu bekommen.</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Vorgesetzte greifen z.B. zum Mittel der Abmahnung und drohen unverhohlen mit Kündigung.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XMwMaBE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BBAAAADgAAAAEAAAABAAAAAAAAAAAAAAAAAAAAAAAAAEUAAAAPAAAAAQAAAAEAAAAAAAAAAAAAAAAAAAAAAAAA"/>
      </p:ext>
    </p:extLst>
  </p:timing>
</p:sld>
</file>

<file path=ppt/slides/slide2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CLRwAAuCcAABAAAAAmAAAACAAAAP//////////MAAAABQAAAAAAAAAAAD//wAAAQAAAP//AAABAA=="/>
              </a:ext>
            </a:extLst>
          </p:cNvSpPr>
          <p:nvPr/>
        </p:nvSpPr>
        <p:spPr>
          <a:xfrm>
            <a:off x="360045" y="1080135"/>
            <a:ext cx="11269980" cy="5376545"/>
          </a:xfrm>
          <a:prstGeom prst="rect">
            <a:avLst/>
          </a:prstGeom>
          <a:noFill/>
          <a:ln>
            <a:noFill/>
          </a:ln>
          <a:effectLst/>
        </p:spPr>
        <p:txBody>
          <a:bodyPr vert="horz" wrap="square" lIns="91440" tIns="45720" rIns="91440" bIns="45720" numCol="1" spcCol="215900" anchor="t"/>
          <a:lstStyle/>
          <a:p>
            <a:pPr>
              <a:spcAft>
                <a:spcPts val="1800"/>
              </a:spcAft>
              <a:buNone/>
              <a:defRPr sz="1800" cap="none">
                <a:latin typeface="Tahoma" pitchFamily="1" charset="0"/>
                <a:ea typeface="Tahoma" pitchFamily="1" charset="0"/>
                <a:cs typeface="Tahoma" pitchFamily="1" charset="0"/>
              </a:defRPr>
            </a:pPr>
            <a:r>
              <a:rPr sz="2000" cap="none"/>
              <a:t>Das </a:t>
            </a:r>
            <a:r>
              <a:rPr sz="2000" cap="none"/>
              <a:t>Konflikt-Eskalations-Modell nach Glasl </a:t>
            </a:r>
            <a:r>
              <a:rPr sz="1200" cap="none"/>
              <a:t>(5 von 5)</a:t>
            </a:r>
            <a:endParaRPr sz="1200" cap="none"/>
          </a:p>
          <a:p>
            <a:pPr indent="-342900">
              <a:spcBef>
                <a:spcPts val="600"/>
              </a:spcBef>
              <a:spcAft>
                <a:spcPts val="600"/>
              </a:spcAft>
              <a:buNone/>
              <a:defRPr sz="1800" cap="none">
                <a:solidFill>
                  <a:srgbClr val="262626"/>
                </a:solidFill>
                <a:latin typeface="Tahoma" pitchFamily="1" charset="0"/>
                <a:ea typeface="Tahoma" pitchFamily="1" charset="0"/>
                <a:cs typeface="Tahoma" pitchFamily="1" charset="0"/>
              </a:defRPr>
            </a:pPr>
            <a:r>
              <a:t>Phase 3: Lose - Lose</a:t>
            </a:r>
          </a:p>
          <a:p>
            <a:pPr>
              <a:spcBef>
                <a:spcPts val="600"/>
              </a:spcBef>
              <a:spcAft>
                <a:spcPts val="400"/>
              </a:spcAft>
              <a:buNone/>
              <a:defRPr sz="1600" cap="none">
                <a:solidFill>
                  <a:srgbClr val="262626"/>
                </a:solidFill>
                <a:latin typeface="Tahoma" pitchFamily="1" charset="0"/>
                <a:ea typeface="Tahoma" pitchFamily="1" charset="0"/>
                <a:cs typeface="Tahoma" pitchFamily="1" charset="0"/>
              </a:defRPr>
            </a:pPr>
            <a:r>
              <a:t>7. Begrenzte </a:t>
            </a:r>
            <a:r>
              <a:t>Vernichtungsschläge</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Der Gegner wird öffentlich bloßgestellt.</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Es gilt die Maxime: "Den </a:t>
            </a:r>
            <a:r>
              <a:t>mach' ich fertig!"</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Vertrauliche Informationen werden der Presse oder dem Wettbewerber zugespielt.</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Unterlagen verschwinden.</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Wichtige Daten werden gelöscht.</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Es zählt nur noch, der Gegenseite den größeren Schaden zuzufügen. </a:t>
            </a:r>
          </a:p>
          <a:p>
            <a:pPr>
              <a:spcBef>
                <a:spcPts val="1200"/>
              </a:spcBef>
              <a:spcAft>
                <a:spcPts val="400"/>
              </a:spcAft>
              <a:buNone/>
              <a:defRPr sz="1600" cap="none">
                <a:solidFill>
                  <a:srgbClr val="262626"/>
                </a:solidFill>
                <a:latin typeface="Tahoma" pitchFamily="1" charset="0"/>
                <a:ea typeface="Tahoma" pitchFamily="1" charset="0"/>
                <a:cs typeface="Tahoma" pitchFamily="1" charset="0"/>
              </a:defRPr>
            </a:pPr>
            <a:r>
              <a:t>8. Zersplitterung</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Der Kontrahent soll vernichtet werden, wobei jedes Mittel zur Erreichung dieses Ziels legitim erscheint. </a:t>
            </a:r>
          </a:p>
          <a:p>
            <a:pPr>
              <a:spcBef>
                <a:spcPts val="1200"/>
              </a:spcBef>
              <a:spcAft>
                <a:spcPts val="400"/>
              </a:spcAft>
              <a:buNone/>
              <a:defRPr sz="1600" cap="none">
                <a:solidFill>
                  <a:srgbClr val="262626"/>
                </a:solidFill>
                <a:latin typeface="Tahoma" pitchFamily="1" charset="0"/>
                <a:ea typeface="Tahoma" pitchFamily="1" charset="0"/>
                <a:cs typeface="Tahoma" pitchFamily="1" charset="0"/>
              </a:defRPr>
            </a:pPr>
            <a:r>
              <a:t>9. Gemeinsamer Untergang</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Für die Vernichtung des Gegners wird auch die eigene Vernichtung billigend in Kauf genommen.</a:t>
            </a:r>
          </a:p>
          <a:p>
            <a:pPr marL="558800" indent="-234950">
              <a:buClr>
                <a:schemeClr val="folHlink"/>
              </a:buClr>
              <a:buFont typeface="Wingdings" pitchFamily="2" charset="2"/>
              <a:buChar char=""/>
              <a:defRPr sz="1400" cap="none">
                <a:solidFill>
                  <a:srgbClr val="262626"/>
                </a:solidFill>
                <a:latin typeface="Tahoma" pitchFamily="1" charset="0"/>
                <a:ea typeface="Tahoma" pitchFamily="1" charset="0"/>
                <a:cs typeface="Tahoma" pitchFamily="1" charset="0"/>
              </a:defRPr>
            </a:pPr>
            <a:r>
              <a:t>Es gibt keinen Weg mehr zurück!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XMwMaA8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A="/>
      </p:ext>
    </p:extLst>
  </p:timing>
</p:sld>
</file>

<file path=ppt/slides/slide2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P/uAD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VuZGk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BHRwAARgkAABAAAAAmAAAACAAAAP//////////MAAAABQAAAAAAAAAAAD//wAAAQAAAP//AAABAA=="/>
              </a:ext>
            </a:extLst>
          </p:cNvSpPr>
          <p:nvPr/>
        </p:nvSpPr>
        <p:spPr>
          <a:xfrm>
            <a:off x="360045" y="1080135"/>
            <a:ext cx="11226800" cy="427355"/>
          </a:xfrm>
          <a:prstGeom prst="rect">
            <a:avLst/>
          </a:prstGeom>
          <a:noFill/>
          <a:ln>
            <a:noFill/>
          </a:ln>
          <a:effectLst/>
        </p:spPr>
        <p:txBody>
          <a:bodyPr vert="horz" wrap="square" lIns="91440" tIns="45720" rIns="91440" bIns="45720" numCol="1" spcCol="215900" anchor="t"/>
          <a:lstStyle/>
          <a:p>
            <a:pPr>
              <a:spcAft>
                <a:spcPts val="1800"/>
              </a:spcAft>
              <a:buNone/>
              <a:defRPr sz="2000" cap="none">
                <a:latin typeface="Tahoma" pitchFamily="1" charset="0"/>
                <a:ea typeface="Tahoma" pitchFamily="1" charset="0"/>
                <a:cs typeface="Tahoma" pitchFamily="1" charset="0"/>
              </a:defRPr>
            </a:pPr>
            <a:r>
              <a:t>Schlichtungsmöglichkeiten auf den 3 Ebenen</a:t>
            </a:r>
          </a:p>
        </p:txBody>
      </p:sp>
      <p:pic>
        <p:nvPicPr>
          <p:cNvPr id="4" name="Grafik1"/>
          <p:cNvPicPr>
            <a:picLocks noChangeAspect="1"/>
            <a:extLst>
              <a:ext uri="smNativeData">
                <pr:smNativeData xmlns:pr="smNativeData" xmlns="smNativeData" val="SMDATA_18_XMwMaBMAAAAlAAAAEQ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BfEBRO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DgMAAD5CAAA7DkAAIwmAAAQAAAAJgAAAAgAAAD//////////zAAAAAUAAAAAAAAAAAA//8AAAEAAAD//wAAAQA="/>
              </a:ext>
            </a:extLst>
          </p:cNvPicPr>
          <p:nvPr/>
        </p:nvPicPr>
        <p:blipFill>
          <a:blip r:embed="rId3"/>
          <a:stretch>
            <a:fillRect/>
          </a:stretch>
        </p:blipFill>
        <p:spPr>
          <a:xfrm>
            <a:off x="1986280" y="1458595"/>
            <a:ext cx="7429500" cy="4807585"/>
          </a:xfrm>
          <a:prstGeom prst="rect">
            <a:avLst/>
          </a:prstGeom>
          <a:noFill/>
          <a:ln>
            <a:noFill/>
          </a:ln>
          <a:effectLst/>
        </p:spPr>
      </p:pic>
      <p:sp>
        <p:nvSpPr>
          <p:cNvPr id="5" name="Rechteck2"/>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UQ4AAFImAAAyNwAAAigAABAAAAAmAAAACAAAAP//////////MAAAABQAAAAAAAAAAAD//wAAAQAAAP//AAABAA=="/>
              </a:ext>
            </a:extLst>
          </p:cNvSpPr>
          <p:nvPr/>
        </p:nvSpPr>
        <p:spPr>
          <a:xfrm>
            <a:off x="2327275" y="6229350"/>
            <a:ext cx="6645275" cy="274320"/>
          </a:xfrm>
          <a:prstGeom prst="rect">
            <a:avLst/>
          </a:prstGeom>
          <a:noFill/>
          <a:ln>
            <a:noFill/>
          </a:ln>
          <a:effectLst/>
        </p:spPr>
        <p:txBody>
          <a:bodyPr vert="horz" wrap="square" lIns="91440" tIns="45720" rIns="91440" bIns="45720" numCol="1" spcCol="215900" anchor="t"/>
          <a:lstStyle/>
          <a:p>
            <a:pPr>
              <a:defRPr sz="1200" cap="none"/>
            </a:pPr>
            <a:r>
              <a:t>Bildquelle: </a:t>
            </a:r>
            <a:r>
              <a:t>Heigl, N.J. (2014). Konflikte verstehen und steuern. Wiesbaden: Springer </a:t>
            </a:r>
            <a:r>
              <a:t>VS, S. 21.</a:t>
            </a:r>
          </a:p>
        </p:txBody>
      </p:sp>
    </p:spTree>
  </p:cSld>
  <p:clrMapOvr>
    <a:masterClrMapping/>
  </p:clrMapOvr>
  <p:timing>
    <p:tnLst>
      <p:par>
        <p:cTn id="1" dur="indefinite" restart="never" nodeType="tmRoot"/>
      </p:par>
    </p:tnLst>
  </p:timing>
</p:sld>
</file>

<file path=ppt/slides/slide2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P/2AF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AG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BgSAAA0Q0AABAAAAAmAAAACAAAAP//////////MAAAABQAAAAAAAAAAAD//wAAAQAAAP//AAABAA=="/>
              </a:ext>
            </a:extLst>
          </p:cNvSpPr>
          <p:nvPr/>
        </p:nvSpPr>
        <p:spPr>
          <a:xfrm>
            <a:off x="360045" y="1080135"/>
            <a:ext cx="11405235" cy="1165860"/>
          </a:xfrm>
          <a:prstGeom prst="rect">
            <a:avLst/>
          </a:prstGeom>
          <a:noFill/>
          <a:ln>
            <a:noFill/>
          </a:ln>
          <a:effectLst/>
        </p:spPr>
        <p:txBody>
          <a:bodyPr vert="horz" wrap="square" lIns="91440" tIns="45720" rIns="91440" bIns="45720" numCol="1" spcCol="215900" anchor="t"/>
          <a:lstStyle/>
          <a:p>
            <a:pPr>
              <a:spcAft>
                <a:spcPts val="1800"/>
              </a:spcAft>
              <a:buNone/>
              <a:defRPr sz="1800" cap="none">
                <a:latin typeface="Tahoma" pitchFamily="1" charset="0"/>
                <a:ea typeface="Tahoma" pitchFamily="1" charset="0"/>
                <a:cs typeface="Tahoma" pitchFamily="1" charset="0"/>
              </a:defRPr>
            </a:pPr>
            <a:r>
              <a:rPr sz="2000" cap="none"/>
              <a:t>Grundmuster der Konfliktlösung nach Schwarz </a:t>
            </a:r>
            <a:r>
              <a:rPr sz="1200" cap="none"/>
              <a:t>(1 von 4)</a:t>
            </a:r>
            <a:endParaRPr sz="1200" cap="none"/>
          </a:p>
          <a:p>
            <a:pPr marL="215900">
              <a:spcBef>
                <a:spcPts val="600"/>
              </a:spcBef>
              <a:spcAft>
                <a:spcPts val="600"/>
              </a:spcAft>
              <a:buNone/>
              <a:defRPr sz="1600" cap="none">
                <a:solidFill>
                  <a:srgbClr val="262626"/>
                </a:solidFill>
                <a:latin typeface="Tahoma" pitchFamily="1" charset="0"/>
                <a:ea typeface="Tahoma" pitchFamily="1" charset="0"/>
                <a:cs typeface="Tahoma" pitchFamily="1" charset="0"/>
              </a:defRPr>
            </a:pPr>
            <a:r>
              <a:t>Nach Gerhard Schwarz (</a:t>
            </a:r>
            <a:r>
              <a:t>Konfliktmanagement: Konflikte erkennen, analysieren, lösen; Gabler - 2005) lassen sich die Konfliktlösungen auf 6 Grundmuster zurückführen.</a:t>
            </a:r>
          </a:p>
        </p:txBody>
      </p:sp>
      <p:pic>
        <p:nvPicPr>
          <p:cNvPr id="4" name="Grafik1" descr="Chart&#10;&#10;Description automatically generated"/>
          <p:cNvPicPr>
            <a:extLst>
              <a:ext uri="smNativeData">
                <pr:smNativeData xmlns:pr="smNativeData" xmlns="smNativeData" val="SMDATA_18_XMwMaBMAAAAlAAAAEQ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BCC0YI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IQFAABqDgAAAD4AAOwlAAAQAAAAJgAAAAgAAAD//////////zAAAAAUAAAAAAAAAAAA//8AAAEAAAD//wAAAQA="/>
              </a:ext>
            </a:extLst>
          </p:cNvPicPr>
          <p:nvPr/>
        </p:nvPicPr>
        <p:blipFill>
          <a:blip r:embed="rId3"/>
          <a:stretch>
            <a:fillRect/>
          </a:stretch>
        </p:blipFill>
        <p:spPr>
          <a:xfrm>
            <a:off x="896620" y="2343150"/>
            <a:ext cx="9182100" cy="3821430"/>
          </a:xfrm>
          <a:prstGeom prst="rect">
            <a:avLst/>
          </a:prstGeom>
          <a:noFill/>
          <a:ln>
            <a:noFill/>
          </a:ln>
          <a:effectLst/>
        </p:spPr>
      </p:pic>
      <p:sp>
        <p:nvSpPr>
          <p:cNvPr id="5" name="Rechteck2"/>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HBlZm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rQcAAFImAADMPwAAAigAABAAAAAmAAAACAAAAP//////////MAAAABQAAAAAAAAAAAD//wAAAQAAAP//AAABAA=="/>
              </a:ext>
            </a:extLst>
          </p:cNvSpPr>
          <p:nvPr/>
        </p:nvSpPr>
        <p:spPr>
          <a:xfrm>
            <a:off x="1247775" y="6229350"/>
            <a:ext cx="9123045" cy="274320"/>
          </a:xfrm>
          <a:prstGeom prst="rect">
            <a:avLst/>
          </a:prstGeom>
          <a:noFill/>
          <a:ln>
            <a:noFill/>
          </a:ln>
          <a:effectLst/>
        </p:spPr>
        <p:txBody>
          <a:bodyPr vert="horz" wrap="square" lIns="91440" tIns="45720" rIns="91440" bIns="45720" numCol="1" spcCol="215900" anchor="t"/>
          <a:lstStyle/>
          <a:p>
            <a:pPr>
              <a:defRPr sz="1200" cap="none"/>
            </a:pPr>
            <a:r>
              <a:t>Bildquelle: </a:t>
            </a:r>
            <a:r>
              <a:t>Heigl, N.J. (2014). Konflikte verstehen und steuern. Wiesbaden: Springer </a:t>
            </a:r>
            <a:r>
              <a:t>VS, S. 24.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P spid="4" grpId="0" animBg="1" advAuto="0"/>
      <p:bldP spid="5" grpId="0" animBg="1" advAuto="0"/>
    </p:bldLst>
    <p:extLst>
      <p:ext uri="smNativeData">
        <pr:smNativeData xmlns:pr="smNativeData" xmlns="smNativeData" val="XMwMaAUAAAAFAAAA/v///wEAAAABAAAAAAAAAAAAAAAAAAAAAAAAAAkAAAAAAAAAAQAAAAEAAAAAAAAAAAAAAAAAAAAAAAAADQAAAAEAAAABAAAAAQAAAAAAAAAAAAAAAAAAAAAAAAARAAAA/f///wEAAAABAAAAAAAAAAAAAAAAAAAAAAAAABMAAAD9////AQAAAAEAAAAAAAAAAAAAAAAAAAAAAAAA"/>
      </p:ext>
    </p:extLst>
  </p:timing>
</p:sld>
</file>

<file path=ppt/slides/slide2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O4E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CgRwAARycAABAAAAAmAAAACAAAAP//////////MAAAABQAAAAAAAAAAAD//wAAAQAAAP//AAABAA=="/>
              </a:ext>
            </a:extLst>
          </p:cNvSpPr>
          <p:nvPr/>
        </p:nvSpPr>
        <p:spPr>
          <a:xfrm>
            <a:off x="360045" y="1080135"/>
            <a:ext cx="11283315" cy="5304790"/>
          </a:xfrm>
          <a:prstGeom prst="rect">
            <a:avLst/>
          </a:prstGeom>
          <a:noFill/>
          <a:ln>
            <a:noFill/>
          </a:ln>
          <a:effectLst/>
        </p:spPr>
        <p:txBody>
          <a:bodyPr vert="horz" wrap="square" lIns="91440" tIns="45720" rIns="91440" bIns="45720" numCol="1" spcCol="215900" anchor="t"/>
          <a:lstStyle/>
          <a:p>
            <a:pPr>
              <a:spcAft>
                <a:spcPts val="1800"/>
              </a:spcAft>
              <a:buNone/>
              <a:defRPr sz="1800" cap="none">
                <a:latin typeface="Tahoma" pitchFamily="1" charset="0"/>
                <a:ea typeface="Tahoma" pitchFamily="1" charset="0"/>
                <a:cs typeface="Tahoma" pitchFamily="1" charset="0"/>
              </a:defRPr>
            </a:pPr>
            <a:r>
              <a:rPr sz="2000" cap="none"/>
              <a:t>Grundmuster der Konfliktlösung nach Schwarz </a:t>
            </a:r>
            <a:r>
              <a:rPr sz="1200" cap="none"/>
              <a:t>(2 von 4)</a:t>
            </a:r>
            <a:endParaRPr sz="1200" cap="none"/>
          </a:p>
          <a:p>
            <a:pPr marL="215900">
              <a:spcBef>
                <a:spcPts val="600"/>
              </a:spcBef>
              <a:spcAft>
                <a:spcPts val="600"/>
              </a:spcAft>
              <a:buNone/>
              <a:defRPr sz="1800" cap="none">
                <a:solidFill>
                  <a:srgbClr val="262626"/>
                </a:solidFill>
                <a:latin typeface="Tahoma" pitchFamily="1" charset="0"/>
                <a:ea typeface="Tahoma" pitchFamily="1" charset="0"/>
                <a:cs typeface="Tahoma" pitchFamily="1" charset="0"/>
              </a:defRPr>
            </a:pPr>
            <a:r>
              <a:t>1. Flucht</a:t>
            </a:r>
          </a:p>
          <a:p>
            <a:pPr marL="215900" defTabSz="914400">
              <a:spcBef>
                <a:spcPts val="600"/>
              </a:spcBef>
              <a:spcAft>
                <a:spcPts val="600"/>
              </a:spcAft>
              <a:buNone/>
              <a:tabLst>
                <a:tab pos="1800225" algn="l"/>
              </a:tabLst>
              <a:defRPr sz="1600" cap="none">
                <a:solidFill>
                  <a:srgbClr val="262626"/>
                </a:solidFill>
                <a:latin typeface="Tahoma" pitchFamily="1" charset="0"/>
                <a:ea typeface="Tahoma" pitchFamily="1" charset="0"/>
                <a:cs typeface="Tahoma" pitchFamily="1" charset="0"/>
              </a:defRPr>
            </a:pPr>
            <a:r>
              <a:rPr b="1" cap="none">
                <a:solidFill>
                  <a:srgbClr val="23A092"/>
                </a:solidFill>
              </a:rPr>
              <a:t>Vorteil:</a:t>
            </a:r>
            <a:r>
              <a:t>	Direkter Konflikt wird vermieden, energiesparend, einfach, schmerzlos </a:t>
            </a:r>
          </a:p>
          <a:p>
            <a:pPr marL="215900" defTabSz="914400">
              <a:spcBef>
                <a:spcPts val="600"/>
              </a:spcBef>
              <a:spcAft>
                <a:spcPts val="600"/>
              </a:spcAft>
              <a:buNone/>
              <a:tabLst>
                <a:tab pos="1800225" algn="l"/>
              </a:tabLst>
              <a:defRPr sz="1600" cap="none">
                <a:solidFill>
                  <a:srgbClr val="262626"/>
                </a:solidFill>
                <a:latin typeface="Tahoma" pitchFamily="1" charset="0"/>
                <a:ea typeface="Tahoma" pitchFamily="1" charset="0"/>
                <a:cs typeface="Tahoma" pitchFamily="1" charset="0"/>
              </a:defRPr>
            </a:pPr>
            <a:r>
              <a:rPr b="1" cap="none">
                <a:solidFill>
                  <a:srgbClr val="23A092"/>
                </a:solidFill>
              </a:rPr>
              <a:t>Nachteil:</a:t>
            </a:r>
            <a:r>
              <a:t>	Evtl. beschädigtes Selbstwertgefühl, </a:t>
            </a:r>
            <a:r>
              <a:t>Konfliktkern ist nicht gelöst </a:t>
            </a:r>
          </a:p>
          <a:p>
            <a:pPr marL="215900" defTabSz="914400">
              <a:spcBef>
                <a:spcPts val="600"/>
              </a:spcBef>
              <a:spcAft>
                <a:spcPts val="600"/>
              </a:spcAft>
              <a:buNone/>
              <a:tabLst>
                <a:tab pos="1800225" algn="l"/>
              </a:tabLst>
              <a:defRPr sz="1600" cap="none">
                <a:solidFill>
                  <a:srgbClr val="262626"/>
                </a:solidFill>
                <a:latin typeface="Tahoma" pitchFamily="1" charset="0"/>
                <a:ea typeface="Tahoma" pitchFamily="1" charset="0"/>
                <a:cs typeface="Tahoma" pitchFamily="1" charset="0"/>
              </a:defRPr>
            </a:pPr>
            <a:r>
              <a:rPr b="1" cap="none">
                <a:solidFill>
                  <a:srgbClr val="23A092"/>
                </a:solidFill>
              </a:rPr>
              <a:t>Indikation:</a:t>
            </a:r>
            <a:r>
              <a:t>	Bei Aussichtslosigkeit oder wenn das </a:t>
            </a:r>
            <a:r>
              <a:t>Konfliktthema unbedeutend ist </a:t>
            </a:r>
          </a:p>
          <a:p>
            <a:pPr marL="215900">
              <a:spcBef>
                <a:spcPts val="2600"/>
              </a:spcBef>
              <a:spcAft>
                <a:spcPts val="600"/>
              </a:spcAft>
              <a:buNone/>
              <a:defRPr sz="1800" cap="none">
                <a:solidFill>
                  <a:srgbClr val="262626"/>
                </a:solidFill>
                <a:latin typeface="Tahoma" pitchFamily="1" charset="0"/>
                <a:ea typeface="Tahoma" pitchFamily="1" charset="0"/>
                <a:cs typeface="Tahoma" pitchFamily="1" charset="0"/>
              </a:defRPr>
            </a:pPr>
            <a:r>
              <a:t>2. Vernichtung</a:t>
            </a:r>
          </a:p>
          <a:p>
            <a:pPr marL="1800225" indent="-1584325" defTabSz="914400">
              <a:spcBef>
                <a:spcPts val="600"/>
              </a:spcBef>
              <a:spcAft>
                <a:spcPts val="600"/>
              </a:spcAft>
              <a:buNone/>
              <a:tabLst/>
              <a:defRPr sz="1600" cap="none">
                <a:solidFill>
                  <a:srgbClr val="262626"/>
                </a:solidFill>
                <a:latin typeface="Tahoma" pitchFamily="1" charset="0"/>
                <a:ea typeface="Tahoma" pitchFamily="1" charset="0"/>
                <a:cs typeface="Tahoma" pitchFamily="1" charset="0"/>
              </a:defRPr>
            </a:pPr>
            <a:r>
              <a:rPr b="1" cap="none">
                <a:solidFill>
                  <a:srgbClr val="23A092"/>
                </a:solidFill>
              </a:rPr>
              <a:t>Vorteil</a:t>
            </a:r>
            <a:r>
              <a:t>:	Schnelle Konfliktlösung, Gefühl der Genugtuung</a:t>
            </a:r>
          </a:p>
          <a:p>
            <a:pPr marL="1800225" indent="-1584325" defTabSz="914400">
              <a:spcBef>
                <a:spcPts val="600"/>
              </a:spcBef>
              <a:spcAft>
                <a:spcPts val="600"/>
              </a:spcAft>
              <a:buNone/>
              <a:tabLst/>
              <a:defRPr sz="1600" cap="none">
                <a:solidFill>
                  <a:srgbClr val="262626"/>
                </a:solidFill>
                <a:latin typeface="Tahoma" pitchFamily="1" charset="0"/>
                <a:ea typeface="Tahoma" pitchFamily="1" charset="0"/>
                <a:cs typeface="Tahoma" pitchFamily="1" charset="0"/>
              </a:defRPr>
            </a:pPr>
            <a:r>
              <a:rPr b="1" cap="none">
                <a:solidFill>
                  <a:srgbClr val="23A092"/>
                </a:solidFill>
              </a:rPr>
              <a:t>Nachteil</a:t>
            </a:r>
            <a:r>
              <a:t>:	Richtet häufig Schaden an und ruft Racheakte hervor.</a:t>
            </a:r>
          </a:p>
          <a:p>
            <a:pPr marL="1800225" indent="-1584325" defTabSz="914400">
              <a:spcBef>
                <a:spcPts val="600"/>
              </a:spcBef>
              <a:spcAft>
                <a:spcPts val="600"/>
              </a:spcAft>
              <a:buNone/>
              <a:tabLst/>
              <a:defRPr sz="1600" cap="none">
                <a:solidFill>
                  <a:srgbClr val="262626"/>
                </a:solidFill>
                <a:latin typeface="Tahoma" pitchFamily="1" charset="0"/>
                <a:ea typeface="Tahoma" pitchFamily="1" charset="0"/>
                <a:cs typeface="Tahoma" pitchFamily="1" charset="0"/>
              </a:defRPr>
            </a:pPr>
            <a:r>
              <a:rPr b="1" cap="none">
                <a:solidFill>
                  <a:srgbClr val="23A092"/>
                </a:solidFill>
              </a:rPr>
              <a:t>Indikation</a:t>
            </a:r>
            <a:r>
              <a:t>:	Wenn man die dazu nötige Machtposition hat, schnelle Resultate erreicht werden müssen und die Beziehung zum </a:t>
            </a:r>
            <a:r>
              <a:t>Konfliktpartner unwichtig ist.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XMwMaAo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
      </p:ext>
    </p:extLst>
  </p:timing>
</p:sld>
</file>

<file path=ppt/slides/slide2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UKLSw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AJRwAARycAABAAAAAmAAAACAAAAP//////////MAAAABQAAAAAAAAAAAD//wAAAQAAAP//AAABAA=="/>
              </a:ext>
            </a:extLst>
          </p:cNvSpPr>
          <p:nvPr/>
        </p:nvSpPr>
        <p:spPr>
          <a:xfrm>
            <a:off x="360045" y="1080135"/>
            <a:ext cx="11187430" cy="5304790"/>
          </a:xfrm>
          <a:prstGeom prst="rect">
            <a:avLst/>
          </a:prstGeom>
          <a:noFill/>
          <a:ln>
            <a:noFill/>
          </a:ln>
          <a:effectLst/>
        </p:spPr>
        <p:txBody>
          <a:bodyPr vert="horz" wrap="square" lIns="91440" tIns="45720" rIns="91440" bIns="45720" numCol="1" spcCol="215900" anchor="t"/>
          <a:lstStyle/>
          <a:p>
            <a:pPr>
              <a:spcAft>
                <a:spcPts val="1800"/>
              </a:spcAft>
              <a:buNone/>
              <a:defRPr sz="1800" cap="none">
                <a:latin typeface="Tahoma" pitchFamily="1" charset="0"/>
                <a:ea typeface="Tahoma" pitchFamily="1" charset="0"/>
                <a:cs typeface="Tahoma" pitchFamily="1" charset="0"/>
              </a:defRPr>
            </a:pPr>
            <a:r>
              <a:rPr sz="2000" cap="none"/>
              <a:t>Grundmuster der Konfliktlösung nach Schwarz </a:t>
            </a:r>
            <a:r>
              <a:rPr sz="1200" cap="none"/>
              <a:t>(3 von 4)</a:t>
            </a:r>
            <a:endParaRPr sz="1200" cap="none"/>
          </a:p>
          <a:p>
            <a:pPr marL="215900">
              <a:spcBef>
                <a:spcPts val="600"/>
              </a:spcBef>
              <a:spcAft>
                <a:spcPts val="600"/>
              </a:spcAft>
              <a:buNone/>
              <a:defRPr sz="1800" cap="none">
                <a:solidFill>
                  <a:srgbClr val="262626"/>
                </a:solidFill>
                <a:latin typeface="Tahoma" pitchFamily="1" charset="0"/>
                <a:ea typeface="Tahoma" pitchFamily="1" charset="0"/>
                <a:cs typeface="Tahoma" pitchFamily="1" charset="0"/>
              </a:defRPr>
            </a:pPr>
            <a:r>
              <a:t>3. Unterwerfung/Unterordnung</a:t>
            </a:r>
          </a:p>
          <a:p>
            <a:pPr marL="1800225" indent="-1584325" defTabSz="914400">
              <a:spcBef>
                <a:spcPts val="600"/>
              </a:spcBef>
              <a:spcAft>
                <a:spcPts val="600"/>
              </a:spcAft>
              <a:buNone/>
              <a:tabLst/>
              <a:defRPr sz="1600" cap="none">
                <a:solidFill>
                  <a:srgbClr val="262626"/>
                </a:solidFill>
                <a:latin typeface="Tahoma" pitchFamily="1" charset="0"/>
                <a:ea typeface="Tahoma" pitchFamily="1" charset="0"/>
                <a:cs typeface="Tahoma" pitchFamily="1" charset="0"/>
              </a:defRPr>
            </a:pPr>
            <a:r>
              <a:rPr b="1" cap="none">
                <a:solidFill>
                  <a:srgbClr val="23A092"/>
                </a:solidFill>
              </a:rPr>
              <a:t>Vorteil</a:t>
            </a:r>
            <a:r>
              <a:t>:	Konflikt wird vermieden. Energiesparend, einfach, schmerzlos.</a:t>
            </a:r>
          </a:p>
          <a:p>
            <a:pPr marL="1800225" indent="-1584325" defTabSz="914400">
              <a:spcBef>
                <a:spcPts val="600"/>
              </a:spcBef>
              <a:spcAft>
                <a:spcPts val="600"/>
              </a:spcAft>
              <a:buNone/>
              <a:tabLst/>
              <a:defRPr sz="1600" cap="none">
                <a:solidFill>
                  <a:srgbClr val="262626"/>
                </a:solidFill>
                <a:latin typeface="Tahoma" pitchFamily="1" charset="0"/>
                <a:ea typeface="Tahoma" pitchFamily="1" charset="0"/>
                <a:cs typeface="Tahoma" pitchFamily="1" charset="0"/>
              </a:defRPr>
            </a:pPr>
            <a:r>
              <a:rPr b="1" cap="none">
                <a:solidFill>
                  <a:srgbClr val="23A092"/>
                </a:solidFill>
              </a:rPr>
              <a:t>Nachteil</a:t>
            </a:r>
            <a:r>
              <a:t>:	Scheinfrieden, evtl. beschädigtes Selbstwertgefühl</a:t>
            </a:r>
          </a:p>
          <a:p>
            <a:pPr marL="1800225" indent="-1584325" defTabSz="914400">
              <a:spcBef>
                <a:spcPts val="600"/>
              </a:spcBef>
              <a:spcAft>
                <a:spcPts val="600"/>
              </a:spcAft>
              <a:buNone/>
              <a:tabLst/>
              <a:defRPr sz="1600" cap="none">
                <a:solidFill>
                  <a:srgbClr val="262626"/>
                </a:solidFill>
                <a:latin typeface="Tahoma" pitchFamily="1" charset="0"/>
                <a:ea typeface="Tahoma" pitchFamily="1" charset="0"/>
                <a:cs typeface="Tahoma" pitchFamily="1" charset="0"/>
              </a:defRPr>
            </a:pPr>
            <a:r>
              <a:rPr b="1" cap="none">
                <a:solidFill>
                  <a:srgbClr val="23A092"/>
                </a:solidFill>
              </a:rPr>
              <a:t>Indikation</a:t>
            </a:r>
            <a:r>
              <a:t>:	Wenn das </a:t>
            </a:r>
            <a:r>
              <a:t>Konfliktthema unbedeutend ist.</a:t>
            </a:r>
          </a:p>
          <a:p>
            <a:pPr marL="215900">
              <a:spcBef>
                <a:spcPts val="2600"/>
              </a:spcBef>
              <a:spcAft>
                <a:spcPts val="600"/>
              </a:spcAft>
              <a:buNone/>
              <a:defRPr sz="1800" cap="none">
                <a:solidFill>
                  <a:srgbClr val="262626"/>
                </a:solidFill>
                <a:latin typeface="Tahoma" pitchFamily="1" charset="0"/>
                <a:ea typeface="Tahoma" pitchFamily="1" charset="0"/>
                <a:cs typeface="Tahoma" pitchFamily="1" charset="0"/>
              </a:defRPr>
            </a:pPr>
            <a:r>
              <a:t>4. Delegation</a:t>
            </a:r>
          </a:p>
          <a:p>
            <a:pPr marL="1800225" indent="-1584325" defTabSz="914400">
              <a:spcBef>
                <a:spcPts val="600"/>
              </a:spcBef>
              <a:spcAft>
                <a:spcPts val="600"/>
              </a:spcAft>
              <a:buNone/>
              <a:tabLst/>
              <a:defRPr sz="1600" cap="none">
                <a:solidFill>
                  <a:srgbClr val="262626"/>
                </a:solidFill>
                <a:latin typeface="Tahoma" pitchFamily="1" charset="0"/>
                <a:ea typeface="Tahoma" pitchFamily="1" charset="0"/>
                <a:cs typeface="Tahoma" pitchFamily="1" charset="0"/>
              </a:defRPr>
            </a:pPr>
            <a:r>
              <a:rPr b="1" cap="none">
                <a:solidFill>
                  <a:srgbClr val="23A092"/>
                </a:solidFill>
              </a:rPr>
              <a:t>Vorteil</a:t>
            </a:r>
            <a:r>
              <a:t>:	Direkter Konflikt wird entschärft.</a:t>
            </a:r>
          </a:p>
          <a:p>
            <a:pPr marL="1800225" indent="-1584325" defTabSz="914400">
              <a:spcBef>
                <a:spcPts val="600"/>
              </a:spcBef>
              <a:spcAft>
                <a:spcPts val="600"/>
              </a:spcAft>
              <a:buNone/>
              <a:tabLst/>
              <a:defRPr sz="1600" cap="none">
                <a:solidFill>
                  <a:srgbClr val="262626"/>
                </a:solidFill>
                <a:latin typeface="Tahoma" pitchFamily="1" charset="0"/>
                <a:ea typeface="Tahoma" pitchFamily="1" charset="0"/>
                <a:cs typeface="Tahoma" pitchFamily="1" charset="0"/>
              </a:defRPr>
            </a:pPr>
            <a:r>
              <a:rPr b="1" cap="none">
                <a:solidFill>
                  <a:srgbClr val="23A092"/>
                </a:solidFill>
              </a:rPr>
              <a:t>Nachteil</a:t>
            </a:r>
            <a:r>
              <a:t>:	Kontrolle wird abgegeben.</a:t>
            </a:r>
          </a:p>
          <a:p>
            <a:pPr marL="1800225" indent="-1584325" defTabSz="914400">
              <a:spcBef>
                <a:spcPts val="600"/>
              </a:spcBef>
              <a:spcAft>
                <a:spcPts val="600"/>
              </a:spcAft>
              <a:buNone/>
              <a:tabLst/>
              <a:defRPr sz="1600" cap="none">
                <a:solidFill>
                  <a:srgbClr val="262626"/>
                </a:solidFill>
                <a:latin typeface="Tahoma" pitchFamily="1" charset="0"/>
                <a:ea typeface="Tahoma" pitchFamily="1" charset="0"/>
                <a:cs typeface="Tahoma" pitchFamily="1" charset="0"/>
              </a:defRPr>
            </a:pPr>
            <a:r>
              <a:rPr b="1" cap="none">
                <a:solidFill>
                  <a:srgbClr val="23A092"/>
                </a:solidFill>
              </a:rPr>
              <a:t>Indikation</a:t>
            </a:r>
            <a:r>
              <a:t>:	Wenn der Konflikt zu verfahren ist und beide Konfliktparteien trotzdem eine Lösung haben wollen, ohne dem </a:t>
            </a:r>
            <a:r>
              <a:t>Konfliktpartner gegenüber nachgeben zu wollen.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XMwMaAo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
      </p:ext>
    </p:extLst>
  </p:timing>
</p:sld>
</file>

<file path=ppt/slides/slide2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DURwAARycAABAAAAAmAAAACAAAAP//////////MAAAABQAAAAAAAAAAAD//wAAAQAAAP//AAABAA=="/>
              </a:ext>
            </a:extLst>
          </p:cNvSpPr>
          <p:nvPr/>
        </p:nvSpPr>
        <p:spPr>
          <a:xfrm>
            <a:off x="360045" y="1080135"/>
            <a:ext cx="11316335" cy="5304790"/>
          </a:xfrm>
          <a:prstGeom prst="rect">
            <a:avLst/>
          </a:prstGeom>
          <a:noFill/>
          <a:ln>
            <a:noFill/>
          </a:ln>
          <a:effectLst/>
        </p:spPr>
        <p:txBody>
          <a:bodyPr vert="horz" wrap="square" lIns="91440" tIns="45720" rIns="91440" bIns="45720" numCol="1" spcCol="215900" anchor="t"/>
          <a:lstStyle/>
          <a:p>
            <a:pPr>
              <a:spcAft>
                <a:spcPts val="1800"/>
              </a:spcAft>
              <a:buNone/>
              <a:defRPr sz="1800" cap="none">
                <a:latin typeface="Tahoma" pitchFamily="1" charset="0"/>
                <a:ea typeface="Tahoma" pitchFamily="1" charset="0"/>
                <a:cs typeface="Tahoma" pitchFamily="1" charset="0"/>
              </a:defRPr>
            </a:pPr>
            <a:r>
              <a:rPr sz="2000" cap="none"/>
              <a:t>Grundmuster der Konfliktlösung nach Schwarz </a:t>
            </a:r>
            <a:r>
              <a:rPr sz="1200" cap="none"/>
              <a:t>(4 von 4)</a:t>
            </a:r>
            <a:endParaRPr sz="1200" cap="none"/>
          </a:p>
          <a:p>
            <a:pPr marL="215900">
              <a:spcBef>
                <a:spcPts val="600"/>
              </a:spcBef>
              <a:spcAft>
                <a:spcPts val="600"/>
              </a:spcAft>
              <a:buNone/>
              <a:defRPr sz="1800" cap="none">
                <a:solidFill>
                  <a:srgbClr val="262626"/>
                </a:solidFill>
                <a:latin typeface="Tahoma" pitchFamily="1" charset="0"/>
                <a:ea typeface="Tahoma" pitchFamily="1" charset="0"/>
                <a:cs typeface="Tahoma" pitchFamily="1" charset="0"/>
              </a:defRPr>
            </a:pPr>
            <a:r>
              <a:t>5. Kompromiss</a:t>
            </a:r>
          </a:p>
          <a:p>
            <a:pPr marL="1800225" indent="-1584325" defTabSz="914400">
              <a:spcBef>
                <a:spcPts val="600"/>
              </a:spcBef>
              <a:spcAft>
                <a:spcPts val="600"/>
              </a:spcAft>
              <a:buNone/>
              <a:tabLst/>
              <a:defRPr sz="1600" cap="none">
                <a:solidFill>
                  <a:srgbClr val="262626"/>
                </a:solidFill>
                <a:latin typeface="Tahoma" pitchFamily="1" charset="0"/>
                <a:ea typeface="Tahoma" pitchFamily="1" charset="0"/>
                <a:cs typeface="Tahoma" pitchFamily="1" charset="0"/>
              </a:defRPr>
            </a:pPr>
            <a:r>
              <a:rPr b="1" cap="none">
                <a:solidFill>
                  <a:srgbClr val="23A092"/>
                </a:solidFill>
              </a:rPr>
              <a:t>Vorteil</a:t>
            </a:r>
            <a:r>
              <a:t>:	Kurzfristige </a:t>
            </a:r>
            <a:r>
              <a:t>Einigungsmöglichkeit bei stark polarisierten Positionen.</a:t>
            </a:r>
          </a:p>
          <a:p>
            <a:pPr marL="1800225" indent="-1584325" defTabSz="914400">
              <a:spcBef>
                <a:spcPts val="600"/>
              </a:spcBef>
              <a:spcAft>
                <a:spcPts val="600"/>
              </a:spcAft>
              <a:buNone/>
              <a:tabLst/>
              <a:defRPr sz="1600" cap="none">
                <a:solidFill>
                  <a:srgbClr val="262626"/>
                </a:solidFill>
                <a:latin typeface="Tahoma" pitchFamily="1" charset="0"/>
                <a:ea typeface="Tahoma" pitchFamily="1" charset="0"/>
                <a:cs typeface="Tahoma" pitchFamily="1" charset="0"/>
              </a:defRPr>
            </a:pPr>
            <a:r>
              <a:rPr b="1" cap="none">
                <a:solidFill>
                  <a:srgbClr val="23A092"/>
                </a:solidFill>
              </a:rPr>
              <a:t>Nachteil</a:t>
            </a:r>
            <a:r>
              <a:t>:	Es werden keine tragfähigen Beziehungen für die Zukunft aufgebaut. Permanente Gefahr des gefühlten 'faulen Kompromisses', 'Waffenstillstand' statt 'Friedensvertrag'.</a:t>
            </a:r>
          </a:p>
          <a:p>
            <a:pPr marL="1800225" indent="-1584325" defTabSz="914400">
              <a:spcBef>
                <a:spcPts val="600"/>
              </a:spcBef>
              <a:spcAft>
                <a:spcPts val="600"/>
              </a:spcAft>
              <a:buNone/>
              <a:tabLst/>
              <a:defRPr sz="1600" cap="none">
                <a:solidFill>
                  <a:srgbClr val="262626"/>
                </a:solidFill>
                <a:latin typeface="Tahoma" pitchFamily="1" charset="0"/>
                <a:ea typeface="Tahoma" pitchFamily="1" charset="0"/>
                <a:cs typeface="Tahoma" pitchFamily="1" charset="0"/>
              </a:defRPr>
            </a:pPr>
            <a:r>
              <a:rPr b="1" cap="none">
                <a:solidFill>
                  <a:srgbClr val="23A092"/>
                </a:solidFill>
              </a:rPr>
              <a:t>Indikation</a:t>
            </a:r>
            <a:r>
              <a:t>:	Wenn Flucht, Kampf und Unterordnung überwunden ist und man sich weiter dem Konflikt stellen will evtl. </a:t>
            </a:r>
            <a:r>
              <a:t>Zwischenschritt auf dem Weg zum Konsens.</a:t>
            </a:r>
          </a:p>
          <a:p>
            <a:pPr marL="215900">
              <a:spcBef>
                <a:spcPts val="2600"/>
              </a:spcBef>
              <a:spcAft>
                <a:spcPts val="600"/>
              </a:spcAft>
              <a:buNone/>
              <a:defRPr sz="1800" cap="none">
                <a:solidFill>
                  <a:srgbClr val="262626"/>
                </a:solidFill>
                <a:latin typeface="Tahoma" pitchFamily="1" charset="0"/>
                <a:ea typeface="Tahoma" pitchFamily="1" charset="0"/>
                <a:cs typeface="Tahoma" pitchFamily="1" charset="0"/>
              </a:defRPr>
            </a:pPr>
            <a:r>
              <a:t>6. Konsens</a:t>
            </a:r>
          </a:p>
          <a:p>
            <a:pPr marL="1800225" indent="-1584325" defTabSz="914400">
              <a:spcBef>
                <a:spcPts val="600"/>
              </a:spcBef>
              <a:spcAft>
                <a:spcPts val="600"/>
              </a:spcAft>
              <a:buNone/>
              <a:tabLst/>
              <a:defRPr sz="1600" cap="none">
                <a:solidFill>
                  <a:srgbClr val="262626"/>
                </a:solidFill>
                <a:latin typeface="Tahoma" pitchFamily="1" charset="0"/>
                <a:ea typeface="Tahoma" pitchFamily="1" charset="0"/>
                <a:cs typeface="Tahoma" pitchFamily="1" charset="0"/>
              </a:defRPr>
            </a:pPr>
            <a:r>
              <a:rPr b="1" cap="none">
                <a:solidFill>
                  <a:srgbClr val="23A092"/>
                </a:solidFill>
              </a:rPr>
              <a:t>Vorteil</a:t>
            </a:r>
            <a:r>
              <a:t>:	Die Konfliktparteien stehen hinter dem ausgehandelten Konsens, sehr tragfähig.</a:t>
            </a:r>
          </a:p>
          <a:p>
            <a:pPr marL="1800225" indent="-1584325" defTabSz="914400">
              <a:spcBef>
                <a:spcPts val="600"/>
              </a:spcBef>
              <a:spcAft>
                <a:spcPts val="600"/>
              </a:spcAft>
              <a:buNone/>
              <a:tabLst/>
              <a:defRPr sz="1600" cap="none">
                <a:solidFill>
                  <a:srgbClr val="262626"/>
                </a:solidFill>
                <a:latin typeface="Tahoma" pitchFamily="1" charset="0"/>
                <a:ea typeface="Tahoma" pitchFamily="1" charset="0"/>
                <a:cs typeface="Tahoma" pitchFamily="1" charset="0"/>
              </a:defRPr>
            </a:pPr>
            <a:r>
              <a:rPr b="1" cap="none">
                <a:solidFill>
                  <a:srgbClr val="23A092"/>
                </a:solidFill>
              </a:rPr>
              <a:t>Nachteil</a:t>
            </a:r>
            <a:r>
              <a:t>:	Oftmals sehr zeitaufwendig</a:t>
            </a:r>
          </a:p>
          <a:p>
            <a:pPr marL="1800225" indent="-1584325" defTabSz="914400">
              <a:spcBef>
                <a:spcPts val="600"/>
              </a:spcBef>
              <a:spcAft>
                <a:spcPts val="600"/>
              </a:spcAft>
              <a:buNone/>
              <a:tabLst/>
              <a:defRPr sz="1600" cap="none">
                <a:solidFill>
                  <a:srgbClr val="262626"/>
                </a:solidFill>
                <a:latin typeface="Tahoma" pitchFamily="1" charset="0"/>
                <a:ea typeface="Tahoma" pitchFamily="1" charset="0"/>
                <a:cs typeface="Tahoma" pitchFamily="1" charset="0"/>
              </a:defRPr>
            </a:pPr>
            <a:r>
              <a:rPr b="1" cap="none">
                <a:solidFill>
                  <a:srgbClr val="23A092"/>
                </a:solidFill>
              </a:rPr>
              <a:t>Indikation</a:t>
            </a:r>
            <a:r>
              <a:t>:	Wenn eine stabile und tragfähige Konfliktlösung angestrebt wird.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XMwMaAo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
      </p:ext>
    </p:extLst>
  </p:timing>
</p:sld>
</file>

<file path=ppt/slides/slide2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BQ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BSRwAAuCcAABAAAAAmAAAACAAAAP//////////MAAAABQAAAAAAAAAAAD//wAAAQAAAP//AAABAA=="/>
              </a:ext>
            </a:extLst>
          </p:cNvSpPr>
          <p:nvPr/>
        </p:nvSpPr>
        <p:spPr>
          <a:xfrm>
            <a:off x="360045" y="1080135"/>
            <a:ext cx="11233785" cy="5376545"/>
          </a:xfrm>
          <a:prstGeom prst="rect">
            <a:avLst/>
          </a:prstGeom>
          <a:noFill/>
          <a:ln>
            <a:noFill/>
          </a:ln>
          <a:effectLst/>
        </p:spPr>
        <p:txBody>
          <a:bodyPr vert="horz" wrap="square" lIns="91440" tIns="45720" rIns="91440" bIns="45720" numCol="1" spcCol="215900" anchor="t"/>
          <a:lstStyle/>
          <a:p>
            <a:pPr>
              <a:spcAft>
                <a:spcPts val="1800"/>
              </a:spcAft>
              <a:buNone/>
              <a:defRPr sz="2000" cap="none">
                <a:latin typeface="Tahoma" pitchFamily="1" charset="0"/>
                <a:ea typeface="Tahoma" pitchFamily="1" charset="0"/>
                <a:cs typeface="Tahoma" pitchFamily="1" charset="0"/>
              </a:defRPr>
            </a:pPr>
            <a:r>
              <a:t>Übung zur Einschätzung eigener Konflikte</a:t>
            </a:r>
          </a:p>
          <a:p>
            <a:pPr marL="342900" indent="-342900">
              <a:spcAft>
                <a:spcPts val="1500"/>
              </a:spcAft>
              <a:buAutoNum type="arabicPeriod"/>
              <a:defRPr sz="1600" i="1" cap="none">
                <a:latin typeface="Tahoma" pitchFamily="1" charset="0"/>
                <a:ea typeface="Tahoma" pitchFamily="1" charset="0"/>
                <a:cs typeface="Tahoma" pitchFamily="1" charset="0"/>
              </a:defRPr>
            </a:pPr>
            <a:r>
              <a:t>Überlegen Sie sich einen Konflikt aus dem eigenen Erfahrungsbereich und vergleichen sie ihn mit den Stufen der </a:t>
            </a:r>
            <a:r>
              <a:t>Konflikteskalation von F. Glasl: </a:t>
            </a:r>
          </a:p>
          <a:p>
            <a:pPr marL="756285" indent="-216535">
              <a:spcAft>
                <a:spcPts val="1500"/>
              </a:spcAft>
              <a:buClr>
                <a:srgbClr val="23A092"/>
              </a:buClr>
              <a:buFont typeface="Calibri" pitchFamily="1" charset="0"/>
              <a:buChar char="•"/>
              <a:defRPr sz="1600" i="1" cap="none">
                <a:latin typeface="Tahoma" pitchFamily="1" charset="0"/>
                <a:ea typeface="Tahoma" pitchFamily="1" charset="0"/>
                <a:cs typeface="Tahoma" pitchFamily="1" charset="0"/>
              </a:defRPr>
            </a:pPr>
            <a:r>
              <a:t>Auf welcher Stufe befindet sich der Konflikt gerade (was sind die Kennzeichen hierfür?)</a:t>
            </a:r>
          </a:p>
          <a:p>
            <a:pPr marL="756285" indent="-216535">
              <a:spcAft>
                <a:spcPts val="1500"/>
              </a:spcAft>
              <a:buClr>
                <a:srgbClr val="23A092"/>
              </a:buClr>
              <a:buFont typeface="Calibri" pitchFamily="1" charset="0"/>
              <a:buChar char="•"/>
              <a:defRPr sz="1600" i="1" cap="none">
                <a:latin typeface="Tahoma" pitchFamily="1" charset="0"/>
                <a:ea typeface="Tahoma" pitchFamily="1" charset="0"/>
                <a:cs typeface="Tahoma" pitchFamily="1" charset="0"/>
              </a:defRPr>
            </a:pPr>
            <a:r>
              <a:t>Welche Stufen hat er durchlaufen (oder übersprungen)?</a:t>
            </a:r>
          </a:p>
          <a:p>
            <a:pPr marL="756285" indent="-216535">
              <a:spcAft>
                <a:spcPts val="1500"/>
              </a:spcAft>
              <a:buClr>
                <a:srgbClr val="23A092"/>
              </a:buClr>
              <a:buFont typeface="Calibri" pitchFamily="1" charset="0"/>
              <a:buChar char="•"/>
              <a:defRPr sz="1600" i="1" cap="none">
                <a:latin typeface="Tahoma" pitchFamily="1" charset="0"/>
                <a:ea typeface="Tahoma" pitchFamily="1" charset="0"/>
                <a:cs typeface="Tahoma" pitchFamily="1" charset="0"/>
              </a:defRPr>
            </a:pPr>
            <a:r>
              <a:t>Wie äußert sich der Konflikt (</a:t>
            </a:r>
            <a:r>
              <a:t>Konfliktsymptome)?</a:t>
            </a:r>
          </a:p>
          <a:p>
            <a:pPr marL="756285" indent="-216535">
              <a:spcAft>
                <a:spcPts val="1500"/>
              </a:spcAft>
              <a:buClr>
                <a:srgbClr val="23A092"/>
              </a:buClr>
              <a:buFont typeface="Calibri" pitchFamily="1" charset="0"/>
              <a:buChar char="•"/>
              <a:defRPr sz="1600" i="1" cap="none">
                <a:latin typeface="Tahoma" pitchFamily="1" charset="0"/>
                <a:ea typeface="Tahoma" pitchFamily="1" charset="0"/>
                <a:cs typeface="Tahoma" pitchFamily="1" charset="0"/>
              </a:defRPr>
            </a:pPr>
            <a:r>
              <a:t>Welche </a:t>
            </a:r>
            <a:r>
              <a:t>Konfliktlösungsstrategie haben Sie (erfolgreich oder nicht) eingesetzt?</a:t>
            </a:r>
          </a:p>
          <a:p>
            <a:pPr marL="756285" indent="-216535">
              <a:spcAft>
                <a:spcPts val="1500"/>
              </a:spcAft>
              <a:buClr>
                <a:srgbClr val="23A092"/>
              </a:buClr>
              <a:buFont typeface="Calibri" pitchFamily="1" charset="0"/>
              <a:buChar char="•"/>
              <a:defRPr sz="1600" i="1" cap="none">
                <a:latin typeface="Tahoma" pitchFamily="1" charset="0"/>
                <a:ea typeface="Tahoma" pitchFamily="1" charset="0"/>
                <a:cs typeface="Tahoma" pitchFamily="1" charset="0"/>
              </a:defRPr>
            </a:pPr>
            <a:r>
              <a:t>Welches Grundmuster nach Schwarz war das Ergebnis?</a:t>
            </a:r>
          </a:p>
          <a:p>
            <a:pPr marL="756285" indent="-216535">
              <a:spcAft>
                <a:spcPts val="1500"/>
              </a:spcAft>
              <a:buClr>
                <a:srgbClr val="23A092"/>
              </a:buClr>
              <a:buFont typeface="Calibri" pitchFamily="1" charset="0"/>
              <a:buChar char="•"/>
              <a:defRPr sz="1600" i="1" cap="none">
                <a:latin typeface="Tahoma" pitchFamily="1" charset="0"/>
                <a:ea typeface="Tahoma" pitchFamily="1" charset="0"/>
                <a:cs typeface="Tahoma" pitchFamily="1" charset="0"/>
              </a:defRPr>
            </a:pPr>
            <a:r>
              <a:t>Wie hätte eine Eskalation vermieden werden können?</a:t>
            </a:r>
          </a:p>
          <a:p>
            <a:pPr marL="342900" indent="-342900">
              <a:spcAft>
                <a:spcPts val="1500"/>
              </a:spcAft>
              <a:buAutoNum type="arabicPeriod" startAt="2"/>
              <a:defRPr sz="1600" i="1" cap="none">
                <a:latin typeface="Tahoma" pitchFamily="1" charset="0"/>
                <a:ea typeface="Tahoma" pitchFamily="1" charset="0"/>
                <a:cs typeface="Tahoma" pitchFamily="1" charset="0"/>
              </a:defRPr>
            </a:pPr>
            <a:r>
              <a:t>Setzen Sie sich dann zu zweit zusammen und erzählen Sie Ihrem Gegenüber von Ihren Reflexionen (ohne auf den Inhalt des Konflikts einzugehen).</a:t>
            </a:r>
          </a:p>
          <a:p>
            <a:pPr marL="342900" indent="-342900">
              <a:spcAft>
                <a:spcPts val="1500"/>
              </a:spcAft>
              <a:buAutoNum type="arabicPeriod" startAt="2"/>
              <a:defRPr sz="1600" i="1" cap="none">
                <a:latin typeface="Tahoma" pitchFamily="1" charset="0"/>
                <a:ea typeface="Tahoma" pitchFamily="1" charset="0"/>
                <a:cs typeface="Tahoma" pitchFamily="1" charset="0"/>
              </a:defRPr>
            </a:pPr>
            <a:r>
              <a:t>Dann Seiten wechseln.</a:t>
            </a:r>
          </a:p>
          <a:p>
            <a:pPr algn="r">
              <a:spcAft>
                <a:spcPts val="1500"/>
              </a:spcAft>
              <a:buNone/>
              <a:defRPr sz="1600" i="1" cap="none">
                <a:latin typeface="Tahoma" pitchFamily="1" charset="0"/>
                <a:ea typeface="Tahoma" pitchFamily="1" charset="0"/>
                <a:cs typeface="Tahoma" pitchFamily="1" charset="0"/>
              </a:defRPr>
            </a:pPr>
            <a:r>
              <a:t>Arbeitsblätter S. 3, </a:t>
            </a:r>
            <a:r>
              <a:t>Arbeitsblatt 2, Skript Seite 92.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XMwMaAw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
      </p:ext>
    </p:extLst>
  </p:timing>
</p:sld>
</file>

<file path=ppt/slides/slide2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Objek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JhQfJ0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CvRwAAuCcAABAAAAAmAAAACAAAAP//////////MAAAABQAAAAAAAAAAAD//wAAAQAAAP//AAABAA=="/>
              </a:ext>
            </a:extLst>
          </p:cNvSpPr>
          <p:nvPr/>
        </p:nvSpPr>
        <p:spPr>
          <a:xfrm>
            <a:off x="360045" y="1080135"/>
            <a:ext cx="11292840" cy="5376545"/>
          </a:xfrm>
          <a:prstGeom prst="rect">
            <a:avLst/>
          </a:prstGeom>
          <a:noFill/>
          <a:ln>
            <a:noFill/>
          </a:ln>
          <a:effectLst/>
        </p:spPr>
        <p:txBody>
          <a:bodyPr vert="horz" wrap="square" lIns="91440" tIns="45720" rIns="91440" bIns="45720" numCol="1" spcCol="215900" anchor="t"/>
          <a:lstStyle/>
          <a:p>
            <a:pPr>
              <a:spcAft>
                <a:spcPts val="1800"/>
              </a:spcAft>
              <a:buNone/>
              <a:defRPr sz="2000" cap="none">
                <a:latin typeface="Tahoma" pitchFamily="1" charset="0"/>
                <a:ea typeface="Tahoma" pitchFamily="1" charset="0"/>
                <a:cs typeface="Tahoma" pitchFamily="1" charset="0"/>
              </a:defRPr>
            </a:pPr>
            <a:r>
              <a:t>Übung: Den eigenen </a:t>
            </a:r>
            <a:r>
              <a:t>Konfliktstil ermitteln</a:t>
            </a:r>
          </a:p>
          <a:p>
            <a:pPr marL="323850">
              <a:spcAft>
                <a:spcPts val="1500"/>
              </a:spcAft>
              <a:buNone/>
              <a:defRPr sz="1600" i="1" cap="none">
                <a:latin typeface="Tahoma" pitchFamily="1" charset="0"/>
                <a:ea typeface="Tahoma" pitchFamily="1" charset="0"/>
                <a:cs typeface="Tahoma" pitchFamily="1" charset="0"/>
              </a:defRPr>
            </a:pPr>
            <a:r>
              <a:t>Es gibt fünf verschiedene Formen, Konflikte zu lösen. Der folgende </a:t>
            </a:r>
            <a:r>
              <a:t>Selbsteinschätzungsbogen hilft Ihnen dabei, Ihren eigenen </a:t>
            </a:r>
            <a:r>
              <a:t>Konfliktstil zu betrachten. Bitte treffen Sie ihre Einschätzungen spontan. Wenn Sie sich nicht entscheiden können, dann geben Sie dennoch bitte eine Tendenz an. Dokumentation Seite 93 -  95 bzw. Arbeitsblätter S. 4 - 6</a:t>
            </a:r>
          </a:p>
          <a:p>
            <a:pPr marL="323850" defTabSz="914400">
              <a:spcAft>
                <a:spcPts val="700"/>
              </a:spcAft>
              <a:buNone/>
              <a:tabLst>
                <a:tab pos="4572000" algn="l"/>
              </a:tabLst>
              <a:defRPr sz="1600" i="1" cap="none">
                <a:latin typeface="Tahoma" pitchFamily="1" charset="0"/>
                <a:ea typeface="Tahoma" pitchFamily="1" charset="0"/>
                <a:cs typeface="Tahoma" pitchFamily="1" charset="0"/>
              </a:defRPr>
            </a:pPr>
            <a:r>
              <a:t>1) </a:t>
            </a:r>
            <a:r>
              <a:rPr b="1" cap="none">
                <a:solidFill>
                  <a:srgbClr val="007F7F"/>
                </a:solidFill>
              </a:rPr>
              <a:t>Anleitung</a:t>
            </a:r>
            <a:r>
              <a:t> S. 4</a:t>
            </a:r>
          </a:p>
          <a:p>
            <a:pPr marL="323850" defTabSz="914400">
              <a:spcAft>
                <a:spcPts val="700"/>
              </a:spcAft>
              <a:buNone/>
              <a:tabLst>
                <a:tab pos="4572000" algn="l"/>
              </a:tabLst>
              <a:defRPr sz="1600" i="1" cap="none">
                <a:latin typeface="Tahoma" pitchFamily="1" charset="0"/>
                <a:ea typeface="Tahoma" pitchFamily="1" charset="0"/>
                <a:cs typeface="Tahoma" pitchFamily="1" charset="0"/>
              </a:defRPr>
            </a:pPr>
            <a:r>
              <a:t>2) </a:t>
            </a:r>
            <a:r>
              <a:rPr b="1" cap="none">
                <a:solidFill>
                  <a:srgbClr val="007F7F"/>
                </a:solidFill>
              </a:rPr>
              <a:t>Fragebogen</a:t>
            </a:r>
            <a:r>
              <a:t> Seite 5 ausfüllen</a:t>
            </a:r>
          </a:p>
          <a:p>
            <a:pPr marL="323850" defTabSz="914400">
              <a:spcAft>
                <a:spcPts val="1000"/>
              </a:spcAft>
              <a:buNone/>
              <a:tabLst>
                <a:tab pos="4572000" algn="l"/>
              </a:tabLst>
              <a:defRPr sz="1600" i="1" cap="none">
                <a:latin typeface="Tahoma" pitchFamily="1" charset="0"/>
                <a:ea typeface="Tahoma" pitchFamily="1" charset="0"/>
                <a:cs typeface="Tahoma" pitchFamily="1" charset="0"/>
              </a:defRPr>
            </a:pPr>
            <a:r>
              <a:t>Füllen Sie den Fragebogen aus und treffen Sie möglichst spontane Einschätzungen!</a:t>
            </a:r>
          </a:p>
          <a:p>
            <a:pPr marL="323850" defTabSz="914400">
              <a:spcAft>
                <a:spcPts val="700"/>
              </a:spcAft>
              <a:buNone/>
              <a:tabLst>
                <a:tab pos="4572000" algn="l"/>
              </a:tabLst>
              <a:defRPr sz="1600" i="1" cap="none">
                <a:latin typeface="Tahoma" pitchFamily="1" charset="0"/>
                <a:ea typeface="Tahoma" pitchFamily="1" charset="0"/>
                <a:cs typeface="Tahoma" pitchFamily="1" charset="0"/>
              </a:defRPr>
            </a:pPr>
            <a:r>
              <a:t>3) </a:t>
            </a:r>
            <a:r>
              <a:rPr b="1" cap="none">
                <a:solidFill>
                  <a:srgbClr val="007F7F"/>
                </a:solidFill>
              </a:rPr>
              <a:t>Auswertungsbogen</a:t>
            </a:r>
            <a:r>
              <a:t> Seite 6 ausfüllen.</a:t>
            </a:r>
          </a:p>
          <a:p>
            <a:pPr marL="323850" defTabSz="914400">
              <a:spcAft>
                <a:spcPts val="1000"/>
              </a:spcAft>
              <a:buNone/>
              <a:tabLst>
                <a:tab pos="4572000" algn="l"/>
              </a:tabLst>
              <a:defRPr sz="1600" i="1" cap="none">
                <a:latin typeface="Tahoma" pitchFamily="1" charset="0"/>
                <a:ea typeface="Tahoma" pitchFamily="1" charset="0"/>
                <a:cs typeface="Tahoma" pitchFamily="1" charset="0"/>
              </a:defRPr>
            </a:pPr>
            <a:r>
              <a:t>Sie erhalten nach Ausfüllen des Fragebogens einen </a:t>
            </a:r>
            <a:r>
              <a:t>Auswertungsbogen. Füllen Sie diesen nun aus!</a:t>
            </a:r>
          </a:p>
          <a:p>
            <a:pPr marL="323850" defTabSz="914400">
              <a:spcAft>
                <a:spcPts val="700"/>
              </a:spcAft>
              <a:buNone/>
              <a:tabLst>
                <a:tab pos="4572000" algn="l"/>
              </a:tabLst>
              <a:defRPr sz="1600" i="1" cap="none">
                <a:latin typeface="Tahoma" pitchFamily="1" charset="0"/>
                <a:ea typeface="Tahoma" pitchFamily="1" charset="0"/>
                <a:cs typeface="Tahoma" pitchFamily="1" charset="0"/>
              </a:defRPr>
            </a:pPr>
            <a:r>
              <a:t>4) Ggf. Austausch im Zweier- oder </a:t>
            </a:r>
            <a:r>
              <a:t>Dreierteam</a:t>
            </a:r>
          </a:p>
          <a:p>
            <a:pPr marL="323850">
              <a:spcAft>
                <a:spcPts val="700"/>
              </a:spcAft>
              <a:buNone/>
              <a:defRPr sz="1600" i="1" cap="none">
                <a:latin typeface="Tahoma" pitchFamily="1" charset="0"/>
                <a:ea typeface="Tahoma" pitchFamily="1" charset="0"/>
                <a:cs typeface="Tahoma" pitchFamily="1" charset="0"/>
              </a:defRPr>
            </a:pPr>
            <a:r>
              <a:t>Tauschen Sie sich in Zweier- oder </a:t>
            </a:r>
            <a:r>
              <a:t>Dreierteams zu den folgenden Fragen aus:</a:t>
            </a:r>
          </a:p>
          <a:p>
            <a:pPr marL="935990" indent="-342900">
              <a:spcAft>
                <a:spcPts val="500"/>
              </a:spcAft>
              <a:buClr>
                <a:srgbClr val="23A092"/>
              </a:buClr>
              <a:buFont typeface="Calibri" pitchFamily="1" charset="0"/>
              <a:buChar char="•"/>
              <a:defRPr sz="1600" i="1" cap="none">
                <a:latin typeface="Tahoma" pitchFamily="1" charset="0"/>
                <a:ea typeface="Tahoma" pitchFamily="1" charset="0"/>
                <a:cs typeface="Tahoma" pitchFamily="1" charset="0"/>
              </a:defRPr>
            </a:pPr>
            <a:r>
              <a:t>Welche Punkte an meinem Ergebnis überraschen mich?</a:t>
            </a:r>
          </a:p>
          <a:p>
            <a:pPr marL="935990" indent="-342900">
              <a:spcAft>
                <a:spcPts val="500"/>
              </a:spcAft>
              <a:buClr>
                <a:srgbClr val="23A092"/>
              </a:buClr>
              <a:buFont typeface="Calibri" pitchFamily="1" charset="0"/>
              <a:buChar char="•"/>
              <a:defRPr sz="1600" i="1" cap="none">
                <a:latin typeface="Tahoma" pitchFamily="1" charset="0"/>
                <a:ea typeface="Tahoma" pitchFamily="1" charset="0"/>
                <a:cs typeface="Tahoma" pitchFamily="1" charset="0"/>
              </a:defRPr>
            </a:pPr>
            <a:r>
              <a:t>Welche Fragen ergeben sich daraus für mich?</a:t>
            </a:r>
          </a:p>
          <a:p>
            <a:pPr marL="935990" indent="-342900">
              <a:spcAft>
                <a:spcPts val="500"/>
              </a:spcAft>
              <a:buClr>
                <a:srgbClr val="23A092"/>
              </a:buClr>
              <a:buFont typeface="Calibri" pitchFamily="1" charset="0"/>
              <a:buChar char="•"/>
              <a:defRPr sz="1600" i="1" cap="none">
                <a:latin typeface="Tahoma" pitchFamily="1" charset="0"/>
                <a:ea typeface="Tahoma" pitchFamily="1" charset="0"/>
                <a:cs typeface="Tahoma" pitchFamily="1" charset="0"/>
              </a:defRPr>
            </a:pPr>
            <a:r>
              <a:t>Welche </a:t>
            </a:r>
            <a:r>
              <a:t>Entwicklungsperspektiven zeigen sich dadurch für mich auf?</a:t>
            </a:r>
          </a:p>
          <a:p>
            <a:pPr marL="935990" indent="-342900">
              <a:spcAft>
                <a:spcPts val="500"/>
              </a:spcAft>
              <a:buClr>
                <a:srgbClr val="23A092"/>
              </a:buClr>
              <a:buFont typeface="Calibri" pitchFamily="1" charset="0"/>
              <a:buChar char="•"/>
              <a:defRPr sz="1600" i="1" cap="none">
                <a:latin typeface="Tahoma" pitchFamily="1" charset="0"/>
                <a:ea typeface="Tahoma" pitchFamily="1" charset="0"/>
                <a:cs typeface="Tahoma" pitchFamily="1" charset="0"/>
              </a:defRPr>
            </a:pPr>
            <a:r>
              <a:t>Welche Ideen zur Entwicklung haben auch die anderen in der Gruppe?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XMwMaA4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
      </p:ext>
    </p:extLst>
  </p:timing>
</p:sld>
</file>

<file path=ppt/slides/slide30.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o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Rechteck2"/>
          <p:cNvSpPr>
            <a:extLst>
              <a:ext uri="smNativeData">
                <pr:smNativeData xmlns:pr="smNativeData" xmlns="smNativeData" val="SMDATA_16_XMwMaBMAAAAlAAAAZAAAAA0AAAAAgQAAAEEAAACBAAAAQ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VgoAAPIYAAClQAAA9B0AABAAAAAmAAAACAAAAP//////////MAAAABQAAAAAAAAAAAD//wAAAQAAAP//AAABAA=="/>
              </a:ext>
            </a:extLst>
          </p:cNvSpPr>
          <p:nvPr/>
        </p:nvSpPr>
        <p:spPr>
          <a:xfrm>
            <a:off x="1680210" y="4055110"/>
            <a:ext cx="8828405" cy="814070"/>
          </a:xfrm>
          <a:prstGeom prst="rect">
            <a:avLst/>
          </a:prstGeom>
          <a:noFill/>
          <a:ln>
            <a:noFill/>
          </a:ln>
          <a:effectLst/>
        </p:spPr>
        <p:txBody>
          <a:bodyPr vert="horz" wrap="square" lIns="81915" tIns="41275" rIns="81915" bIns="41275" numCol="1" spcCol="215900" anchor="t"/>
          <a:lstStyle/>
          <a:p>
            <a:pPr marL="215900" marR="0" indent="0" algn="l" defTabSz="821055">
              <a:lnSpc>
                <a:spcPct val="100000"/>
              </a:lnSpc>
              <a:spcBef>
                <a:spcPts val="0"/>
              </a:spcBef>
              <a:spcAft>
                <a:spcPts val="1200"/>
              </a:spcAft>
              <a:buNone/>
              <a:tabLst>
                <a:tab pos="357505" algn="l"/>
                <a:tab pos="3204210" algn="l"/>
                <a:tab pos="4953000" algn="l"/>
              </a:tabLst>
              <a:defRPr sz="2800" cap="none">
                <a:solidFill>
                  <a:srgbClr val="007F7F"/>
                </a:solidFill>
                <a:latin typeface="Tahoma" pitchFamily="1" charset="0"/>
                <a:ea typeface="Tahoma" pitchFamily="1" charset="0"/>
                <a:cs typeface="Tahoma" pitchFamily="1" charset="0"/>
              </a:defRPr>
            </a:pPr>
            <a:r>
              <a:t>Was haben Sie über Ihr </a:t>
            </a:r>
            <a:r>
              <a:t>Konfliktverhalten gelernt?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extLst>
      <p:ext uri="smNativeData">
        <pr:smNativeData xmlns:pr="smNativeData" xmlns="smNativeData" val="XMwMaAEAAAAFAAAAAAAAAAEAAAABAAAAAAAAAAAAAAAAAAAAAAAAAA=="/>
      </p:ext>
    </p:extLst>
  </p:timing>
</p:sld>
</file>

<file path=ppt/slides/slide3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Inhaltsplatzhalter 5"/>
          <p:cNvSpPr>
            <a:spLocks noGrp="1" noChangeArrowheads="1"/>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xRcAAPsWAABIMgAAaxwAABAAAAAmAAAACAAAAP//////////MAAAABQAAAAAAAAAAAD//wAAAQAAAP//AAABAA=="/>
              </a:ext>
            </a:extLst>
          </p:cNvSpPr>
          <p:nvPr>
            <p:ph type="obj" idx="4294967295"/>
          </p:nvPr>
        </p:nvSpPr>
        <p:spPr>
          <a:xfrm>
            <a:off x="3863975" y="3735705"/>
            <a:ext cx="4309745" cy="883920"/>
          </a:xfrm>
          <a:prstGeom prst="rect">
            <a:avLst/>
          </a:prstGeom>
          <a:noFill/>
          <a:ln>
            <a:noFill/>
          </a:ln>
          <a:effectLst/>
        </p:spPr>
        <p:txBody>
          <a:bodyPr vert="horz" wrap="square" lIns="91440" tIns="45720" rIns="91440" bIns="45720" numCol="1" spcCol="215900" anchor="t">
            <a:prstTxWarp prst="textNoShape">
              <a:avLst/>
            </a:prstTxWarp>
          </a:bodyPr>
          <a:lstStyle/>
          <a:p>
            <a:pPr marL="0" indent="0" algn="ctr">
              <a:spcBef>
                <a:spcPts val="0"/>
              </a:spcBef>
              <a:spcAft>
                <a:spcPts val="1800"/>
              </a:spcAft>
              <a:buNone/>
              <a:defRPr sz="2800" cap="none">
                <a:solidFill>
                  <a:srgbClr val="007F7F"/>
                </a:solidFill>
                <a:latin typeface="Tahoma" pitchFamily="1" charset="0"/>
                <a:ea typeface="Arial" pitchFamily="1" charset="0"/>
                <a:cs typeface="Arial" pitchFamily="1" charset="0"/>
              </a:defRPr>
            </a:pPr>
            <a:r>
              <a:t>Die Macht der Worte</a:t>
            </a:r>
          </a:p>
        </p:txBody>
      </p:sp>
      <p:sp>
        <p:nvSpPr>
          <p:cNvPr id="3"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defRPr sz="1800" b="1" cap="none">
                <a:solidFill>
                  <a:srgbClr val="007F7F"/>
                </a:solidFill>
              </a:defRPr>
            </a:pPr>
            <a:r>
              <a:t>Die praktische Anwendung der </a:t>
            </a:r>
            <a:r>
              <a:t>Gesprächstechniken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charRg st="4294967295" end="429496729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4" animBg="1"/>
    </p:bldLst>
    <p:extLst>
      <p:ext uri="smNativeData">
        <pr:smNativeData xmlns:pr="smNativeData" xmlns="smNativeData" val="XMwMaAIAAAAFAAAA/v///wEAAAABAAAAAAAAAAAAAAAAAAAAAAAAAAkAAAD/////AQAAAAEAAAAAAAAAAAAAAAAAAAAAAAAA"/>
      </p:ext>
    </p:extLst>
  </p:timing>
</p:sld>
</file>

<file path=ppt/slides/slide3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2"/>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4AM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B+RwAAuScAABAAAAAmAAAACAAAAP//////////MAAAABQAAAAAAAAAAAD//wAAAQAAAP//AAABAA=="/>
              </a:ext>
            </a:extLst>
          </p:cNvSpPr>
          <p:nvPr/>
        </p:nvSpPr>
        <p:spPr>
          <a:xfrm>
            <a:off x="360045" y="1080135"/>
            <a:ext cx="11261725" cy="5377180"/>
          </a:xfrm>
          <a:prstGeom prst="rect">
            <a:avLst/>
          </a:prstGeom>
          <a:noFill/>
          <a:ln>
            <a:noFill/>
          </a:ln>
          <a:effectLst/>
        </p:spPr>
        <p:txBody>
          <a:bodyPr vert="horz" wrap="square" lIns="91440" tIns="45720" rIns="91440" bIns="45720" numCol="1" spcCol="215900" anchor="t"/>
          <a:lstStyle/>
          <a:p>
            <a:pPr>
              <a:spcAft>
                <a:spcPts val="1800"/>
              </a:spcAft>
              <a:buNone/>
              <a:defRPr sz="1800" cap="none">
                <a:latin typeface="Tahoma" pitchFamily="1" charset="0"/>
                <a:ea typeface="Arial" pitchFamily="1" charset="0"/>
                <a:cs typeface="Arial" pitchFamily="1" charset="0"/>
              </a:defRPr>
            </a:pPr>
            <a:r>
              <a:rPr sz="2000" cap="none"/>
              <a:t>Die Macht der Worte: Diese Sätze entschärfen Konflikte. </a:t>
            </a:r>
            <a:r>
              <a:rPr sz="1200" cap="none"/>
              <a:t>(1 von 2)</a:t>
            </a:r>
            <a:endParaRPr sz="1200" cap="none"/>
          </a:p>
          <a:p>
            <a:pPr indent="-342900">
              <a:spcBef>
                <a:spcPts val="600"/>
              </a:spcBef>
              <a:spcAft>
                <a:spcPts val="600"/>
              </a:spcAft>
              <a:defRPr sz="1600" cap="none">
                <a:solidFill>
                  <a:srgbClr val="262626"/>
                </a:solidFill>
                <a:latin typeface="Tahoma" pitchFamily="1" charset="0"/>
                <a:ea typeface="Arial" pitchFamily="1" charset="0"/>
                <a:cs typeface="Arial" pitchFamily="1" charset="0"/>
              </a:defRPr>
            </a:pPr>
            <a:r>
              <a:t>Manchmal reicht sogar schon ein einziger Satz, um einen Konflikt frühzeitig zu entschärfen, bevor er eskaliert. </a:t>
            </a:r>
            <a:br/>
            <a:r>
              <a:t>Probieren Sie folgende Aussagen:</a:t>
            </a:r>
          </a:p>
          <a:p>
            <a:pPr marL="323850" indent="-215900">
              <a:spcBef>
                <a:spcPts val="600"/>
              </a:spcBef>
              <a:spcAft>
                <a:spcPts val="600"/>
              </a:spcAft>
              <a:buClr>
                <a:srgbClr val="007F7F"/>
              </a:buClr>
              <a:buSzTx/>
              <a:buFont typeface="Wingdings" pitchFamily="2" charset="2"/>
              <a:buChar char=""/>
              <a:defRPr sz="1600" cap="none">
                <a:solidFill>
                  <a:srgbClr val="262626"/>
                </a:solidFill>
                <a:latin typeface="Tahoma" pitchFamily="1" charset="0"/>
                <a:ea typeface="Arial" pitchFamily="1" charset="0"/>
                <a:cs typeface="Arial" pitchFamily="1" charset="0"/>
              </a:defRPr>
            </a:pPr>
            <a:r>
              <a:t>„Ich glaube, das ist ein sehr wichtiges Thema, über welches wir beide offen sprechen sollten.“</a:t>
            </a:r>
          </a:p>
          <a:p>
            <a:pPr marL="323850" indent="-215900">
              <a:spcBef>
                <a:spcPts val="600"/>
              </a:spcBef>
              <a:spcAft>
                <a:spcPts val="0"/>
              </a:spcAft>
              <a:buClr>
                <a:srgbClr val="007F7F"/>
              </a:buClr>
              <a:buSzTx/>
              <a:buFont typeface="Wingdings" pitchFamily="2" charset="2"/>
              <a:buChar char=""/>
              <a:defRPr sz="1600" cap="none">
                <a:solidFill>
                  <a:srgbClr val="262626"/>
                </a:solidFill>
                <a:latin typeface="Tahoma" pitchFamily="1" charset="0"/>
                <a:ea typeface="Arial" pitchFamily="1" charset="0"/>
                <a:cs typeface="Arial" pitchFamily="1" charset="0"/>
              </a:defRPr>
            </a:pPr>
            <a:r>
              <a:t>„Vielen Dank für Ihren Beitrag.</a:t>
            </a:r>
          </a:p>
          <a:p>
            <a:pPr marL="323850" indent="0">
              <a:spcBef>
                <a:spcPts val="0"/>
              </a:spcBef>
              <a:spcAft>
                <a:spcPts val="600"/>
              </a:spcAft>
              <a:buNone/>
              <a:defRPr sz="1600" cap="none">
                <a:solidFill>
                  <a:srgbClr val="262626"/>
                </a:solidFill>
                <a:latin typeface="Tahoma" pitchFamily="1" charset="0"/>
                <a:ea typeface="Arial" pitchFamily="1" charset="0"/>
                <a:cs typeface="Arial" pitchFamily="1" charset="0"/>
              </a:defRPr>
            </a:pPr>
            <a:r>
              <a:t>Ich bin allerdings anderer Meinung und würde deshalb gerne noch einmal tiefer gehend mit Ihnen über den Vorfall/das Projekt/etc. sprechen.“</a:t>
            </a:r>
          </a:p>
          <a:p>
            <a:pPr marL="323850" indent="-215900">
              <a:spcBef>
                <a:spcPts val="600"/>
              </a:spcBef>
              <a:spcAft>
                <a:spcPts val="0"/>
              </a:spcAft>
              <a:buClr>
                <a:srgbClr val="007F7F"/>
              </a:buClr>
              <a:buSzTx/>
              <a:buFont typeface="Wingdings" pitchFamily="2" charset="2"/>
              <a:buChar char=""/>
              <a:defRPr sz="1600" cap="none">
                <a:solidFill>
                  <a:srgbClr val="262626"/>
                </a:solidFill>
                <a:latin typeface="Tahoma" pitchFamily="1" charset="0"/>
                <a:ea typeface="Arial" pitchFamily="1" charset="0"/>
                <a:cs typeface="Arial" pitchFamily="1" charset="0"/>
              </a:defRPr>
            </a:pPr>
            <a:r>
              <a:t>„Ich fühle mich aufgrund der Situation sehr unwohl.</a:t>
            </a:r>
          </a:p>
          <a:p>
            <a:pPr marL="323850" indent="0">
              <a:spcBef>
                <a:spcPts val="0"/>
              </a:spcBef>
              <a:spcAft>
                <a:spcPts val="0"/>
              </a:spcAft>
              <a:buNone/>
              <a:defRPr sz="1600" cap="none">
                <a:solidFill>
                  <a:srgbClr val="262626"/>
                </a:solidFill>
                <a:latin typeface="Tahoma" pitchFamily="1" charset="0"/>
                <a:ea typeface="Arial" pitchFamily="1" charset="0"/>
                <a:cs typeface="Arial" pitchFamily="1" charset="0"/>
              </a:defRPr>
            </a:pPr>
            <a:r>
              <a:t>Vielleicht geht es Ihnen genauso?</a:t>
            </a:r>
          </a:p>
          <a:p>
            <a:pPr marL="323850" indent="0">
              <a:spcBef>
                <a:spcPts val="0"/>
              </a:spcBef>
              <a:spcAft>
                <a:spcPts val="600"/>
              </a:spcAft>
              <a:buNone/>
              <a:defRPr sz="1600" cap="none">
                <a:solidFill>
                  <a:srgbClr val="262626"/>
                </a:solidFill>
                <a:latin typeface="Tahoma" pitchFamily="1" charset="0"/>
                <a:ea typeface="Arial" pitchFamily="1" charset="0"/>
                <a:cs typeface="Arial" pitchFamily="1" charset="0"/>
              </a:defRPr>
            </a:pPr>
            <a:r>
              <a:t>Ich denke, dass ich mich besser fühlen würde, wenn wir das einmal </a:t>
            </a:r>
            <a:r>
              <a:t>mithilfe eines Mediators besprechen könnten.“</a:t>
            </a:r>
          </a:p>
          <a:p>
            <a:pPr marL="323850" indent="-215900">
              <a:spcBef>
                <a:spcPts val="600"/>
              </a:spcBef>
              <a:spcAft>
                <a:spcPts val="0"/>
              </a:spcAft>
              <a:buClr>
                <a:srgbClr val="007F7F"/>
              </a:buClr>
              <a:buSzTx/>
              <a:buFont typeface="Wingdings" pitchFamily="2" charset="2"/>
              <a:buChar char=""/>
              <a:defRPr sz="1600" cap="none">
                <a:solidFill>
                  <a:srgbClr val="262626"/>
                </a:solidFill>
                <a:latin typeface="Tahoma" pitchFamily="1" charset="0"/>
                <a:ea typeface="Arial" pitchFamily="1" charset="0"/>
                <a:cs typeface="Arial" pitchFamily="1" charset="0"/>
              </a:defRPr>
            </a:pPr>
            <a:r>
              <a:t>„Vielen Dank, dass Sie auf mich zugekommen sind.</a:t>
            </a:r>
          </a:p>
          <a:p>
            <a:pPr marL="323850" indent="0">
              <a:spcBef>
                <a:spcPts val="0"/>
              </a:spcBef>
              <a:spcAft>
                <a:spcPts val="0"/>
              </a:spcAft>
              <a:buNone/>
              <a:defRPr sz="1600" cap="none">
                <a:solidFill>
                  <a:srgbClr val="262626"/>
                </a:solidFill>
                <a:latin typeface="Tahoma" pitchFamily="1" charset="0"/>
                <a:ea typeface="Arial" pitchFamily="1" charset="0"/>
                <a:cs typeface="Arial" pitchFamily="1" charset="0"/>
              </a:defRPr>
            </a:pPr>
            <a:r>
              <a:t>Es war mutig, den Konflikt so offen anzusprechen.</a:t>
            </a:r>
          </a:p>
          <a:p>
            <a:pPr marL="323850" indent="0">
              <a:spcBef>
                <a:spcPts val="0"/>
              </a:spcBef>
              <a:spcAft>
                <a:spcPts val="600"/>
              </a:spcAft>
              <a:buNone/>
              <a:defRPr sz="1600" cap="none">
                <a:solidFill>
                  <a:srgbClr val="262626"/>
                </a:solidFill>
                <a:latin typeface="Tahoma" pitchFamily="1" charset="0"/>
                <a:ea typeface="Arial" pitchFamily="1" charset="0"/>
                <a:cs typeface="Arial" pitchFamily="1" charset="0"/>
              </a:defRPr>
            </a:pPr>
            <a:r>
              <a:t>Ich möchte Ihnen auch entgegenkommen und würde gerne in einem sachlichen Gespräch mit Ihnen und unserem Vorgesetzten eine Lösung finden, die für uns alle tragbar ist.“</a:t>
            </a:r>
          </a:p>
        </p:txBody>
      </p:sp>
      <p:sp>
        <p:nvSpPr>
          <p:cNvPr id="3"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HY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defRPr sz="1800" b="1" cap="none">
                <a:solidFill>
                  <a:srgbClr val="007F7F"/>
                </a:solidFill>
              </a:defRPr>
            </a:pPr>
            <a:r>
              <a:t>Die praktische Anwendung der </a:t>
            </a:r>
            <a:r>
              <a:t>Gesprächstechniken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nimBg="1"/>
    </p:bldLst>
    <p:extLst>
      <p:ext uri="smNativeData">
        <pr:smNativeData xmlns:pr="smNativeData" xmlns="smNativeData" val="XMwMaAw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
      </p:ext>
    </p:extLst>
  </p:timing>
</p:sld>
</file>

<file path=ppt/slides/slide3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2"/>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B/ERw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CnRwAAuScAABAAAAAmAAAACAAAAP//////////MAAAABQAAAAAAAAAAAD//wAAAQAAAP//AAABAA=="/>
              </a:ext>
            </a:extLst>
          </p:cNvSpPr>
          <p:nvPr/>
        </p:nvSpPr>
        <p:spPr>
          <a:xfrm>
            <a:off x="360045" y="1080135"/>
            <a:ext cx="11287760" cy="5377180"/>
          </a:xfrm>
          <a:prstGeom prst="rect">
            <a:avLst/>
          </a:prstGeom>
          <a:noFill/>
          <a:ln>
            <a:noFill/>
          </a:ln>
          <a:effectLst/>
        </p:spPr>
        <p:txBody>
          <a:bodyPr vert="horz" wrap="square" lIns="91440" tIns="45720" rIns="91440" bIns="45720" numCol="1" spcCol="215900" anchor="t"/>
          <a:lstStyle/>
          <a:p>
            <a:pPr>
              <a:spcAft>
                <a:spcPts val="1800"/>
              </a:spcAft>
              <a:buNone/>
              <a:defRPr sz="1800" cap="none">
                <a:latin typeface="Tahoma" pitchFamily="1" charset="0"/>
                <a:ea typeface="Arial" pitchFamily="1" charset="0"/>
                <a:cs typeface="Arial" pitchFamily="1" charset="0"/>
              </a:defRPr>
            </a:pPr>
            <a:r>
              <a:rPr sz="2000" cap="none"/>
              <a:t>Die Macht der Worte: Diese Sätze entschärfen Konflikte. </a:t>
            </a:r>
            <a:r>
              <a:rPr sz="1200" cap="none"/>
              <a:t>(2 von 2)</a:t>
            </a:r>
            <a:endParaRPr sz="1200" cap="none"/>
          </a:p>
          <a:p>
            <a:pPr marL="323850" indent="-215900">
              <a:spcBef>
                <a:spcPts val="600"/>
              </a:spcBef>
              <a:spcAft>
                <a:spcPts val="0"/>
              </a:spcAft>
              <a:buClr>
                <a:srgbClr val="007F7F"/>
              </a:buClr>
              <a:buFont typeface="Wingdings" pitchFamily="2" charset="2"/>
              <a:buChar char=""/>
              <a:defRPr sz="1600" cap="none">
                <a:solidFill>
                  <a:srgbClr val="262626"/>
                </a:solidFill>
                <a:latin typeface="Tahoma" pitchFamily="1" charset="0"/>
                <a:ea typeface="Arial" pitchFamily="1" charset="0"/>
                <a:cs typeface="Arial" pitchFamily="1" charset="0"/>
              </a:defRPr>
            </a:pPr>
            <a:r>
              <a:t>„Sie haben auf das Projekt/die Angelegenheit/etc. eine so vollkommen andere Sicht als ich.</a:t>
            </a:r>
          </a:p>
          <a:p>
            <a:pPr marL="323850" indent="0">
              <a:spcBef>
                <a:spcPts val="0"/>
              </a:spcBef>
              <a:spcAft>
                <a:spcPts val="0"/>
              </a:spcAft>
              <a:buNone/>
              <a:defRPr sz="1600" cap="none">
                <a:solidFill>
                  <a:srgbClr val="262626"/>
                </a:solidFill>
                <a:latin typeface="Tahoma" pitchFamily="1" charset="0"/>
                <a:ea typeface="Arial" pitchFamily="1" charset="0"/>
                <a:cs typeface="Arial" pitchFamily="1" charset="0"/>
              </a:defRPr>
            </a:pPr>
            <a:r>
              <a:t>Das respektiere ich.</a:t>
            </a:r>
          </a:p>
          <a:p>
            <a:pPr marL="323850" indent="0">
              <a:spcBef>
                <a:spcPts val="0"/>
              </a:spcBef>
              <a:spcAft>
                <a:spcPts val="0"/>
              </a:spcAft>
              <a:buNone/>
              <a:defRPr sz="1600" cap="none">
                <a:solidFill>
                  <a:srgbClr val="262626"/>
                </a:solidFill>
                <a:latin typeface="Tahoma" pitchFamily="1" charset="0"/>
                <a:ea typeface="Arial" pitchFamily="1" charset="0"/>
                <a:cs typeface="Arial" pitchFamily="1" charset="0"/>
              </a:defRPr>
            </a:pPr>
            <a:r>
              <a:t>Ich würde diese auch gerne verstehen, habe aber im Moment noch Schwierigkeiten damit.</a:t>
            </a:r>
          </a:p>
          <a:p>
            <a:pPr marL="323850" indent="0">
              <a:spcBef>
                <a:spcPts val="0"/>
              </a:spcBef>
              <a:spcAft>
                <a:spcPts val="600"/>
              </a:spcAft>
              <a:buNone/>
              <a:defRPr sz="1600" cap="none">
                <a:solidFill>
                  <a:srgbClr val="262626"/>
                </a:solidFill>
                <a:latin typeface="Tahoma" pitchFamily="1" charset="0"/>
                <a:ea typeface="Arial" pitchFamily="1" charset="0"/>
                <a:cs typeface="Arial" pitchFamily="1" charset="0"/>
              </a:defRPr>
            </a:pPr>
            <a:r>
              <a:t>Würden Sie mir Ihre Perspektive vielleicht in einem Vieraugengespräch noch einmal sachlich darlegen?“</a:t>
            </a:r>
          </a:p>
          <a:p>
            <a:pPr marL="323850" indent="-215900">
              <a:spcBef>
                <a:spcPts val="600"/>
              </a:spcBef>
              <a:spcAft>
                <a:spcPts val="0"/>
              </a:spcAft>
              <a:buClr>
                <a:srgbClr val="007F7F"/>
              </a:buClr>
              <a:buFont typeface="Wingdings" pitchFamily="2" charset="2"/>
              <a:buChar char=""/>
              <a:defRPr sz="1600" cap="none">
                <a:solidFill>
                  <a:srgbClr val="262626"/>
                </a:solidFill>
                <a:latin typeface="Tahoma" pitchFamily="1" charset="0"/>
                <a:ea typeface="Arial" pitchFamily="1" charset="0"/>
                <a:cs typeface="Arial" pitchFamily="1" charset="0"/>
              </a:defRPr>
            </a:pPr>
            <a:r>
              <a:t>„Ich habe gehört, Sie hätten … über mich gesagt.</a:t>
            </a:r>
          </a:p>
          <a:p>
            <a:pPr marL="323850" indent="0">
              <a:spcBef>
                <a:spcPts val="0"/>
              </a:spcBef>
              <a:spcAft>
                <a:spcPts val="0"/>
              </a:spcAft>
              <a:buNone/>
              <a:defRPr sz="1600" cap="none">
                <a:solidFill>
                  <a:srgbClr val="262626"/>
                </a:solidFill>
                <a:latin typeface="Tahoma" pitchFamily="1" charset="0"/>
                <a:ea typeface="Arial" pitchFamily="1" charset="0"/>
                <a:cs typeface="Arial" pitchFamily="1" charset="0"/>
              </a:defRPr>
            </a:pPr>
            <a:r>
              <a:t>Da ich allerdings nicht viel auf Klatsch und Tratsch gebe, wollte ich Sie lieber persönlich fragen, ob das stimmt?</a:t>
            </a:r>
          </a:p>
          <a:p>
            <a:pPr marL="323850" indent="0">
              <a:spcBef>
                <a:spcPts val="0"/>
              </a:spcBef>
              <a:spcAft>
                <a:spcPts val="0"/>
              </a:spcAft>
              <a:buNone/>
              <a:defRPr sz="1600" cap="none">
                <a:solidFill>
                  <a:srgbClr val="262626"/>
                </a:solidFill>
                <a:latin typeface="Tahoma" pitchFamily="1" charset="0"/>
                <a:ea typeface="Arial" pitchFamily="1" charset="0"/>
                <a:cs typeface="Arial" pitchFamily="1" charset="0"/>
              </a:defRPr>
            </a:pPr>
            <a:r>
              <a:t>Und wenn ja, wieso Sie so denken?</a:t>
            </a:r>
          </a:p>
          <a:p>
            <a:pPr marL="323850" indent="0">
              <a:spcBef>
                <a:spcPts val="0"/>
              </a:spcBef>
              <a:spcAft>
                <a:spcPts val="600"/>
              </a:spcAft>
              <a:buNone/>
              <a:defRPr sz="1600" cap="none">
                <a:solidFill>
                  <a:srgbClr val="262626"/>
                </a:solidFill>
                <a:latin typeface="Tahoma" pitchFamily="1" charset="0"/>
                <a:ea typeface="Arial" pitchFamily="1" charset="0"/>
                <a:cs typeface="Arial" pitchFamily="1" charset="0"/>
              </a:defRPr>
            </a:pPr>
            <a:r>
              <a:t>Ich glaube nämlich, dass Sie ein völlig falsches Bild von mir haben und hätte gerne die Chance, Sie vom Gegenteil zu überzeugen.“</a:t>
            </a:r>
          </a:p>
          <a:p>
            <a:pPr marL="323850" indent="-215900">
              <a:spcBef>
                <a:spcPts val="600"/>
              </a:spcBef>
              <a:spcAft>
                <a:spcPts val="0"/>
              </a:spcAft>
              <a:buClr>
                <a:srgbClr val="007F7F"/>
              </a:buClr>
              <a:buFont typeface="Wingdings" pitchFamily="2" charset="2"/>
              <a:buChar char=""/>
              <a:defRPr sz="1600" cap="none">
                <a:solidFill>
                  <a:srgbClr val="262626"/>
                </a:solidFill>
                <a:latin typeface="Tahoma" pitchFamily="1" charset="0"/>
                <a:ea typeface="Arial" pitchFamily="1" charset="0"/>
                <a:cs typeface="Arial" pitchFamily="1" charset="0"/>
              </a:defRPr>
            </a:pPr>
            <a:r>
              <a:t>„Sie sind also der Meinung A und ich der Meinung B.</a:t>
            </a:r>
          </a:p>
          <a:p>
            <a:pPr marL="323850" indent="0">
              <a:spcBef>
                <a:spcPts val="0"/>
              </a:spcBef>
              <a:spcAft>
                <a:spcPts val="0"/>
              </a:spcAft>
              <a:buNone/>
              <a:defRPr sz="1600" cap="none">
                <a:solidFill>
                  <a:srgbClr val="262626"/>
                </a:solidFill>
                <a:latin typeface="Tahoma" pitchFamily="1" charset="0"/>
                <a:ea typeface="Arial" pitchFamily="1" charset="0"/>
                <a:cs typeface="Arial" pitchFamily="1" charset="0"/>
              </a:defRPr>
            </a:pPr>
            <a:r>
              <a:t>Aus meiner Sicht ist das so in Ordnung, Menschen sind schließlich unterschiedlich.</a:t>
            </a:r>
          </a:p>
          <a:p>
            <a:pPr marL="323850" indent="0">
              <a:spcBef>
                <a:spcPts val="0"/>
              </a:spcBef>
              <a:spcAft>
                <a:spcPts val="600"/>
              </a:spcAft>
              <a:buNone/>
              <a:defRPr sz="1600" cap="none">
                <a:solidFill>
                  <a:srgbClr val="262626"/>
                </a:solidFill>
                <a:latin typeface="Tahoma" pitchFamily="1" charset="0"/>
                <a:ea typeface="Arial" pitchFamily="1" charset="0"/>
                <a:cs typeface="Arial" pitchFamily="1" charset="0"/>
              </a:defRPr>
            </a:pPr>
            <a:r>
              <a:t>Wollen wir die Sache erst einmal so stehen lassen?“</a:t>
            </a:r>
          </a:p>
          <a:p>
            <a:pPr marL="323850" indent="-215900">
              <a:spcBef>
                <a:spcPts val="600"/>
              </a:spcBef>
              <a:spcAft>
                <a:spcPts val="0"/>
              </a:spcAft>
              <a:buClr>
                <a:srgbClr val="007F7F"/>
              </a:buClr>
              <a:buFont typeface="Wingdings" pitchFamily="2" charset="2"/>
              <a:buChar char=""/>
              <a:defRPr sz="1600" cap="none">
                <a:solidFill>
                  <a:srgbClr val="262626"/>
                </a:solidFill>
                <a:latin typeface="Tahoma" pitchFamily="1" charset="0"/>
                <a:ea typeface="Arial" pitchFamily="1" charset="0"/>
                <a:cs typeface="Arial" pitchFamily="1" charset="0"/>
              </a:defRPr>
            </a:pPr>
            <a:r>
              <a:t>„Ich verstehe Ihre Perspektive.</a:t>
            </a:r>
          </a:p>
          <a:p>
            <a:pPr marL="323850" indent="0">
              <a:spcBef>
                <a:spcPts val="0"/>
              </a:spcBef>
              <a:spcAft>
                <a:spcPts val="0"/>
              </a:spcAft>
              <a:buNone/>
              <a:defRPr sz="1600" cap="none">
                <a:solidFill>
                  <a:srgbClr val="262626"/>
                </a:solidFill>
                <a:latin typeface="Tahoma" pitchFamily="1" charset="0"/>
                <a:ea typeface="Arial" pitchFamily="1" charset="0"/>
                <a:cs typeface="Arial" pitchFamily="1" charset="0"/>
              </a:defRPr>
            </a:pPr>
            <a:r>
              <a:t>Ich hätte nun gerne die Chance, Ihnen meine darzulegen.</a:t>
            </a:r>
          </a:p>
          <a:p>
            <a:pPr marL="323850" indent="0">
              <a:spcBef>
                <a:spcPts val="0"/>
              </a:spcBef>
              <a:spcAft>
                <a:spcPts val="600"/>
              </a:spcAft>
              <a:buNone/>
              <a:defRPr sz="1600" cap="none">
                <a:solidFill>
                  <a:srgbClr val="262626"/>
                </a:solidFill>
                <a:latin typeface="Tahoma" pitchFamily="1" charset="0"/>
                <a:ea typeface="Arial" pitchFamily="1" charset="0"/>
                <a:cs typeface="Arial" pitchFamily="1" charset="0"/>
              </a:defRPr>
            </a:pPr>
            <a:r>
              <a:t>Vielleicht können Sie diese ja ebenfalls nachvollziehen.“</a:t>
            </a:r>
          </a:p>
        </p:txBody>
      </p:sp>
      <p:sp>
        <p:nvSpPr>
          <p:cNvPr id="3"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4AZg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defRPr sz="1800" b="1" cap="none">
                <a:solidFill>
                  <a:srgbClr val="007F7F"/>
                </a:solidFill>
              </a:defRPr>
            </a:pPr>
            <a:r>
              <a:t>Die praktische Anwendung der </a:t>
            </a:r>
            <a:r>
              <a:t>Gesprächstechniken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
                                            <p:txEl>
                                              <p:pRg st="12" end="1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2">
                                            <p:txEl>
                                              <p:pRg st="13" end="13"/>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nimBg="1"/>
    </p:bldLst>
    <p:extLst>
      <p:ext uri="smNativeData">
        <pr:smNativeData xmlns:pr="smNativeData" xmlns="smNativeData" val="XMwMaBA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BBAAAADgAAAAEAAAABAAAAAAAAAAAAAAAAAAAAAAAAAA=="/>
      </p:ext>
    </p:extLst>
  </p:timing>
</p:sld>
</file>

<file path=ppt/slides/slide3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2"/>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IuZ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CDRwAAuScAABAAAAAmAAAACAAAAP//////////MAAAABQAAAAAAAAAAAD//wAAAQAAAP//AAABAA=="/>
              </a:ext>
            </a:extLst>
          </p:cNvSpPr>
          <p:nvPr/>
        </p:nvSpPr>
        <p:spPr>
          <a:xfrm>
            <a:off x="360045" y="1080135"/>
            <a:ext cx="11264900" cy="5377180"/>
          </a:xfrm>
          <a:prstGeom prst="rect">
            <a:avLst/>
          </a:prstGeom>
          <a:noFill/>
          <a:ln>
            <a:noFill/>
          </a:ln>
          <a:effectLst/>
        </p:spPr>
        <p:txBody>
          <a:bodyPr vert="horz" wrap="square" lIns="91440" tIns="45720" rIns="91440" bIns="45720" numCol="1" spcCol="215900" anchor="t"/>
          <a:lstStyle/>
          <a:p>
            <a:pPr>
              <a:spcAft>
                <a:spcPts val="1800"/>
              </a:spcAft>
              <a:buNone/>
              <a:defRPr sz="2000" cap="none">
                <a:latin typeface="Tahoma" pitchFamily="1" charset="0"/>
                <a:ea typeface="Arial" pitchFamily="1" charset="0"/>
                <a:cs typeface="Arial" pitchFamily="1" charset="0"/>
              </a:defRPr>
            </a:pPr>
            <a:r>
              <a:t>Übung zu: Die Macht der Worte</a:t>
            </a:r>
          </a:p>
          <a:p>
            <a:pPr marL="0" indent="0">
              <a:spcBef>
                <a:spcPts val="600"/>
              </a:spcBef>
              <a:spcAft>
                <a:spcPts val="600"/>
              </a:spcAft>
              <a:buNone/>
              <a:defRPr sz="1600" i="1" cap="none">
                <a:solidFill>
                  <a:srgbClr val="262626"/>
                </a:solidFill>
                <a:latin typeface="Tahoma" pitchFamily="1" charset="0"/>
                <a:ea typeface="Arial" pitchFamily="1" charset="0"/>
                <a:cs typeface="Arial" pitchFamily="1" charset="0"/>
              </a:defRPr>
            </a:pPr>
            <a:r>
              <a:t>Arbeitsblatt 4, (Arbeitsblätter Seite 7)</a:t>
            </a:r>
          </a:p>
          <a:p>
            <a:pPr>
              <a:spcBef>
                <a:spcPts val="600"/>
              </a:spcBef>
              <a:spcAft>
                <a:spcPts val="600"/>
              </a:spcAft>
              <a:buNone/>
              <a:defRPr sz="1600" i="1" cap="none">
                <a:solidFill>
                  <a:srgbClr val="262626"/>
                </a:solidFill>
                <a:latin typeface="Tahoma" pitchFamily="1" charset="0"/>
                <a:ea typeface="Arial" pitchFamily="1" charset="0"/>
                <a:cs typeface="Arial" pitchFamily="1" charset="0"/>
              </a:defRPr>
            </a:pPr>
            <a:r>
              <a:t>Zuerst Einzelarbeit:</a:t>
            </a:r>
          </a:p>
          <a:p>
            <a:pPr>
              <a:spcBef>
                <a:spcPts val="600"/>
              </a:spcBef>
              <a:spcAft>
                <a:spcPts val="600"/>
              </a:spcAft>
              <a:buNone/>
              <a:defRPr sz="1600" i="1" cap="none">
                <a:solidFill>
                  <a:srgbClr val="262626"/>
                </a:solidFill>
                <a:latin typeface="Tahoma" pitchFamily="1" charset="0"/>
                <a:ea typeface="Arial" pitchFamily="1" charset="0"/>
                <a:cs typeface="Arial" pitchFamily="1" charset="0"/>
              </a:defRPr>
            </a:pPr>
            <a:r>
              <a:t>Notieren Sie in der linken Spalte der folgenden Tabelle existierende und vergangene Konflikte mit Namen der Beteiligten und Grund des Konflikts mit Zahlen, Daten Fakten.</a:t>
            </a:r>
          </a:p>
          <a:p>
            <a:pPr>
              <a:spcBef>
                <a:spcPts val="600"/>
              </a:spcBef>
              <a:spcAft>
                <a:spcPts val="600"/>
              </a:spcAft>
              <a:buNone/>
              <a:defRPr sz="1600" i="1" cap="none">
                <a:solidFill>
                  <a:srgbClr val="262626"/>
                </a:solidFill>
                <a:latin typeface="Tahoma" pitchFamily="1" charset="0"/>
                <a:ea typeface="Arial" pitchFamily="1" charset="0"/>
                <a:cs typeface="Arial" pitchFamily="1" charset="0"/>
              </a:defRPr>
            </a:pPr>
            <a:r>
              <a:t>Bewertungen gehören hier nicht herein.</a:t>
            </a:r>
          </a:p>
          <a:p>
            <a:pPr>
              <a:spcBef>
                <a:spcPts val="600"/>
              </a:spcBef>
              <a:spcAft>
                <a:spcPts val="600"/>
              </a:spcAft>
              <a:buNone/>
              <a:defRPr sz="1600" i="1" cap="none">
                <a:solidFill>
                  <a:srgbClr val="262626"/>
                </a:solidFill>
                <a:latin typeface="Tahoma" pitchFamily="1" charset="0"/>
                <a:ea typeface="Arial" pitchFamily="1" charset="0"/>
                <a:cs typeface="Arial" pitchFamily="1" charset="0"/>
              </a:defRPr>
            </a:pPr>
            <a:r>
              <a:t>Nehmen Sie die Aussagen aus 'Die Macht der Worte' von der vorigen Seite als Anregung für eigene Sätze, mit denen Sie ein </a:t>
            </a:r>
            <a:r>
              <a:t>Konfliktgespräch einleiten können.</a:t>
            </a:r>
          </a:p>
          <a:p>
            <a:pPr defTabSz="914400">
              <a:spcBef>
                <a:spcPts val="600"/>
              </a:spcBef>
              <a:spcAft>
                <a:spcPts val="600"/>
              </a:spcAft>
              <a:buNone/>
              <a:tabLst>
                <a:tab pos="7595870" algn="r"/>
              </a:tabLst>
              <a:defRPr sz="1600" i="1" cap="none">
                <a:solidFill>
                  <a:srgbClr val="262626"/>
                </a:solidFill>
                <a:latin typeface="Tahoma" pitchFamily="1" charset="0"/>
                <a:ea typeface="Arial" pitchFamily="1" charset="0"/>
                <a:cs typeface="Arial" pitchFamily="1" charset="0"/>
              </a:defRPr>
            </a:pPr>
            <a:r>
              <a:t>Bei Bedarf Anregungen aus der Gruppe holen.	15 Minuten</a:t>
            </a:r>
          </a:p>
        </p:txBody>
      </p:sp>
      <p:sp>
        <p:nvSpPr>
          <p:cNvPr id="3"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EBBA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defRPr sz="1800" b="1" cap="none">
                <a:solidFill>
                  <a:srgbClr val="007F7F"/>
                </a:solidFill>
              </a:defRPr>
            </a:pPr>
            <a:r>
              <a:t>Die praktische Anwendung der </a:t>
            </a:r>
            <a:r>
              <a:t>Gesprächstechniken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nimBg="1"/>
    </p:bldLst>
    <p:extLst>
      <p:ext uri="smNativeData">
        <pr:smNativeData xmlns:pr="smNativeData" xmlns="smNativeData" val="XMwMaA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slides/slide3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2"/>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QAAAAAQAAACMAAAAjAAAAIwAAAB4AAAAAAAAAZAAAAGQAAAAAAAAAZAAAAGQAAAAVAAAAYAAAAAAAAAAAAAAAEAAAACADAAAAAAAAAAAAAAEAAACgMgAAAAAAAAAAAAABAAAAf39/AAEAAABkAAAAAAAAABQAAABAHwAAAAAAACYAAAAAAAAAwOD//wAAAAAmAAAAZAAAABYAAABMAAAAAAAAAAAAAAAEAAAAAAAAAAEAAADb3uEKAAAAACgAAAAoAAAAZAAAAGQAAAAAAAAAzMzMAAAAAABQAAAAUAAAAGQAAABkAAAAAAAAABcAAAAUAAAAAAAAAAAAAAD/fwAA/38AAAAAAAAJAAAABAAAAAB/ERw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KREAAM0ZAADtOAAAfiEAABAAAAAmAAAACAAAAP//////////MAAAABQAAAAAAAAAAAD//wAAAQAAAP//AAABAA=="/>
              </a:ext>
            </a:extLst>
          </p:cNvSpPr>
          <p:nvPr/>
        </p:nvSpPr>
        <p:spPr>
          <a:xfrm>
            <a:off x="2789555" y="4194175"/>
            <a:ext cx="6464300" cy="1250315"/>
          </a:xfrm>
          <a:prstGeom prst="rect">
            <a:avLst/>
          </a:prstGeom>
          <a:noFill/>
          <a:ln>
            <a:noFill/>
          </a:ln>
          <a:effectLst/>
        </p:spPr>
        <p:txBody>
          <a:bodyPr vert="horz" wrap="square" lIns="91440" tIns="45720" rIns="91440" bIns="45720" numCol="1" spcCol="215900" anchor="t"/>
          <a:lstStyle/>
          <a:p>
            <a:pPr algn="ctr">
              <a:spcBef>
                <a:spcPts val="10000"/>
              </a:spcBef>
              <a:spcAft>
                <a:spcPts val="1800"/>
              </a:spcAft>
              <a:defRPr sz="2800" cap="none">
                <a:solidFill>
                  <a:srgbClr val="007F7F"/>
                </a:solidFill>
                <a:latin typeface="Tahoma" pitchFamily="1" charset="0"/>
                <a:ea typeface="Arial" pitchFamily="1" charset="0"/>
                <a:cs typeface="Arial" pitchFamily="1" charset="0"/>
              </a:defRPr>
            </a:pPr>
            <a:r>
              <a:t>Fragen zum Thema ‚Macht der Worte‘?</a:t>
            </a:r>
          </a:p>
        </p:txBody>
      </p:sp>
      <p:sp>
        <p:nvSpPr>
          <p:cNvPr id="3"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EAAAACADAAAAAAAAAAAAAAEAAACgMgAAVgcAAKr4//8BAAAAf39/AAEAAABkAAAAAAAAABQAAABAHwAAAAAAACYAAAAAAAAAwOD//wAAAAAmAAAAZAAAABYAAABMAAAAAAAAAAAAAAAEAAAAAAAAAAEAAADb3uEKAAAAACgAAAAoAAAAZAAAAGQAAAAAAAAAzMzMAAAAAABQAAAAUAAAAGQAAABkAAAAAAAAABcAAAAUAAAAAAAAAAAAAAD/fwAA/38AAAAAAAAJAAAABAAAAJAad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defRPr sz="1800" b="1" cap="none">
                <a:solidFill>
                  <a:srgbClr val="007F7F"/>
                </a:solidFill>
              </a:defRPr>
            </a:pPr>
            <a:r>
              <a:t>Die praktische Anwendung der </a:t>
            </a:r>
            <a:r>
              <a:t>Gesprächstechniken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charRg st="4294967295" end="429496729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3" animBg="1"/>
    </p:bldLst>
    <p:extLst>
      <p:ext uri="smNativeData">
        <pr:smNativeData xmlns:pr="smNativeData" xmlns="smNativeData" val="XMwMaAIAAAAFAAAA/v///wEAAAABAAAAAAAAAAAAAAAAAAAAAAAAAAkAAAD/////AQAAAAEAAAAAAAAAAAAAAAAAAAAAAAAA"/>
      </p:ext>
    </p:extLst>
  </p:timing>
</p:sld>
</file>

<file path=ppt/slides/slide3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2"/>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QAAAAAQAAACMAAAAjAAAAIwAAAB4AAAAAAAAAZAAAAGQAAAAAAAAAZAAAAGQAAAAVAAAAYAAAAAAAAAAAAAAAEAAAACADAAAAAAAAAAAAAAEAAACgMgAAAAAAAAAAAAA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zwcAAM0ZAABOQQAAfiEAABAAAAAmAAAACAAAAP//////////MAAAABQAAAAAAAAAAAD//wAAAQAAAP//AAABAA=="/>
              </a:ext>
            </a:extLst>
          </p:cNvSpPr>
          <p:nvPr/>
        </p:nvSpPr>
        <p:spPr>
          <a:xfrm>
            <a:off x="1269365" y="4194175"/>
            <a:ext cx="9346565" cy="1250315"/>
          </a:xfrm>
          <a:prstGeom prst="rect">
            <a:avLst/>
          </a:prstGeom>
          <a:noFill/>
          <a:ln>
            <a:noFill/>
          </a:ln>
          <a:effectLst/>
        </p:spPr>
        <p:txBody>
          <a:bodyPr vert="horz" wrap="square" lIns="91440" tIns="45720" rIns="91440" bIns="45720" numCol="1" spcCol="215900" anchor="t"/>
          <a:lstStyle/>
          <a:p>
            <a:pPr algn="ctr">
              <a:spcBef>
                <a:spcPts val="10000"/>
              </a:spcBef>
              <a:spcAft>
                <a:spcPts val="1800"/>
              </a:spcAft>
              <a:defRPr sz="2800" cap="none">
                <a:solidFill>
                  <a:srgbClr val="007F7F"/>
                </a:solidFill>
                <a:latin typeface="Tahoma" pitchFamily="1" charset="0"/>
                <a:ea typeface="Arial" pitchFamily="1" charset="0"/>
                <a:cs typeface="Arial" pitchFamily="1" charset="0"/>
              </a:defRPr>
            </a:pPr>
            <a:r>
              <a:t>Acht rettende Sätze für schwierige </a:t>
            </a:r>
            <a:r>
              <a:t>Gesprächssituationen</a:t>
            </a:r>
          </a:p>
        </p:txBody>
      </p:sp>
      <p:sp>
        <p:nvSpPr>
          <p:cNvPr id="3"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EA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defRPr sz="1800" b="1" cap="none">
                <a:solidFill>
                  <a:srgbClr val="007F7F"/>
                </a:solidFill>
              </a:defRPr>
            </a:pPr>
            <a:r>
              <a:t>Die praktische Anwendung der </a:t>
            </a:r>
            <a:r>
              <a:t>Gesprächstechniken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charRg st="4294967295" end="429496729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3" animBg="1"/>
    </p:bldLst>
    <p:extLst>
      <p:ext uri="smNativeData">
        <pr:smNativeData xmlns:pr="smNativeData" xmlns="smNativeData" val="XMwMaAIAAAAFAAAA/v///wEAAAABAAAAAAAAAAAAAAAAAAAAAAAAAAkAAAD/////AQAAAAEAAAAAAAAAAAAAAAAAAAAAAAAA"/>
      </p:ext>
    </p:extLst>
  </p:timing>
</p:sld>
</file>

<file path=ppt/slides/slide3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2"/>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BEdQQ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CnRwAAuScAABAAAAAmAAAACAAAAP//////////MAAAABQAAAAAAAAAAAD//wAAAQAAAP//AAABAA=="/>
              </a:ext>
            </a:extLst>
          </p:cNvSpPr>
          <p:nvPr/>
        </p:nvSpPr>
        <p:spPr>
          <a:xfrm>
            <a:off x="360045" y="1080135"/>
            <a:ext cx="11287760" cy="5377180"/>
          </a:xfrm>
          <a:prstGeom prst="rect">
            <a:avLst/>
          </a:prstGeom>
          <a:noFill/>
          <a:ln>
            <a:noFill/>
          </a:ln>
          <a:effectLst/>
        </p:spPr>
        <p:txBody>
          <a:bodyPr vert="horz" wrap="square" lIns="91440" tIns="45720" rIns="91440" bIns="45720" numCol="1" spcCol="215900" anchor="t"/>
          <a:lstStyle/>
          <a:p>
            <a:pPr>
              <a:spcAft>
                <a:spcPts val="1800"/>
              </a:spcAft>
              <a:defRPr sz="2000" cap="none">
                <a:latin typeface="Tahoma" pitchFamily="1" charset="0"/>
                <a:ea typeface="Arial" pitchFamily="1" charset="0"/>
                <a:cs typeface="Arial" pitchFamily="1" charset="0"/>
              </a:defRPr>
            </a:pPr>
            <a:r>
              <a:t>Acht rettende Sätze für schwierige </a:t>
            </a:r>
            <a:r>
              <a:t>Gesprächssituationen </a:t>
            </a:r>
            <a:r>
              <a:rPr sz="1200" cap="none"/>
              <a:t>(1 von 9)</a:t>
            </a:r>
            <a:endParaRPr sz="1200" cap="none"/>
          </a:p>
          <a:p>
            <a:pPr>
              <a:spcBef>
                <a:spcPts val="600"/>
              </a:spcBef>
              <a:spcAft>
                <a:spcPts val="600"/>
              </a:spcAft>
              <a:defRPr sz="1600" cap="none">
                <a:latin typeface="Tahoma" pitchFamily="1" charset="0"/>
                <a:ea typeface="Arial" pitchFamily="1" charset="0"/>
                <a:cs typeface="Arial" pitchFamily="1" charset="0"/>
              </a:defRPr>
            </a:pPr>
            <a:r>
              <a:t>Auszug aus: </a:t>
            </a:r>
            <a:r>
              <a:t>XING-News vom 07.04.2025, von Sabine </a:t>
            </a:r>
            <a:r>
              <a:t>Prohaska</a:t>
            </a:r>
          </a:p>
          <a:p>
            <a:pPr>
              <a:spcBef>
                <a:spcPts val="600"/>
              </a:spcBef>
              <a:spcAft>
                <a:spcPts val="600"/>
              </a:spcAft>
              <a:defRPr sz="1400" cap="none">
                <a:latin typeface="Tahoma" pitchFamily="1" charset="0"/>
                <a:ea typeface="Arial" pitchFamily="1" charset="0"/>
                <a:cs typeface="Arial" pitchFamily="1" charset="0"/>
              </a:defRPr>
            </a:pPr>
            <a:r>
              <a:t>https://www.haufe.de/personal/</a:t>
            </a:r>
            <a:r>
              <a:t>hr-management/</a:t>
            </a:r>
            <a:r>
              <a:t>rettende-saetze-fuer-schwierige-gespraechssituationen_80_</a:t>
            </a:r>
            <a:r>
              <a:t>644542.html?</a:t>
            </a:r>
            <a:r>
              <a:t>xing_</a:t>
            </a:r>
            <a:r>
              <a:t>share=</a:t>
            </a:r>
            <a:r>
              <a:t>news</a:t>
            </a:r>
          </a:p>
          <a:p>
            <a:pPr>
              <a:spcBef>
                <a:spcPts val="600"/>
              </a:spcBef>
              <a:spcAft>
                <a:spcPts val="600"/>
              </a:spcAft>
              <a:defRPr sz="1600" cap="none">
                <a:latin typeface="Tahoma" pitchFamily="1" charset="0"/>
                <a:ea typeface="Arial" pitchFamily="1" charset="0"/>
                <a:cs typeface="Arial" pitchFamily="1" charset="0"/>
              </a:defRPr>
            </a:pPr>
            <a:r>
              <a:t>HR-Verantwortliche und Führungskräfte müssen oft Gespräche führen, bei denen sie vorab wissen: Die können schwierig werden oder aus dem Ruder laufen. Dann ist es hilfreich, Sätze parat zu haben, die Konflikte entschärfen und aus Sackgassen führen. Ein Erste-Hilfe-Koffer für heikle </a:t>
            </a:r>
            <a:r>
              <a:t>Gesprächssituationen.</a:t>
            </a:r>
          </a:p>
          <a:p>
            <a:pPr>
              <a:spcBef>
                <a:spcPts val="600"/>
              </a:spcBef>
              <a:spcAft>
                <a:spcPts val="600"/>
              </a:spcAft>
              <a:defRPr sz="1600" cap="none">
                <a:latin typeface="Tahoma" pitchFamily="1" charset="0"/>
                <a:ea typeface="Arial" pitchFamily="1" charset="0"/>
                <a:cs typeface="Arial" pitchFamily="1" charset="0"/>
              </a:defRPr>
            </a:pPr>
            <a:r>
              <a:t>Schwierige Gespräche müssen HR-Verantwortliche und Führungskräfte in ihrem Arbeitsalltag oft führen. So zum Beispiel, wenn es gilt, einer Person eine kritische Rückmeldung zu geben, einen Konflikt im Team zu lösen oder gar eine Abmahnung oder Kündigung auszusprechen.</a:t>
            </a:r>
          </a:p>
          <a:p>
            <a:pPr>
              <a:spcBef>
                <a:spcPts val="600"/>
              </a:spcBef>
              <a:spcAft>
                <a:spcPts val="600"/>
              </a:spcAft>
              <a:defRPr sz="1600" cap="none">
                <a:latin typeface="Tahoma" pitchFamily="1" charset="0"/>
                <a:ea typeface="Arial" pitchFamily="1" charset="0"/>
                <a:cs typeface="Arial" pitchFamily="1" charset="0"/>
              </a:defRPr>
            </a:pPr>
            <a:r>
              <a:t>All diese Aufgaben stellen für die Betroffenen stets auch eine emotionale Herausforderung dar. Denn in solchen Situationen schaltet unser Gehirn oft in den Kampf- oder </a:t>
            </a:r>
            <a:r>
              <a:t>Fluchtmodus. Wir neigen in ihnen also wie in einer </a:t>
            </a:r>
            <a:r>
              <a:t>Bedrohungssituation dazu, entweder zu fliehen oder anzugreifen. Das heißt wiederum: </a:t>
            </a:r>
          </a:p>
          <a:p>
            <a:pPr>
              <a:spcBef>
                <a:spcPts val="600"/>
              </a:spcBef>
              <a:spcAft>
                <a:spcPts val="600"/>
              </a:spcAft>
              <a:defRPr sz="1600" cap="none">
                <a:latin typeface="Tahoma" pitchFamily="1" charset="0"/>
                <a:ea typeface="Arial" pitchFamily="1" charset="0"/>
                <a:cs typeface="Arial" pitchFamily="1" charset="0"/>
              </a:defRPr>
            </a:pPr>
            <a:r>
              <a:t>Rationale Gedanken und Überlegungen rücken in den Hintergrund. Und: </a:t>
            </a:r>
          </a:p>
          <a:p>
            <a:pPr>
              <a:spcBef>
                <a:spcPts val="600"/>
              </a:spcBef>
              <a:spcAft>
                <a:spcPts val="600"/>
              </a:spcAft>
              <a:defRPr sz="1600" cap="none">
                <a:latin typeface="Tahoma" pitchFamily="1" charset="0"/>
                <a:ea typeface="Arial" pitchFamily="1" charset="0"/>
                <a:cs typeface="Arial" pitchFamily="1" charset="0"/>
              </a:defRPr>
            </a:pPr>
            <a:r>
              <a:t>Wir sind aufgrund unserer emotionalen Anspannung nicht mehr so flexibel wie gewohnt im Formulieren guter, der Situation angemessener Fragen und Antworten.</a:t>
            </a:r>
          </a:p>
        </p:txBody>
      </p:sp>
      <p:sp>
        <p:nvSpPr>
          <p:cNvPr id="3"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PBFdQQ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defRPr sz="1800" b="1" cap="none">
                <a:solidFill>
                  <a:srgbClr val="007F7F"/>
                </a:solidFill>
              </a:defRPr>
            </a:pPr>
            <a:r>
              <a:t>Die praktische Anwendung der </a:t>
            </a:r>
            <a:r>
              <a:t>Gesprächstechniken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nimBg="1"/>
    </p:bldLst>
    <p:extLst>
      <p:ext uri="smNativeData">
        <pr:smNativeData xmlns:pr="smNativeData" xmlns="smNativeData" val="XMwMaAk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
      </p:ext>
    </p:extLst>
  </p:timing>
</p:sld>
</file>

<file path=ppt/slides/slide3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2"/>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CnRwAAuScAABAAAAAmAAAACAAAAP//////////MAAAABQAAAAAAAAAAAD//wAAAQAAAP//AAABAA=="/>
              </a:ext>
            </a:extLst>
          </p:cNvSpPr>
          <p:nvPr/>
        </p:nvSpPr>
        <p:spPr>
          <a:xfrm>
            <a:off x="360045" y="1080135"/>
            <a:ext cx="11287760" cy="5377180"/>
          </a:xfrm>
          <a:prstGeom prst="rect">
            <a:avLst/>
          </a:prstGeom>
          <a:noFill/>
          <a:ln>
            <a:noFill/>
          </a:ln>
          <a:effectLst/>
        </p:spPr>
        <p:txBody>
          <a:bodyPr vert="horz" wrap="square" lIns="91440" tIns="45720" rIns="91440" bIns="45720" numCol="1" spcCol="215900" anchor="t"/>
          <a:lstStyle/>
          <a:p>
            <a:pPr>
              <a:spcAft>
                <a:spcPts val="1800"/>
              </a:spcAft>
              <a:defRPr sz="2000" cap="none">
                <a:latin typeface="Tahoma" pitchFamily="1" charset="0"/>
                <a:ea typeface="Arial" pitchFamily="1" charset="0"/>
                <a:cs typeface="Arial" pitchFamily="1" charset="0"/>
              </a:defRPr>
            </a:pPr>
            <a:r>
              <a:t>Acht rettende Sätze für schwierige </a:t>
            </a:r>
            <a:r>
              <a:t>Gesprächssituationen </a:t>
            </a:r>
            <a:r>
              <a:rPr sz="1200" cap="none"/>
              <a:t>(2 von 9)</a:t>
            </a:r>
            <a:endParaRPr sz="1200" cap="none"/>
          </a:p>
          <a:p>
            <a:pPr>
              <a:lnSpc>
                <a:spcPct val="130000"/>
              </a:lnSpc>
              <a:spcBef>
                <a:spcPts val="600"/>
              </a:spcBef>
              <a:spcAft>
                <a:spcPts val="600"/>
              </a:spcAft>
              <a:defRPr sz="1600" cap="none">
                <a:latin typeface="Tahoma" pitchFamily="1" charset="0"/>
                <a:ea typeface="Arial" pitchFamily="1" charset="0"/>
                <a:cs typeface="Arial" pitchFamily="1" charset="0"/>
              </a:defRPr>
            </a:pPr>
            <a:r>
              <a:rPr b="1" cap="none"/>
              <a:t>Situation 1:</a:t>
            </a:r>
            <a:r>
              <a:t> Der Gesprächspartner blockiert oder zeigt Widerstand.</a:t>
            </a:r>
          </a:p>
          <a:p>
            <a:pPr marL="431800" indent="-252095">
              <a:lnSpc>
                <a:spcPct val="130000"/>
              </a:lnSpc>
              <a:spcBef>
                <a:spcPts val="600"/>
              </a:spcBef>
              <a:spcAft>
                <a:spcPts val="600"/>
              </a:spcAft>
              <a:buClr>
                <a:srgbClr val="23A092"/>
              </a:buClr>
              <a:buSzPts val="2000"/>
              <a:buFont typeface="Wingdings" pitchFamily="2" charset="2"/>
              <a:buChar char=""/>
              <a:defRPr sz="1600" cap="none">
                <a:latin typeface="Tahoma" pitchFamily="1" charset="0"/>
                <a:ea typeface="Arial" pitchFamily="1" charset="0"/>
                <a:cs typeface="Arial" pitchFamily="1" charset="0"/>
              </a:defRPr>
            </a:pPr>
            <a:r>
              <a:rPr b="1" cap="none"/>
              <a:t>Satz:</a:t>
            </a:r>
            <a:r>
              <a:t> "Was wäre für Sie in dieser Situation eine akzeptable Lösung?"</a:t>
            </a:r>
          </a:p>
          <a:p>
            <a:pPr marL="431800" indent="-252095">
              <a:lnSpc>
                <a:spcPct val="130000"/>
              </a:lnSpc>
              <a:spcBef>
                <a:spcPts val="600"/>
              </a:spcBef>
              <a:spcAft>
                <a:spcPts val="600"/>
              </a:spcAft>
              <a:buClr>
                <a:srgbClr val="23A092"/>
              </a:buClr>
              <a:buSzPts val="2000"/>
              <a:buFont typeface="Wingdings" pitchFamily="2" charset="2"/>
              <a:buChar char=""/>
              <a:defRPr sz="1600" cap="none">
                <a:latin typeface="Tahoma" pitchFamily="1" charset="0"/>
                <a:ea typeface="Arial" pitchFamily="1" charset="0"/>
                <a:cs typeface="Arial" pitchFamily="1" charset="0"/>
              </a:defRPr>
            </a:pPr>
            <a:r>
              <a:rPr b="1" cap="none"/>
              <a:t>Weshalb der Satz hilft:</a:t>
            </a:r>
            <a:r>
              <a:t> </a:t>
            </a:r>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Oft neigen wir dazu, andere Menschen von unserer Lösung überzeugen zu wollen und diese sozusagen als "</a:t>
            </a:r>
            <a:r>
              <a:t>alternativlos" zu präsentieren.</a:t>
            </a:r>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Doch Druck bewirkt meist Gegendruck und erzeugt häufig Widerstand.</a:t>
            </a:r>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Dieser Satz zeigt, dass Sie bereit sind, die Perspektive des anderen zu berücksichtigen und signalisiert Offenheit.</a:t>
            </a:r>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Indem Sie Ihren Gesprächspartner in den </a:t>
            </a:r>
            <a:r>
              <a:t>Lösungsprozess einbinden, fördern Sie eine konstruktive Zusammenarbeit und schaffen den Raum für gemeinsame Ideen zur Problemlösung.</a:t>
            </a:r>
          </a:p>
        </p:txBody>
      </p:sp>
      <p:sp>
        <p:nvSpPr>
          <p:cNvPr id="3"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defRPr sz="1800" b="1" cap="none">
                <a:solidFill>
                  <a:srgbClr val="007F7F"/>
                </a:solidFill>
              </a:defRPr>
            </a:pPr>
            <a:r>
              <a:t>Die praktische Anwendung der </a:t>
            </a:r>
            <a:r>
              <a:t>Gesprächstechniken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nimBg="1"/>
    </p:bldLst>
    <p:extLst>
      <p:ext uri="smNativeData">
        <pr:smNativeData xmlns:pr="smNativeData" xmlns="smNativeData" val="XMwMaAk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
      </p:ext>
    </p:extLst>
  </p:timing>
</p:sld>
</file>

<file path=ppt/slides/slide3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2"/>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CnRwAAuScAABAAAAAmAAAACAAAAP//////////MAAAABQAAAAAAAAAAAD//wAAAQAAAP//AAABAA=="/>
              </a:ext>
            </a:extLst>
          </p:cNvSpPr>
          <p:nvPr/>
        </p:nvSpPr>
        <p:spPr>
          <a:xfrm>
            <a:off x="360045" y="1080135"/>
            <a:ext cx="11287760" cy="5377180"/>
          </a:xfrm>
          <a:prstGeom prst="rect">
            <a:avLst/>
          </a:prstGeom>
          <a:noFill/>
          <a:ln>
            <a:noFill/>
          </a:ln>
          <a:effectLst/>
        </p:spPr>
        <p:txBody>
          <a:bodyPr vert="horz" wrap="square" lIns="91440" tIns="45720" rIns="91440" bIns="45720" numCol="1" spcCol="215900" anchor="t"/>
          <a:lstStyle/>
          <a:p>
            <a:pPr>
              <a:spcAft>
                <a:spcPts val="1800"/>
              </a:spcAft>
              <a:defRPr sz="2000" cap="none">
                <a:latin typeface="Tahoma" pitchFamily="1" charset="0"/>
                <a:ea typeface="Arial" pitchFamily="1" charset="0"/>
                <a:cs typeface="Arial" pitchFamily="1" charset="0"/>
              </a:defRPr>
            </a:pPr>
            <a:r>
              <a:t>Acht rettende Sätze für schwierige </a:t>
            </a:r>
            <a:r>
              <a:t>Gesprächssituationen </a:t>
            </a:r>
            <a:r>
              <a:rPr sz="1200" cap="none"/>
              <a:t>(3 von 9)</a:t>
            </a:r>
            <a:endParaRPr sz="1200" cap="none"/>
          </a:p>
          <a:p>
            <a:pPr>
              <a:lnSpc>
                <a:spcPct val="130000"/>
              </a:lnSpc>
              <a:spcBef>
                <a:spcPts val="600"/>
              </a:spcBef>
              <a:spcAft>
                <a:spcPts val="600"/>
              </a:spcAft>
              <a:defRPr sz="1600" cap="none">
                <a:latin typeface="Tahoma" pitchFamily="1" charset="0"/>
                <a:ea typeface="Arial" pitchFamily="1" charset="0"/>
                <a:cs typeface="Arial" pitchFamily="1" charset="0"/>
              </a:defRPr>
            </a:pPr>
            <a:r>
              <a:rPr b="1" cap="none"/>
              <a:t>Situation 2:</a:t>
            </a:r>
            <a:r>
              <a:t> Ein Gespräch droht zu eskalieren oder wird hitzig.</a:t>
            </a:r>
          </a:p>
          <a:p>
            <a:pPr marL="431800" indent="-252095">
              <a:lnSpc>
                <a:spcPct val="130000"/>
              </a:lnSpc>
              <a:spcBef>
                <a:spcPts val="600"/>
              </a:spcBef>
              <a:spcAft>
                <a:spcPts val="600"/>
              </a:spcAft>
              <a:buClr>
                <a:srgbClr val="007F7F"/>
              </a:buClr>
              <a:buSzPts val="2000"/>
              <a:buFont typeface="Wingdings" pitchFamily="2" charset="2"/>
              <a:buChar char=""/>
              <a:defRPr sz="1600" cap="none">
                <a:latin typeface="Tahoma" pitchFamily="1" charset="0"/>
                <a:ea typeface="Arial" pitchFamily="1" charset="0"/>
                <a:cs typeface="Arial" pitchFamily="1" charset="0"/>
              </a:defRPr>
            </a:pPr>
            <a:r>
              <a:rPr b="1" cap="none"/>
              <a:t>Satz:</a:t>
            </a:r>
            <a:r>
              <a:t> "Lassen Sie uns kurz innehalten – mir ist es wichtig, dass wir gemeinsam eine konstruktive, tragfähige Lösung finden."</a:t>
            </a:r>
          </a:p>
          <a:p>
            <a:pPr marL="431800" indent="-252095">
              <a:lnSpc>
                <a:spcPct val="130000"/>
              </a:lnSpc>
              <a:spcBef>
                <a:spcPts val="600"/>
              </a:spcBef>
              <a:spcAft>
                <a:spcPts val="600"/>
              </a:spcAft>
              <a:buClr>
                <a:srgbClr val="007F7F"/>
              </a:buClr>
              <a:buSzPts val="2000"/>
              <a:buFont typeface="Wingdings" pitchFamily="2" charset="2"/>
              <a:buChar char=""/>
              <a:defRPr sz="1600" cap="none">
                <a:latin typeface="Tahoma" pitchFamily="1" charset="0"/>
                <a:ea typeface="Arial" pitchFamily="1" charset="0"/>
                <a:cs typeface="Arial" pitchFamily="1" charset="0"/>
              </a:defRPr>
            </a:pPr>
            <a:r>
              <a:rPr b="1" cap="none"/>
              <a:t>Weshalb der Satz hilft:</a:t>
            </a:r>
            <a:endParaRPr b="1" cap="none"/>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Dieser Satz wirkt wie ein "Stoppsignal" für eine </a:t>
            </a:r>
            <a:r>
              <a:t>eskalierende Dynamik.</a:t>
            </a:r>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Er lenkt den Fokus auf das Ziel des Gesprächs und hilft, die Situation zu beruhigen.</a:t>
            </a:r>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Zugleich vermittelt er den Wunsch nach Zusammenarbeit.</a:t>
            </a:r>
          </a:p>
        </p:txBody>
      </p:sp>
      <p:sp>
        <p:nvSpPr>
          <p:cNvPr id="3"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O8iHg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defRPr sz="1800" b="1" cap="none">
                <a:solidFill>
                  <a:srgbClr val="007F7F"/>
                </a:solidFill>
              </a:defRPr>
            </a:pPr>
            <a:r>
              <a:t>Die praktische Anwendung der </a:t>
            </a:r>
            <a:r>
              <a:t>Gesprächstechniken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nimBg="1"/>
    </p:bldLst>
    <p:extLst>
      <p:ext uri="smNativeData">
        <pr:smNativeData xmlns:pr="smNativeData" xmlns="smNativeData" val="XMwMaA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slides/slide40.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2"/>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CnRwAAuScAABAAAAAmAAAACAAAAP//////////MAAAABQAAAAAAAAAAAD//wAAAQAAAP//AAABAA=="/>
              </a:ext>
            </a:extLst>
          </p:cNvSpPr>
          <p:nvPr/>
        </p:nvSpPr>
        <p:spPr>
          <a:xfrm>
            <a:off x="360045" y="1080135"/>
            <a:ext cx="11287760" cy="5377180"/>
          </a:xfrm>
          <a:prstGeom prst="rect">
            <a:avLst/>
          </a:prstGeom>
          <a:noFill/>
          <a:ln>
            <a:noFill/>
          </a:ln>
          <a:effectLst/>
        </p:spPr>
        <p:txBody>
          <a:bodyPr vert="horz" wrap="square" lIns="91440" tIns="45720" rIns="91440" bIns="45720" numCol="1" spcCol="215900" anchor="t"/>
          <a:lstStyle/>
          <a:p>
            <a:pPr>
              <a:spcAft>
                <a:spcPts val="1800"/>
              </a:spcAft>
              <a:defRPr sz="2000" cap="none">
                <a:latin typeface="Tahoma" pitchFamily="1" charset="0"/>
                <a:ea typeface="Arial" pitchFamily="1" charset="0"/>
                <a:cs typeface="Arial" pitchFamily="1" charset="0"/>
              </a:defRPr>
            </a:pPr>
            <a:r>
              <a:t>Acht rettende Sätze für schwierige </a:t>
            </a:r>
            <a:r>
              <a:t>Gesprächssituationen </a:t>
            </a:r>
            <a:r>
              <a:rPr sz="1200" cap="none"/>
              <a:t>(4 von 9)</a:t>
            </a:r>
            <a:endParaRPr sz="1200" cap="none"/>
          </a:p>
          <a:p>
            <a:pPr>
              <a:lnSpc>
                <a:spcPct val="130000"/>
              </a:lnSpc>
              <a:spcBef>
                <a:spcPts val="600"/>
              </a:spcBef>
              <a:spcAft>
                <a:spcPts val="600"/>
              </a:spcAft>
              <a:defRPr sz="1600" cap="none">
                <a:latin typeface="Tahoma" pitchFamily="1" charset="0"/>
                <a:ea typeface="Arial" pitchFamily="1" charset="0"/>
                <a:cs typeface="Arial" pitchFamily="1" charset="0"/>
              </a:defRPr>
            </a:pPr>
            <a:r>
              <a:rPr b="1" cap="none"/>
              <a:t>Situation 3:</a:t>
            </a:r>
            <a:r>
              <a:t> Wenn heikle Themen angesprochen werden müssen, die die Beziehung belasten könnten.</a:t>
            </a:r>
          </a:p>
          <a:p>
            <a:pPr marL="431800" indent="-252095">
              <a:lnSpc>
                <a:spcPct val="130000"/>
              </a:lnSpc>
              <a:spcBef>
                <a:spcPts val="600"/>
              </a:spcBef>
              <a:spcAft>
                <a:spcPts val="600"/>
              </a:spcAft>
              <a:buClr>
                <a:srgbClr val="007F7F"/>
              </a:buClr>
              <a:buFont typeface="Wingdings" pitchFamily="2" charset="2"/>
              <a:buChar char=""/>
              <a:defRPr sz="1600" cap="none">
                <a:latin typeface="Tahoma" pitchFamily="1" charset="0"/>
                <a:ea typeface="Arial" pitchFamily="1" charset="0"/>
                <a:cs typeface="Arial" pitchFamily="1" charset="0"/>
              </a:defRPr>
            </a:pPr>
            <a:r>
              <a:rPr b="1" cap="none"/>
              <a:t>Satz:</a:t>
            </a:r>
            <a:r>
              <a:t> "Ich schätze Sie und Ihre Arbeit sehr. Deshalb möchte ich folgenden Punkt offen ansprechen."</a:t>
            </a:r>
          </a:p>
          <a:p>
            <a:pPr marL="431800" indent="-252095">
              <a:lnSpc>
                <a:spcPct val="130000"/>
              </a:lnSpc>
              <a:spcBef>
                <a:spcPts val="600"/>
              </a:spcBef>
              <a:spcAft>
                <a:spcPts val="600"/>
              </a:spcAft>
              <a:buClr>
                <a:srgbClr val="007F7F"/>
              </a:buClr>
              <a:buFont typeface="Wingdings" pitchFamily="2" charset="2"/>
              <a:buChar char=""/>
              <a:defRPr sz="1600" cap="none">
                <a:latin typeface="Tahoma" pitchFamily="1" charset="0"/>
                <a:ea typeface="Arial" pitchFamily="1" charset="0"/>
                <a:cs typeface="Arial" pitchFamily="1" charset="0"/>
              </a:defRPr>
            </a:pPr>
            <a:r>
              <a:rPr b="1" cap="none"/>
              <a:t>Weshalb der Satz hilft:</a:t>
            </a:r>
            <a:endParaRPr b="1" cap="none"/>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Dieser Satz zeigt, dass Ihre kritische Rückmeldung nicht auf einer mangelnden Wertschätzung Ihres </a:t>
            </a:r>
            <a:r>
              <a:t>Gegenübers basiert.</a:t>
            </a:r>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Indem Sie zunächst Ihre Anerkennung ausdrücken, schaffen Sie die Grundlage für ein offenes, </a:t>
            </a:r>
            <a:r>
              <a:t>zielführendes Gespräch, bei dem Ihr Gesprächspartner sich nicht angegriffen fühlt.</a:t>
            </a:r>
          </a:p>
        </p:txBody>
      </p:sp>
      <p:sp>
        <p:nvSpPr>
          <p:cNvPr id="3"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defRPr sz="1800" b="1" cap="none">
                <a:solidFill>
                  <a:srgbClr val="007F7F"/>
                </a:solidFill>
              </a:defRPr>
            </a:pPr>
            <a:r>
              <a:t>Die praktische Anwendung der </a:t>
            </a:r>
            <a:r>
              <a:t>Gesprächstechniken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nimBg="1"/>
    </p:bldLst>
    <p:extLst>
      <p:ext uri="smNativeData">
        <pr:smNativeData xmlns:pr="smNativeData" xmlns="smNativeData" val="XMwMaAc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A=="/>
      </p:ext>
    </p:extLst>
  </p:timing>
</p:sld>
</file>

<file path=ppt/slides/slide4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2"/>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CnRwAAuScAABAAAAAmAAAACAAAAP//////////MAAAABQAAAAAAAAAAAD//wAAAQAAAP//AAABAA=="/>
              </a:ext>
            </a:extLst>
          </p:cNvSpPr>
          <p:nvPr/>
        </p:nvSpPr>
        <p:spPr>
          <a:xfrm>
            <a:off x="360045" y="1080135"/>
            <a:ext cx="11287760" cy="5377180"/>
          </a:xfrm>
          <a:prstGeom prst="rect">
            <a:avLst/>
          </a:prstGeom>
          <a:noFill/>
          <a:ln>
            <a:noFill/>
          </a:ln>
          <a:effectLst/>
        </p:spPr>
        <p:txBody>
          <a:bodyPr vert="horz" wrap="square" lIns="91440" tIns="45720" rIns="91440" bIns="45720" numCol="1" spcCol="215900" anchor="t"/>
          <a:lstStyle/>
          <a:p>
            <a:pPr>
              <a:spcAft>
                <a:spcPts val="1800"/>
              </a:spcAft>
              <a:defRPr sz="2000" cap="none">
                <a:latin typeface="Tahoma" pitchFamily="1" charset="0"/>
                <a:ea typeface="Arial" pitchFamily="1" charset="0"/>
                <a:cs typeface="Arial" pitchFamily="1" charset="0"/>
              </a:defRPr>
            </a:pPr>
            <a:r>
              <a:t>Acht rettende Sätze für schwierige </a:t>
            </a:r>
            <a:r>
              <a:t>Gesprächssituationen </a:t>
            </a:r>
            <a:r>
              <a:rPr sz="1200" cap="none"/>
              <a:t>(5 von 9)</a:t>
            </a:r>
            <a:endParaRPr sz="1200" cap="none"/>
          </a:p>
          <a:p>
            <a:pPr>
              <a:lnSpc>
                <a:spcPct val="130000"/>
              </a:lnSpc>
              <a:spcBef>
                <a:spcPts val="600"/>
              </a:spcBef>
              <a:spcAft>
                <a:spcPts val="600"/>
              </a:spcAft>
              <a:defRPr sz="1600" cap="none">
                <a:latin typeface="Tahoma" pitchFamily="1" charset="0"/>
                <a:ea typeface="Arial" pitchFamily="1" charset="0"/>
                <a:cs typeface="Arial" pitchFamily="1" charset="0"/>
              </a:defRPr>
            </a:pPr>
            <a:r>
              <a:rPr b="1" cap="none"/>
              <a:t>Situation 4:</a:t>
            </a:r>
            <a:r>
              <a:t> Wenn Sie spüren, dass Ihr Gesprächspartner zögert oder sich unwohl fühlt.</a:t>
            </a:r>
          </a:p>
          <a:p>
            <a:pPr marL="431800" indent="-252095">
              <a:lnSpc>
                <a:spcPct val="130000"/>
              </a:lnSpc>
              <a:spcBef>
                <a:spcPts val="600"/>
              </a:spcBef>
              <a:spcAft>
                <a:spcPts val="600"/>
              </a:spcAft>
              <a:buClr>
                <a:srgbClr val="007F7F"/>
              </a:buClr>
              <a:buFont typeface="Wingdings" pitchFamily="2" charset="2"/>
              <a:buChar char=""/>
              <a:defRPr sz="1600" cap="none">
                <a:latin typeface="Tahoma" pitchFamily="1" charset="0"/>
                <a:ea typeface="Arial" pitchFamily="1" charset="0"/>
                <a:cs typeface="Arial" pitchFamily="1" charset="0"/>
              </a:defRPr>
            </a:pPr>
            <a:r>
              <a:rPr b="1" cap="none"/>
              <a:t>Satz:</a:t>
            </a:r>
            <a:r>
              <a:t> "Ich habe das Gefühl, dass etwas Wichtiges noch unausgesprochen ist. Ist das so und möchten Sie darüber sprechen?" </a:t>
            </a:r>
          </a:p>
          <a:p>
            <a:pPr marL="431800" indent="-252095">
              <a:lnSpc>
                <a:spcPct val="130000"/>
              </a:lnSpc>
              <a:spcBef>
                <a:spcPts val="600"/>
              </a:spcBef>
              <a:spcAft>
                <a:spcPts val="600"/>
              </a:spcAft>
              <a:buClr>
                <a:srgbClr val="007F7F"/>
              </a:buClr>
              <a:buFont typeface="Wingdings" pitchFamily="2" charset="2"/>
              <a:buChar char=""/>
              <a:defRPr sz="1600" cap="none">
                <a:latin typeface="Tahoma" pitchFamily="1" charset="0"/>
                <a:ea typeface="Arial" pitchFamily="1" charset="0"/>
                <a:cs typeface="Arial" pitchFamily="1" charset="0"/>
              </a:defRPr>
            </a:pPr>
            <a:r>
              <a:rPr b="1" cap="none"/>
              <a:t>Weshalb der Satz hilft:</a:t>
            </a:r>
            <a:endParaRPr b="1" cap="none"/>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Dieser Satz schafft Raum für ehrliche Kommunikation.</a:t>
            </a:r>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Er zeigt, dass Sie auch die </a:t>
            </a:r>
            <a:r>
              <a:t>nonverbale oder emotionale </a:t>
            </a:r>
            <a:r>
              <a:t>Gesprächsebene wahrnehmen und bereit sind, auch über persönliche Dinge wie diffuse Ängste und Befürchtungen, Hoffnungen und Erwartungen zu sprechen.</a:t>
            </a:r>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Das löst oft Spannungen und Blockaden und führt zu einem tiefer gehenden Dialog.</a:t>
            </a:r>
          </a:p>
        </p:txBody>
      </p:sp>
      <p:sp>
        <p:nvSpPr>
          <p:cNvPr id="3"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defRPr sz="1800" b="1" cap="none">
                <a:solidFill>
                  <a:srgbClr val="007F7F"/>
                </a:solidFill>
              </a:defRPr>
            </a:pPr>
            <a:r>
              <a:t>Die praktische Anwendung der </a:t>
            </a:r>
            <a:r>
              <a:t>Gesprächstechniken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nimBg="1"/>
    </p:bldLst>
    <p:extLst>
      <p:ext uri="smNativeData">
        <pr:smNativeData xmlns:pr="smNativeData" xmlns="smNativeData" val="XMwMaA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slides/slide4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2"/>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B/ERw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CnRwAAuScAABAAAAAmAAAACAAAAP//////////MAAAABQAAAAAAAAAAAD//wAAAQAAAP//AAABAA=="/>
              </a:ext>
            </a:extLst>
          </p:cNvSpPr>
          <p:nvPr/>
        </p:nvSpPr>
        <p:spPr>
          <a:xfrm>
            <a:off x="360045" y="1080135"/>
            <a:ext cx="11287760" cy="5377180"/>
          </a:xfrm>
          <a:prstGeom prst="rect">
            <a:avLst/>
          </a:prstGeom>
          <a:noFill/>
          <a:ln>
            <a:noFill/>
          </a:ln>
          <a:effectLst/>
        </p:spPr>
        <p:txBody>
          <a:bodyPr vert="horz" wrap="square" lIns="91440" tIns="45720" rIns="91440" bIns="45720" numCol="1" spcCol="215900" anchor="t"/>
          <a:lstStyle/>
          <a:p>
            <a:pPr>
              <a:spcAft>
                <a:spcPts val="1800"/>
              </a:spcAft>
              <a:defRPr sz="2000" cap="none">
                <a:latin typeface="Tahoma" pitchFamily="1" charset="0"/>
                <a:ea typeface="Arial" pitchFamily="1" charset="0"/>
                <a:cs typeface="Arial" pitchFamily="1" charset="0"/>
              </a:defRPr>
            </a:pPr>
            <a:r>
              <a:t>Acht rettende Sätze für schwierige </a:t>
            </a:r>
            <a:r>
              <a:t>Gesprächssituationen </a:t>
            </a:r>
            <a:r>
              <a:rPr sz="1200" cap="none"/>
              <a:t>(6 von 9)</a:t>
            </a:r>
            <a:endParaRPr sz="1200" cap="none"/>
          </a:p>
          <a:p>
            <a:pPr>
              <a:lnSpc>
                <a:spcPct val="130000"/>
              </a:lnSpc>
              <a:spcBef>
                <a:spcPts val="600"/>
              </a:spcBef>
              <a:spcAft>
                <a:spcPts val="600"/>
              </a:spcAft>
              <a:defRPr sz="1600" cap="none">
                <a:latin typeface="Tahoma" pitchFamily="1" charset="0"/>
                <a:ea typeface="Arial" pitchFamily="1" charset="0"/>
                <a:cs typeface="Arial" pitchFamily="1" charset="0"/>
              </a:defRPr>
            </a:pPr>
            <a:r>
              <a:rPr b="1" cap="none"/>
              <a:t>Situation 5:</a:t>
            </a:r>
            <a:r>
              <a:t> Wenn es um wichtige Entscheidungen oder potenzielle Missverständnisse und divergierende Interessen geht.</a:t>
            </a:r>
          </a:p>
          <a:p>
            <a:pPr marL="431800" indent="-252095">
              <a:lnSpc>
                <a:spcPct val="130000"/>
              </a:lnSpc>
              <a:spcBef>
                <a:spcPts val="600"/>
              </a:spcBef>
              <a:spcAft>
                <a:spcPts val="600"/>
              </a:spcAft>
              <a:buClr>
                <a:srgbClr val="007F7F"/>
              </a:buClr>
              <a:buFont typeface="Wingdings" pitchFamily="2" charset="2"/>
              <a:buChar char=""/>
              <a:defRPr sz="1600" cap="none">
                <a:latin typeface="Tahoma" pitchFamily="1" charset="0"/>
                <a:ea typeface="Arial" pitchFamily="1" charset="0"/>
                <a:cs typeface="Arial" pitchFamily="1" charset="0"/>
              </a:defRPr>
            </a:pPr>
            <a:r>
              <a:rPr b="1" cap="none"/>
              <a:t>Satz:</a:t>
            </a:r>
            <a:r>
              <a:t> "Ich möchte gerne sicherstellen, dass wir beide vom Gleichen sprechen und dasselbe meinen. Wie sehen Sie das?"</a:t>
            </a:r>
          </a:p>
          <a:p>
            <a:pPr marL="431800" indent="-252095">
              <a:lnSpc>
                <a:spcPct val="130000"/>
              </a:lnSpc>
              <a:spcBef>
                <a:spcPts val="600"/>
              </a:spcBef>
              <a:spcAft>
                <a:spcPts val="600"/>
              </a:spcAft>
              <a:buClr>
                <a:srgbClr val="007F7F"/>
              </a:buClr>
              <a:buFont typeface="Wingdings" pitchFamily="2" charset="2"/>
              <a:buChar char=""/>
              <a:defRPr sz="1600" cap="none">
                <a:latin typeface="Tahoma" pitchFamily="1" charset="0"/>
                <a:ea typeface="Arial" pitchFamily="1" charset="0"/>
                <a:cs typeface="Arial" pitchFamily="1" charset="0"/>
              </a:defRPr>
            </a:pPr>
            <a:r>
              <a:rPr b="1" cap="none"/>
              <a:t>Weshalb der Satz hilft:</a:t>
            </a:r>
            <a:endParaRPr b="1" cap="none"/>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Dieser Satz signalisiert ein aktives Zuhören und sorgt für Klarheit.</a:t>
            </a:r>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Eventuelle Missverständnisse – etwa aufgrund der unterschiedlichen Position oder Funktion – können erkannt und aus dem Weg geräumt werden, bevor sie zu größeren Problemen führen.</a:t>
            </a:r>
          </a:p>
        </p:txBody>
      </p:sp>
      <p:sp>
        <p:nvSpPr>
          <p:cNvPr id="3"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defRPr sz="1800" b="1" cap="none">
                <a:solidFill>
                  <a:srgbClr val="007F7F"/>
                </a:solidFill>
              </a:defRPr>
            </a:pPr>
            <a:r>
              <a:t>Die praktische Anwendung der </a:t>
            </a:r>
            <a:r>
              <a:t>Gesprächstechniken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nimBg="1"/>
    </p:bldLst>
    <p:extLst>
      <p:ext uri="smNativeData">
        <pr:smNativeData xmlns:pr="smNativeData" xmlns="smNativeData" val="XMwMaAc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A=="/>
      </p:ext>
    </p:extLst>
  </p:timing>
</p:sld>
</file>

<file path=ppt/slides/slide4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2"/>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CnRwAAuScAABAAAAAmAAAACAAAAP//////////MAAAABQAAAAAAAAAAAD//wAAAQAAAP//AAABAA=="/>
              </a:ext>
            </a:extLst>
          </p:cNvSpPr>
          <p:nvPr/>
        </p:nvSpPr>
        <p:spPr>
          <a:xfrm>
            <a:off x="360045" y="1080135"/>
            <a:ext cx="11287760" cy="5377180"/>
          </a:xfrm>
          <a:prstGeom prst="rect">
            <a:avLst/>
          </a:prstGeom>
          <a:noFill/>
          <a:ln>
            <a:noFill/>
          </a:ln>
          <a:effectLst/>
        </p:spPr>
        <p:txBody>
          <a:bodyPr vert="horz" wrap="square" lIns="91440" tIns="45720" rIns="91440" bIns="45720" numCol="1" spcCol="215900" anchor="t"/>
          <a:lstStyle/>
          <a:p>
            <a:pPr>
              <a:spcAft>
                <a:spcPts val="1800"/>
              </a:spcAft>
              <a:defRPr sz="2000" cap="none">
                <a:latin typeface="Tahoma" pitchFamily="1" charset="0"/>
                <a:ea typeface="Arial" pitchFamily="1" charset="0"/>
                <a:cs typeface="Arial" pitchFamily="1" charset="0"/>
              </a:defRPr>
            </a:pPr>
            <a:r>
              <a:t>Acht rettende Sätze für schwierige </a:t>
            </a:r>
            <a:r>
              <a:t>Gesprächssituationen </a:t>
            </a:r>
            <a:r>
              <a:rPr sz="1200" cap="none"/>
              <a:t>(7 von 9)</a:t>
            </a:r>
            <a:endParaRPr sz="1200" cap="none"/>
          </a:p>
          <a:p>
            <a:pPr>
              <a:lnSpc>
                <a:spcPct val="130000"/>
              </a:lnSpc>
              <a:spcBef>
                <a:spcPts val="600"/>
              </a:spcBef>
              <a:spcAft>
                <a:spcPts val="600"/>
              </a:spcAft>
              <a:defRPr sz="1600" cap="none">
                <a:latin typeface="Tahoma" pitchFamily="1" charset="0"/>
                <a:ea typeface="Arial" pitchFamily="1" charset="0"/>
                <a:cs typeface="Arial" pitchFamily="1" charset="0"/>
              </a:defRPr>
            </a:pPr>
            <a:r>
              <a:rPr b="1" cap="none"/>
              <a:t>Situation 6:</a:t>
            </a:r>
            <a:r>
              <a:t> Ein Gespräch wird zu emotional oder ist festgefahren.</a:t>
            </a:r>
          </a:p>
          <a:p>
            <a:pPr marL="431800" indent="-252095">
              <a:lnSpc>
                <a:spcPct val="130000"/>
              </a:lnSpc>
              <a:spcBef>
                <a:spcPts val="600"/>
              </a:spcBef>
              <a:spcAft>
                <a:spcPts val="600"/>
              </a:spcAft>
              <a:buClr>
                <a:srgbClr val="007F7F"/>
              </a:buClr>
              <a:buSzPts val="2000"/>
              <a:buFont typeface="Wingdings" pitchFamily="2" charset="2"/>
              <a:buChar char=""/>
              <a:defRPr sz="1600" cap="none">
                <a:latin typeface="Tahoma" pitchFamily="1" charset="0"/>
                <a:ea typeface="Arial" pitchFamily="1" charset="0"/>
                <a:cs typeface="Arial" pitchFamily="1" charset="0"/>
              </a:defRPr>
            </a:pPr>
            <a:r>
              <a:rPr b="1" cap="none"/>
              <a:t>Satz:</a:t>
            </a:r>
            <a:r>
              <a:t> "Lassen Sie uns eine kurze Pause machen, um unsere Gedanken zu sortieren und danach ruhig, mit einem klaren Kopf weiterzusprechen."</a:t>
            </a:r>
          </a:p>
          <a:p>
            <a:pPr marL="431800" indent="-252095">
              <a:lnSpc>
                <a:spcPct val="130000"/>
              </a:lnSpc>
              <a:spcBef>
                <a:spcPts val="600"/>
              </a:spcBef>
              <a:spcAft>
                <a:spcPts val="600"/>
              </a:spcAft>
              <a:buClr>
                <a:srgbClr val="23A092"/>
              </a:buClr>
              <a:buSzPts val="2000"/>
              <a:buFont typeface="Wingdings" pitchFamily="2" charset="2"/>
              <a:buChar char=""/>
              <a:defRPr sz="1600" cap="none">
                <a:latin typeface="Tahoma" pitchFamily="1" charset="0"/>
                <a:ea typeface="Arial" pitchFamily="1" charset="0"/>
                <a:cs typeface="Arial" pitchFamily="1" charset="0"/>
              </a:defRPr>
            </a:pPr>
            <a:r>
              <a:rPr b="1" cap="none"/>
              <a:t>Weshalb der Satz hilft:</a:t>
            </a:r>
            <a:endParaRPr b="1" cap="none"/>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Eine Pause schafft Raum, um sich zu sammeln und die Emotionen zu beruhigen.</a:t>
            </a:r>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Beide Seiten können anschließend mit neuer Energie und einem klaren Fokus weitermachen.</a:t>
            </a:r>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Die Problemlösung wird nicht vertagt.</a:t>
            </a:r>
          </a:p>
        </p:txBody>
      </p:sp>
      <p:sp>
        <p:nvSpPr>
          <p:cNvPr id="3"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defRPr sz="1800" b="1" cap="none">
                <a:solidFill>
                  <a:srgbClr val="007F7F"/>
                </a:solidFill>
              </a:defRPr>
            </a:pPr>
            <a:r>
              <a:t>Die praktische Anwendung der </a:t>
            </a:r>
            <a:r>
              <a:t>Gesprächstechniken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nimBg="1"/>
    </p:bldLst>
    <p:extLst>
      <p:ext uri="smNativeData">
        <pr:smNativeData xmlns:pr="smNativeData" xmlns="smNativeData" val="XMwMaA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slides/slide4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2"/>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CnRwAAuScAABAAAAAmAAAACAAAAP//////////MAAAABQAAAAAAAAAAAD//wAAAQAAAP//AAABAA=="/>
              </a:ext>
            </a:extLst>
          </p:cNvSpPr>
          <p:nvPr/>
        </p:nvSpPr>
        <p:spPr>
          <a:xfrm>
            <a:off x="360045" y="1080135"/>
            <a:ext cx="11287760" cy="5377180"/>
          </a:xfrm>
          <a:prstGeom prst="rect">
            <a:avLst/>
          </a:prstGeom>
          <a:noFill/>
          <a:ln>
            <a:noFill/>
          </a:ln>
          <a:effectLst/>
        </p:spPr>
        <p:txBody>
          <a:bodyPr vert="horz" wrap="square" lIns="91440" tIns="45720" rIns="91440" bIns="45720" numCol="1" spcCol="215900" anchor="t"/>
          <a:lstStyle/>
          <a:p>
            <a:pPr>
              <a:spcAft>
                <a:spcPts val="1800"/>
              </a:spcAft>
              <a:defRPr sz="2000" cap="none">
                <a:latin typeface="Tahoma" pitchFamily="1" charset="0"/>
                <a:ea typeface="Arial" pitchFamily="1" charset="0"/>
                <a:cs typeface="Arial" pitchFamily="1" charset="0"/>
              </a:defRPr>
            </a:pPr>
            <a:r>
              <a:t>Acht rettende Sätze für schwierige </a:t>
            </a:r>
            <a:r>
              <a:t>Gesprächssituationen </a:t>
            </a:r>
            <a:r>
              <a:rPr sz="1200" cap="none"/>
              <a:t>(8 von 9)</a:t>
            </a:r>
            <a:endParaRPr sz="1200" cap="none"/>
          </a:p>
          <a:p>
            <a:pPr>
              <a:lnSpc>
                <a:spcPct val="130000"/>
              </a:lnSpc>
              <a:spcBef>
                <a:spcPts val="600"/>
              </a:spcBef>
              <a:spcAft>
                <a:spcPts val="600"/>
              </a:spcAft>
              <a:defRPr sz="1600" cap="none">
                <a:latin typeface="Tahoma" pitchFamily="1" charset="0"/>
                <a:ea typeface="Arial" pitchFamily="1" charset="0"/>
                <a:cs typeface="Arial" pitchFamily="1" charset="0"/>
              </a:defRPr>
            </a:pPr>
            <a:r>
              <a:rPr b="1" cap="none"/>
              <a:t>Situation 7:</a:t>
            </a:r>
            <a:r>
              <a:t> Wenn jemand Verantwortung übernehmen soll und Sie die Eigeninitiative Ihres Gesprächspartners fördern möchten.</a:t>
            </a:r>
          </a:p>
          <a:p>
            <a:pPr marL="431800" indent="-252095">
              <a:lnSpc>
                <a:spcPct val="130000"/>
              </a:lnSpc>
              <a:spcBef>
                <a:spcPts val="600"/>
              </a:spcBef>
              <a:spcAft>
                <a:spcPts val="600"/>
              </a:spcAft>
              <a:buClr>
                <a:srgbClr val="007F7F"/>
              </a:buClr>
              <a:buFont typeface="Wingdings" pitchFamily="2" charset="2"/>
              <a:buChar char=""/>
              <a:defRPr sz="1600" cap="none">
                <a:latin typeface="Tahoma" pitchFamily="1" charset="0"/>
                <a:ea typeface="Arial" pitchFamily="1" charset="0"/>
                <a:cs typeface="Arial" pitchFamily="1" charset="0"/>
              </a:defRPr>
            </a:pPr>
            <a:r>
              <a:rPr b="1" cap="none"/>
              <a:t>Satz:</a:t>
            </a:r>
            <a:r>
              <a:t> "Was wäre für Sie in dieser Situation der ideale nächste Schritt?"</a:t>
            </a:r>
          </a:p>
          <a:p>
            <a:pPr marL="431800" indent="-252095">
              <a:lnSpc>
                <a:spcPct val="130000"/>
              </a:lnSpc>
              <a:spcBef>
                <a:spcPts val="600"/>
              </a:spcBef>
              <a:spcAft>
                <a:spcPts val="600"/>
              </a:spcAft>
              <a:buClr>
                <a:srgbClr val="007F7F"/>
              </a:buClr>
              <a:buFont typeface="Wingdings" pitchFamily="2" charset="2"/>
              <a:buChar char=""/>
              <a:defRPr sz="1600" cap="none">
                <a:latin typeface="Tahoma" pitchFamily="1" charset="0"/>
                <a:ea typeface="Arial" pitchFamily="1" charset="0"/>
                <a:cs typeface="Arial" pitchFamily="1" charset="0"/>
              </a:defRPr>
            </a:pPr>
            <a:r>
              <a:rPr b="1" cap="none"/>
              <a:t>Weshalb der Satz hilft:</a:t>
            </a:r>
            <a:endParaRPr b="1" cap="none"/>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Dieser Satz fordert Ihren Gesprächspartner auf, aktiv mitzudenken und konkrete Vorschläge zu machen.</a:t>
            </a:r>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Das Wort "Schritt" ist dabei besonders hilfreich, da es signalisiert, aktiv zu werden und </a:t>
            </a:r>
            <a:r>
              <a:t>zielorientiert in Bewegung zu kommen.</a:t>
            </a:r>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Es regt dazu an, </a:t>
            </a:r>
            <a:r>
              <a:t>handlungsorientiert zu denken statt sich in abstrakten, diffusen Konzepten zu verlieren.</a:t>
            </a:r>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Das fördert die Eigenverantwortung und -</a:t>
            </a:r>
            <a:r>
              <a:t>initiative und klärt die Erwartungen auf eine umsetzbare Art und Weise.</a:t>
            </a:r>
          </a:p>
        </p:txBody>
      </p:sp>
      <p:sp>
        <p:nvSpPr>
          <p:cNvPr id="3"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defRPr sz="1800" b="1" cap="none">
                <a:solidFill>
                  <a:srgbClr val="007F7F"/>
                </a:solidFill>
              </a:defRPr>
            </a:pPr>
            <a:r>
              <a:t>Die praktische Anwendung der </a:t>
            </a:r>
            <a:r>
              <a:t>Gesprächstechniken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nimBg="1"/>
    </p:bldLst>
    <p:extLst>
      <p:ext uri="smNativeData">
        <pr:smNativeData xmlns:pr="smNativeData" xmlns="smNativeData" val="XMwMaAk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
      </p:ext>
    </p:extLst>
  </p:timing>
</p:sld>
</file>

<file path=ppt/slides/slide4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2"/>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wIAAKUGAACnRwAAuScAABAAAAAmAAAACAAAAP//////////MAAAABQAAAAAAAAAAAD//wAAAQAAAP//AAABAA=="/>
              </a:ext>
            </a:extLst>
          </p:cNvSpPr>
          <p:nvPr/>
        </p:nvSpPr>
        <p:spPr>
          <a:xfrm>
            <a:off x="360045" y="1080135"/>
            <a:ext cx="11287760" cy="5377180"/>
          </a:xfrm>
          <a:prstGeom prst="rect">
            <a:avLst/>
          </a:prstGeom>
          <a:noFill/>
          <a:ln>
            <a:noFill/>
          </a:ln>
          <a:effectLst/>
        </p:spPr>
        <p:txBody>
          <a:bodyPr vert="horz" wrap="square" lIns="91440" tIns="45720" rIns="91440" bIns="45720" numCol="1" spcCol="215900" anchor="t"/>
          <a:lstStyle/>
          <a:p>
            <a:pPr>
              <a:spcAft>
                <a:spcPts val="1800"/>
              </a:spcAft>
              <a:defRPr sz="2000" cap="none">
                <a:latin typeface="Tahoma" pitchFamily="1" charset="0"/>
                <a:ea typeface="Arial" pitchFamily="1" charset="0"/>
                <a:cs typeface="Arial" pitchFamily="1" charset="0"/>
              </a:defRPr>
            </a:pPr>
            <a:r>
              <a:t>Acht rettende Sätze für schwierige </a:t>
            </a:r>
            <a:r>
              <a:t>Gesprächssituationen </a:t>
            </a:r>
            <a:r>
              <a:rPr sz="1200" cap="none"/>
              <a:t>(9 von 9)</a:t>
            </a:r>
            <a:endParaRPr sz="1200" cap="none"/>
          </a:p>
          <a:p>
            <a:pPr>
              <a:lnSpc>
                <a:spcPct val="130000"/>
              </a:lnSpc>
              <a:spcBef>
                <a:spcPts val="600"/>
              </a:spcBef>
              <a:spcAft>
                <a:spcPts val="600"/>
              </a:spcAft>
              <a:defRPr sz="1600" cap="none">
                <a:latin typeface="Tahoma" pitchFamily="1" charset="0"/>
                <a:ea typeface="Arial" pitchFamily="1" charset="0"/>
                <a:cs typeface="Arial" pitchFamily="1" charset="0"/>
              </a:defRPr>
            </a:pPr>
            <a:r>
              <a:rPr b="1" cap="none"/>
              <a:t>Situation 8:</a:t>
            </a:r>
            <a:r>
              <a:t> Wenn der Gesprächspartner mit einer Herausforderung zu kämpfen hat.</a:t>
            </a:r>
          </a:p>
          <a:p>
            <a:pPr marL="431800" indent="-252095">
              <a:lnSpc>
                <a:spcPct val="130000"/>
              </a:lnSpc>
              <a:spcBef>
                <a:spcPts val="600"/>
              </a:spcBef>
              <a:spcAft>
                <a:spcPts val="600"/>
              </a:spcAft>
              <a:buClr>
                <a:srgbClr val="007F7F"/>
              </a:buClr>
              <a:buFont typeface="Wingdings" pitchFamily="2" charset="2"/>
              <a:buChar char=""/>
              <a:defRPr sz="1600" cap="none">
                <a:latin typeface="Tahoma" pitchFamily="1" charset="0"/>
                <a:ea typeface="Arial" pitchFamily="1" charset="0"/>
                <a:cs typeface="Arial" pitchFamily="1" charset="0"/>
              </a:defRPr>
            </a:pPr>
            <a:r>
              <a:rPr b="1" cap="none"/>
              <a:t>Satz:</a:t>
            </a:r>
            <a:r>
              <a:t> "Ich verstehe, dass das im Moment schwierig ist. Was können wir tun, um es für Sie einfacher zu machen?"</a:t>
            </a:r>
          </a:p>
          <a:p>
            <a:pPr marL="431800" indent="-252095">
              <a:lnSpc>
                <a:spcPct val="130000"/>
              </a:lnSpc>
              <a:spcBef>
                <a:spcPts val="600"/>
              </a:spcBef>
              <a:spcAft>
                <a:spcPts val="600"/>
              </a:spcAft>
              <a:buClr>
                <a:srgbClr val="007F7F"/>
              </a:buClr>
              <a:buFont typeface="Wingdings" pitchFamily="2" charset="2"/>
              <a:buChar char=""/>
              <a:defRPr sz="1600" cap="none">
                <a:latin typeface="Tahoma" pitchFamily="1" charset="0"/>
                <a:ea typeface="Arial" pitchFamily="1" charset="0"/>
                <a:cs typeface="Arial" pitchFamily="1" charset="0"/>
              </a:defRPr>
            </a:pPr>
            <a:r>
              <a:rPr b="1" cap="none"/>
              <a:t>Weshalb der Satz hilft:</a:t>
            </a:r>
            <a:endParaRPr b="1" cap="none"/>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Empathie gepaart mit einer gezeigten, konkreten Hilfsbereitschaft senkt den Druck, der auf Ihrem Gesprächspartner lastet, ohne ihn aus der Verantwortung zu entlassen.</a:t>
            </a:r>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Das Wörtchen "Wir" in dem Satz impliziert, dass die Situation nicht einseitig bearbeitet wird.</a:t>
            </a:r>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Es zeigt, dass Sie die Herausforderung als solche wahrnehmen und deshalb aktiv Unterstützung anbieten.</a:t>
            </a:r>
          </a:p>
          <a:p>
            <a:pPr marL="431800" indent="0">
              <a:lnSpc>
                <a:spcPct val="130000"/>
              </a:lnSpc>
              <a:spcBef>
                <a:spcPts val="600"/>
              </a:spcBef>
              <a:spcAft>
                <a:spcPts val="600"/>
              </a:spcAft>
              <a:buNone/>
              <a:defRPr sz="1600" cap="none">
                <a:latin typeface="Tahoma" pitchFamily="1" charset="0"/>
                <a:ea typeface="Arial" pitchFamily="1" charset="0"/>
                <a:cs typeface="Arial" pitchFamily="1" charset="0"/>
              </a:defRPr>
            </a:pPr>
            <a:r>
              <a:t>Zugleich bindet es den Partner in den Prozess ein und fordert ihn auf, (Mit-)Verantwortung zu übernehmen und nach praktikablen Lösungen zu suchen.</a:t>
            </a:r>
          </a:p>
        </p:txBody>
      </p:sp>
      <p:sp>
        <p:nvSpPr>
          <p:cNvPr id="3"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EEAQ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defRPr sz="1800" b="1" cap="none">
                <a:solidFill>
                  <a:srgbClr val="007F7F"/>
                </a:solidFill>
              </a:defRPr>
            </a:pPr>
            <a:r>
              <a:t>Die praktische Anwendung der </a:t>
            </a:r>
            <a:r>
              <a:t>Gesprächstechniken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nimBg="1"/>
    </p:bldLst>
    <p:extLst>
      <p:ext uri="smNativeData">
        <pr:smNativeData xmlns:pr="smNativeData" xmlns="smNativeData" val="XMwMaAk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
      </p:ext>
    </p:extLst>
  </p:timing>
</p:sld>
</file>

<file path=ppt/slides/slide4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2"/>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QAAAAAQAAACMAAAAjAAAAIwAAAB4AAAAAAAAAZAAAAGQAAAAAAAAAZAAAAGQAAAAVAAAAYAAAAAAAAAAAAAAAEAAAACADAAAAAAAAAAAAAAEAAACgMgAAAAAAAAAAAAABAAAAf39/AAEAAABkAAAAAAAAABQAAABAHwAAAAAAACYAAAAAAAAAwOD//wAAAAAmAAAAZAAAABYAAABMAAAAAAAAAAAAAAAEAAAAAAAAAAEAAADb3uEKAAAAACgAAAAoAAAAZAAAAGQAAAAAAAAAzMzMAAAAAABQAAAAUAAAAGQAAABkAAAAAAAAABcAAAAUAAAAAAAAAAAAAAD/fwAA/38AAAAAAAAJAAAABAAAAIuZ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KREAAM0ZAADtOAAAfiEAABAAAAAmAAAACAAAAP//////////MAAAABQAAAAAAAAAAAD//wAAAQAAAP//AAABAA=="/>
              </a:ext>
            </a:extLst>
          </p:cNvSpPr>
          <p:nvPr/>
        </p:nvSpPr>
        <p:spPr>
          <a:xfrm>
            <a:off x="2789555" y="4194175"/>
            <a:ext cx="6464300" cy="1250315"/>
          </a:xfrm>
          <a:prstGeom prst="rect">
            <a:avLst/>
          </a:prstGeom>
          <a:noFill/>
          <a:ln>
            <a:noFill/>
          </a:ln>
          <a:effectLst/>
        </p:spPr>
        <p:txBody>
          <a:bodyPr vert="horz" wrap="square" lIns="91440" tIns="45720" rIns="91440" bIns="45720" numCol="1" spcCol="215900" anchor="t"/>
          <a:lstStyle/>
          <a:p>
            <a:pPr algn="ctr">
              <a:spcBef>
                <a:spcPts val="10000"/>
              </a:spcBef>
              <a:spcAft>
                <a:spcPts val="1800"/>
              </a:spcAft>
              <a:defRPr sz="2800" cap="none">
                <a:solidFill>
                  <a:srgbClr val="007F7F"/>
                </a:solidFill>
                <a:latin typeface="Tahoma" pitchFamily="1" charset="0"/>
                <a:ea typeface="Arial" pitchFamily="1" charset="0"/>
                <a:cs typeface="Arial" pitchFamily="1" charset="0"/>
              </a:defRPr>
            </a:pPr>
            <a:r>
              <a:t>Fragen dazu?</a:t>
            </a:r>
          </a:p>
        </p:txBody>
      </p:sp>
      <p:sp>
        <p:nvSpPr>
          <p:cNvPr id="3"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EAAAACADAAAAAAAAAAAAAAEAAACgMgAAVgcAAKr4//8BAAAAf39/AAEAAABkAAAAAAAAABQAAABAHwAAAAAAACYAAAAAAAAAwOD//wAAAAAmAAAAZAAAABYAAABMAAAAAAAAAAAAAAAEAAAAAAAAAAEAAADb3uEKAAAAACgAAAAoAAAAZAAAAGQAAAAAAAAAzMzMAAAAAABQAAAAUAAAAGQAAABkAAAAAAAAABcAAAAUAAAAAAAAAAAAAAD/fwAA/38AAAAAAAAJAAAABAAAAAQ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defRPr sz="1800" b="1" cap="none">
                <a:solidFill>
                  <a:srgbClr val="007F7F"/>
                </a:solidFill>
              </a:defRPr>
            </a:pPr>
            <a:r>
              <a:t>Die praktische Anwendung der </a:t>
            </a:r>
            <a:r>
              <a:t>Gesprächstechniken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charRg st="4294967295" end="429496729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3" animBg="1"/>
    </p:bldLst>
    <p:extLst>
      <p:ext uri="smNativeData">
        <pr:smNativeData xmlns:pr="smNativeData" xmlns="smNativeData" val="XMwMaAIAAAAFAAAA/v///wEAAAABAAAAAAAAAAAAAAAAAAAAAAAAAAkAAAD/////AQAAAAEAAAAAAAAAAAAAAAAAAAAAAAAA"/>
      </p:ext>
    </p:extLst>
  </p:timing>
</p:sld>
</file>

<file path=ppt/slides/slide4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Rechteck2"/>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QAAAAAQAAACMAAAAjAAAAIwAAAB4AAAAAAAAAZAAAAGQAAAAAAAAAZAAAAGQAAAAVAAAAYAAAAAAAAAAAAAAAEAAAACADAAAAAAAAAAAAAAEAAACgMgAAAAAAAAAAAAABAAAAf39/AAEAAABkAAAAAAAAABQAAABAHwAAAAAAACYAAAAAAAAAwOD//wAAAAAmAAAAZAAAABYAAABMAAAAAAAAAAAAAAAEAAAAAAAAAAEAAADb3uEKAAAAACgAAAAoAAAAZAAAAGQAAAAAAAAAzMzMAAAAAABQAAAAUAAAAGQAAABkAAAAAAAAABcAAAAUAAAAAAAAAAAAAAD/fwAA/38AAAAAAAAJAAAABAAAAIuZ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RQAAM0ZAACBNAAAfiEAABAAAAAmAAAACAAAAP//////////MAAAABQAAAAAAAAAAAD//wAAAQAAAP//AAABAA=="/>
              </a:ext>
            </a:extLst>
          </p:cNvSpPr>
          <p:nvPr/>
        </p:nvSpPr>
        <p:spPr>
          <a:xfrm>
            <a:off x="3409315" y="4194175"/>
            <a:ext cx="5125720" cy="1250315"/>
          </a:xfrm>
          <a:prstGeom prst="rect">
            <a:avLst/>
          </a:prstGeom>
          <a:noFill/>
          <a:ln>
            <a:noFill/>
          </a:ln>
          <a:effectLst/>
        </p:spPr>
        <p:txBody>
          <a:bodyPr vert="horz" wrap="square" lIns="91440" tIns="45720" rIns="91440" bIns="45720" numCol="1" spcCol="215900" anchor="t"/>
          <a:lstStyle/>
          <a:p>
            <a:pPr algn="ctr">
              <a:spcBef>
                <a:spcPts val="10000"/>
              </a:spcBef>
              <a:spcAft>
                <a:spcPts val="1800"/>
              </a:spcAft>
              <a:defRPr sz="2800" cap="none">
                <a:solidFill>
                  <a:srgbClr val="007F7F"/>
                </a:solidFill>
                <a:latin typeface="Tahoma" pitchFamily="1" charset="0"/>
                <a:ea typeface="Arial" pitchFamily="1" charset="0"/>
                <a:cs typeface="Arial" pitchFamily="1" charset="0"/>
              </a:defRPr>
            </a:pPr>
            <a:r>
              <a:t>Fragen zum Thema Konflikte?</a:t>
            </a:r>
          </a:p>
        </p:txBody>
      </p:sp>
      <p:sp>
        <p:nvSpPr>
          <p:cNvPr id="3"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EAAAACADAAAAAAAAAAAAAAEAAACgMgAAVgcAAKr4//8BAAAAf39/AAEAAABkAAAAAAAAABQAAABAHwAAAAAAACYAAAAAAAAAwOD//wAAAAAmAAAAZAAAABYAAABMAAAAAAAAAAAAAAAEAAAAAAAAAAEAAADb3uEKAAAAACgAAAAoAAAAZAAAAGQAAAAAAAAAzMzMAAAAAABQAAAAUAAAAGQAAABkAAAAAAAAABcAAAAUAAAAAAAAAAAAAAD/fwAA/38AAAAAAAAJAAAABAAAAAQ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gAAALUCAADIQQAA7AQAABAAAAAmAAAACAAAAP//////////MAAAABQAAAAAAAAAAAD//wAAAQAAAP//AAABAA=="/>
              </a:ext>
            </a:extLst>
          </p:cNvSpPr>
          <p:nvPr/>
        </p:nvSpPr>
        <p:spPr>
          <a:xfrm>
            <a:off x="92710" y="440055"/>
            <a:ext cx="10600690" cy="360045"/>
          </a:xfrm>
          <a:prstGeom prst="rect">
            <a:avLst/>
          </a:prstGeom>
          <a:noFill/>
          <a:ln>
            <a:noFill/>
          </a:ln>
          <a:effectLst/>
        </p:spPr>
        <p:txBody>
          <a:bodyPr vert="horz" wrap="square" lIns="91440" tIns="45720" rIns="91440" bIns="45720" numCol="1" spcCol="215900" anchor="t"/>
          <a:lstStyle/>
          <a:p>
            <a:pPr marL="342900" indent="-342900">
              <a:defRPr sz="1800" b="1" cap="none">
                <a:solidFill>
                  <a:srgbClr val="007F7F"/>
                </a:solidFill>
              </a:defRPr>
            </a:pPr>
            <a:r>
              <a:t>Die praktische Anwendung der </a:t>
            </a:r>
            <a:r>
              <a:t>Gesprächstechniken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charRg st="4294967295" end="429496729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3" animBg="1"/>
    </p:bldLst>
    <p:extLst>
      <p:ext uri="smNativeData">
        <pr:smNativeData xmlns:pr="smNativeData" xmlns="smNativeData" val="XMwMaAIAAAAFAAAA/v///wEAAAABAAAAAAAAAAAAAAAAAAAAAAAAAAkAAAD/////AQAAAAEAAAAAAAAAAAAAAAAAAAAAAAAA"/>
      </p:ext>
    </p:extLst>
  </p:timing>
</p:sld>
</file>

<file path=ppt/slides/slide4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Q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QAAALQCAADIQQAA7AQAABAAAAAmAAAACAAAAP//////////MAAAABQAAAAAAAAAAAD//wAAAQAAAP//AAABAA=="/>
              </a:ext>
            </a:extLst>
          </p:cNvSpPr>
          <p:nvPr/>
        </p:nvSpPr>
        <p:spPr>
          <a:xfrm>
            <a:off x="92075" y="439420"/>
            <a:ext cx="10601325" cy="360680"/>
          </a:xfrm>
          <a:prstGeom prst="rect">
            <a:avLst/>
          </a:prstGeom>
          <a:noFill/>
          <a:ln>
            <a:noFill/>
          </a:ln>
          <a:effectLst/>
        </p:spPr>
        <p:txBody>
          <a:bodyPr vert="horz" wrap="square" lIns="91440" tIns="45720" rIns="91440" bIns="45720" numCol="1" spcCol="215900" anchor="t"/>
          <a:lstStyle/>
          <a:p>
            <a:pPr marL="342900" indent="-342900">
              <a:buNone/>
              <a:defRPr sz="1800" b="1" cap="none">
                <a:solidFill>
                  <a:schemeClr val="accent1"/>
                </a:solidFill>
              </a:defRPr>
            </a:pPr>
            <a:r>
              <a:t>Die praktische Anwendung der </a:t>
            </a:r>
            <a:r>
              <a:t>Gesprächstechniken</a:t>
            </a:r>
          </a:p>
        </p:txBody>
      </p:sp>
      <p:sp>
        <p:nvSpPr>
          <p:cNvPr id="3" name="Rechteck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AAEAAABkAAAAAAAAABQAAABAHwAAAAAAACYAAAAAAAAAwOD//wAAAAAmAAAAZAAAABYAAABMAAAAAAAAAAAAAAAEAAAAAAAAAAEAAADb3uEKAAAAACgAAAAoAAAAZAAAAGQAAAAAAAAAzMzMAAAAAABQAAAAUAAAAGQAAABkAAAAAAAAABcAAAAUAAAAAAAAAAAAAAD/fwAApHkAAAAAAAAJAAAABAAAAKAv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OAIAAKUGAAD+RwAATycAAAAAAAAmAAAACAAAAP//////////MAAAABQAAAAAAAAAAAD//wAAAQAAAP//AAABAA=="/>
              </a:ext>
            </a:extLst>
          </p:cNvSpPr>
          <p:nvPr/>
        </p:nvSpPr>
        <p:spPr>
          <a:xfrm>
            <a:off x="360680" y="1080135"/>
            <a:ext cx="11342370" cy="5309870"/>
          </a:xfrm>
          <a:prstGeom prst="rect">
            <a:avLst/>
          </a:prstGeom>
          <a:noFill/>
          <a:ln>
            <a:noFill/>
          </a:ln>
          <a:effectLst/>
        </p:spPr>
        <p:txBody>
          <a:bodyPr vert="horz" wrap="square" lIns="91440" tIns="45720" rIns="91440" bIns="45720" numCol="1" spcCol="215900" anchor="t"/>
          <a:lstStyle/>
          <a:p>
            <a:pPr defTabSz="914400">
              <a:lnSpc>
                <a:spcPct val="100000"/>
              </a:lnSpc>
              <a:spcAft>
                <a:spcPts val="1200"/>
              </a:spcAft>
              <a:buNone/>
              <a:tabLst/>
              <a:defRPr sz="2000" cap="none">
                <a:latin typeface="Tahoma" pitchFamily="1" charset="0"/>
                <a:ea typeface="Tahoma" pitchFamily="1" charset="0"/>
                <a:cs typeface="Tahoma" pitchFamily="1" charset="0"/>
              </a:defRPr>
            </a:pPr>
            <a:r>
              <a:t>Die Themen des nächsten Termins</a:t>
            </a:r>
          </a:p>
          <a:p>
            <a:pPr marL="575945" indent="-179705">
              <a:spcBef>
                <a:spcPts val="1200"/>
              </a:spcBef>
              <a:spcAft>
                <a:spcPts val="600"/>
              </a:spcAft>
              <a:buClr>
                <a:srgbClr val="23A092"/>
              </a:buClr>
              <a:buSzPts val="2000"/>
              <a:buFont typeface="Wingdings" pitchFamily="2" charset="2"/>
              <a:buChar char=""/>
              <a:defRPr sz="1600" cap="none">
                <a:latin typeface="Tahoma" pitchFamily="1" charset="0"/>
                <a:ea typeface="Tahoma" pitchFamily="1" charset="0"/>
                <a:cs typeface="Tahoma" pitchFamily="1" charset="0"/>
              </a:defRPr>
            </a:pPr>
            <a:r>
              <a:t>Transaktionsanalyse</a:t>
            </a:r>
          </a:p>
          <a:p>
            <a:pPr marL="575945" indent="-179705">
              <a:spcBef>
                <a:spcPts val="1200"/>
              </a:spcBef>
              <a:spcAft>
                <a:spcPts val="600"/>
              </a:spcAft>
              <a:buClr>
                <a:srgbClr val="23A092"/>
              </a:buClr>
              <a:buSzPts val="2000"/>
              <a:buFont typeface="Wingdings" pitchFamily="2" charset="2"/>
              <a:buChar char=""/>
              <a:defRPr sz="1600" cap="none">
                <a:latin typeface="Tahoma" pitchFamily="1" charset="0"/>
                <a:ea typeface="Tahoma" pitchFamily="1" charset="0"/>
                <a:cs typeface="Tahoma" pitchFamily="1" charset="0"/>
              </a:defRPr>
            </a:pPr>
            <a:r>
              <a:t>Deeskalationsstrategien</a:t>
            </a:r>
          </a:p>
          <a:p>
            <a:pPr marL="575945" indent="-179705">
              <a:spcBef>
                <a:spcPts val="1200"/>
              </a:spcBef>
              <a:spcAft>
                <a:spcPts val="600"/>
              </a:spcAft>
              <a:buClr>
                <a:srgbClr val="23A092"/>
              </a:buClr>
              <a:buSzPts val="2000"/>
              <a:buFont typeface="Wingdings" pitchFamily="2" charset="2"/>
              <a:buChar char=""/>
              <a:defRPr sz="1600" cap="none">
                <a:latin typeface="Tahoma" pitchFamily="1" charset="0"/>
                <a:ea typeface="Tahoma" pitchFamily="1" charset="0"/>
                <a:cs typeface="Tahoma" pitchFamily="1" charset="0"/>
              </a:defRPr>
            </a:pPr>
            <a:r>
              <a:t>Strategien zur Konfliktlösung</a:t>
            </a:r>
          </a:p>
          <a:p>
            <a:pPr marL="575945" indent="-179705">
              <a:spcBef>
                <a:spcPts val="1200"/>
              </a:spcBef>
              <a:spcAft>
                <a:spcPts val="600"/>
              </a:spcAft>
              <a:buClr>
                <a:srgbClr val="23A092"/>
              </a:buClr>
              <a:buSzPts val="2000"/>
              <a:buFont typeface="Wingdings" pitchFamily="2" charset="2"/>
              <a:buChar char=""/>
              <a:defRPr sz="1600" cap="none">
                <a:latin typeface="Tahoma" pitchFamily="1" charset="0"/>
                <a:ea typeface="Tahoma" pitchFamily="1" charset="0"/>
                <a:cs typeface="Tahoma" pitchFamily="1" charset="0"/>
              </a:defRPr>
            </a:pPr>
            <a:r>
              <a:t>Überprüfung der eigenen Konfliktstrategie</a:t>
            </a:r>
          </a:p>
          <a:p>
            <a:pPr marL="575945" indent="-179705">
              <a:spcBef>
                <a:spcPts val="1200"/>
              </a:spcBef>
              <a:spcAft>
                <a:spcPts val="600"/>
              </a:spcAft>
              <a:buClr>
                <a:srgbClr val="23A092"/>
              </a:buClr>
              <a:buSzPts val="2000"/>
              <a:buFont typeface="Wingdings" pitchFamily="2" charset="2"/>
              <a:buChar char=""/>
              <a:defRPr sz="1600" cap="none">
                <a:latin typeface="Tahoma" pitchFamily="1" charset="0"/>
                <a:ea typeface="Tahoma" pitchFamily="1" charset="0"/>
                <a:cs typeface="Tahoma" pitchFamily="1" charset="0"/>
              </a:defRPr>
            </a:pPr>
            <a:r>
              <a:t>Ihre Strategie zur </a:t>
            </a:r>
            <a:r>
              <a:t>Konfliktprävention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XMwMaAc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A=="/>
      </p:ext>
    </p:extLst>
  </p:timing>
</p:sld>
</file>

<file path=ppt/slides/slide4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showMasterSp="0">
  <p:cSld>
    <p:bg>
      <p:bgPr>
        <a:solidFill>
          <a:schemeClr val="tx1"/>
        </a:solidFill>
        <a:effectLst/>
      </p:bgPr>
    </p:bg>
    <p:spTree>
      <p:nvGrpSpPr>
        <p:cNvPr id="1" name=""/>
        <p:cNvGrpSpPr/>
        <p:nvPr/>
      </p:nvGrpSpPr>
      <p:grpSpPr>
        <a:xfrm>
          <a:off x="0" y="0"/>
          <a:ext cx="0" cy="0"/>
          <a:chOff x="0" y="0"/>
          <a:chExt cx="0" cy="0"/>
        </a:xfrm>
      </p:grpSpPr>
      <p:sp>
        <p:nvSpPr>
          <p:cNvPr id="2" name="Textbox1"/>
          <p:cNvSpPr>
            <a:extLst>
              <a:ext uri="smNativeData">
                <pr:smNativeData xmlns:pr="smNativeData" xmlns="smNativeData" val="SMDATA_16_XMwMa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8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AQYAABQcAABnGwAAHyIAABAAAAAmAAAACAAAAP//////////MAAAABQAAAAAAAAAAAD//wAAAQAAAP//AAABAA=="/>
              </a:ext>
            </a:extLst>
          </p:cNvSpPr>
          <p:nvPr/>
        </p:nvSpPr>
        <p:spPr>
          <a:xfrm>
            <a:off x="975995" y="4564380"/>
            <a:ext cx="3478530" cy="982345"/>
          </a:xfrm>
          <a:prstGeom prst="rect">
            <a:avLst/>
          </a:prstGeom>
          <a:noFill/>
          <a:ln>
            <a:noFill/>
          </a:ln>
          <a:effectLst/>
        </p:spPr>
        <p:txBody>
          <a:bodyPr vert="horz" wrap="square" lIns="91440" tIns="45720" rIns="91440" bIns="45720" numCol="1" spcCol="215900" anchor="t"/>
          <a:lstStyle/>
          <a:p>
            <a:pPr>
              <a:defRPr sz="2600" cap="none">
                <a:solidFill>
                  <a:schemeClr val="bg1"/>
                </a:solidFill>
              </a:defRPr>
            </a:pPr>
            <a:r>
              <a:t>Vielen Dank </a:t>
            </a:r>
          </a:p>
          <a:p>
            <a:pPr>
              <a:defRPr sz="2600" cap="none">
                <a:solidFill>
                  <a:schemeClr val="bg1"/>
                </a:solidFill>
              </a:defRPr>
            </a:pPr>
            <a:r>
              <a:t>für Ihr Interesse.</a:t>
            </a:r>
          </a:p>
        </p:txBody>
      </p:sp>
      <p:pic>
        <p:nvPicPr>
          <p:cNvPr id="3" name="Grafik1"/>
          <p:cNvPicPr>
            <a:picLocks noChangeAspect="1"/>
            <a:extLst>
              <a:ext uri="smNativeData">
                <pr:smNativeData xmlns:pr="smNativeData" xmlns="smNativeData" val="SMDATA_18_XMwMaBMAAAAlAAAAEQAAAC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AAfxEc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K8dAAATBgAAhEEAAO8mAAAQAAAAJgAAAAgAAAD//////////zAAAAAUAAAAAAAAAAAA//8AAAEAAAD//wAAAQA="/>
              </a:ext>
            </a:extLst>
          </p:cNvPicPr>
          <p:nvPr/>
        </p:nvPicPr>
        <p:blipFill>
          <a:blip r:embed="rId3"/>
          <a:stretch>
            <a:fillRect/>
          </a:stretch>
        </p:blipFill>
        <p:spPr>
          <a:xfrm>
            <a:off x="4825365" y="987425"/>
            <a:ext cx="5824855" cy="5341620"/>
          </a:xfrm>
          <a:prstGeom prst="rect">
            <a:avLst/>
          </a:prstGeom>
          <a:noFill/>
          <a:ln>
            <a:noFill/>
          </a:ln>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Presentation">
  <a:themeElements>
    <a:clrScheme name="Presentation 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fontScheme name="Presentation">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prstTxWarp prst="textNoShape">
          <a:avLst/>
        </a:prstTxWarp>
        <a:noAutofit/>
      </a:bodyPr>
      <a:lstStyle>
        <a:defPPr>
          <a:defRPr/>
        </a:defPPr>
      </a:lstStyle>
      <a:style>
        <a:lnRef idx="0">
          <a:schemeClr val="accent1"/>
        </a:lnRef>
        <a:fillRef idx="0">
          <a:schemeClr val="accent1"/>
        </a:fillRef>
        <a:effectRef idx="0">
          <a:schemeClr val="accent1"/>
        </a:effectRef>
        <a:fontRef idx="minor">
          <a:schemeClr val="lt1"/>
        </a:fontRef>
      </a:style>
    </a:spDef>
  </a:objectDefaults>
  <a:extraClrSchemeLst>
    <a:extraClrScheme>
      <a:clrScheme name="Presentation 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
        <a:dk1>
          <a:srgbClr val="FFFFFF"/>
        </a:dk1>
        <a:lt1>
          <a:srgbClr val="0000FF"/>
        </a:lt1>
        <a:dk2>
          <a:srgbClr val="FFFF00"/>
        </a:dk2>
        <a:lt2>
          <a:srgbClr val="000000"/>
        </a:lt2>
        <a:accent1>
          <a:srgbClr val="FF9900"/>
        </a:accent1>
        <a:accent2>
          <a:srgbClr val="00FFFF"/>
        </a:accent2>
        <a:accent3>
          <a:srgbClr val="535379"/>
        </a:accent3>
        <a:accent4>
          <a:srgbClr val="737359"/>
        </a:accent4>
        <a:accent5>
          <a:srgbClr val="939339"/>
        </a:accent5>
        <a:accent6>
          <a:srgbClr val="B3B319"/>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Presentation 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
        <a:dk1>
          <a:srgbClr val="000000"/>
        </a:dk1>
        <a:lt1>
          <a:srgbClr val="FFFFFF"/>
        </a:lt1>
        <a:dk2>
          <a:srgbClr val="000000"/>
        </a:dk2>
        <a:lt2>
          <a:srgbClr val="333333"/>
        </a:lt2>
        <a:accent1>
          <a:srgbClr val="DDDDDD"/>
        </a:accent1>
        <a:accent2>
          <a:srgbClr val="808080"/>
        </a:accent2>
        <a:accent3>
          <a:srgbClr val="535379"/>
        </a:accent3>
        <a:accent4>
          <a:srgbClr val="737359"/>
        </a:accent4>
        <a:accent5>
          <a:srgbClr val="939339"/>
        </a:accent5>
        <a:accent6>
          <a:srgbClr val="B3B31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esentation 5">
        <a:dk1>
          <a:srgbClr val="000000"/>
        </a:dk1>
        <a:lt1>
          <a:srgbClr val="FFFFCC"/>
        </a:lt1>
        <a:dk2>
          <a:srgbClr val="808000"/>
        </a:dk2>
        <a:lt2>
          <a:srgbClr val="666633"/>
        </a:lt2>
        <a:accent1>
          <a:srgbClr val="339933"/>
        </a:accent1>
        <a:accent2>
          <a:srgbClr val="800000"/>
        </a:accent2>
        <a:accent3>
          <a:srgbClr val="535379"/>
        </a:accent3>
        <a:accent4>
          <a:srgbClr val="737359"/>
        </a:accent4>
        <a:accent5>
          <a:srgbClr val="939339"/>
        </a:accent5>
        <a:accent6>
          <a:srgbClr val="B3B319"/>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esentation 6">
        <a:dk1>
          <a:srgbClr val="000000"/>
        </a:dk1>
        <a:lt1>
          <a:srgbClr val="FFFFFF"/>
        </a:lt1>
        <a:dk2>
          <a:srgbClr val="000000"/>
        </a:dk2>
        <a:lt2>
          <a:srgbClr val="808080"/>
        </a:lt2>
        <a:accent1>
          <a:srgbClr val="FFCC66"/>
        </a:accent1>
        <a:accent2>
          <a:srgbClr val="0000FF"/>
        </a:accent2>
        <a:accent3>
          <a:srgbClr val="535379"/>
        </a:accent3>
        <a:accent4>
          <a:srgbClr val="737359"/>
        </a:accent4>
        <a:accent5>
          <a:srgbClr val="939339"/>
        </a:accent5>
        <a:accent6>
          <a:srgbClr val="B3B319"/>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esentation 7">
        <a:dk1>
          <a:srgbClr val="000000"/>
        </a:dk1>
        <a:lt1>
          <a:srgbClr val="FFFFFF"/>
        </a:lt1>
        <a:dk2>
          <a:srgbClr val="000000"/>
        </a:dk2>
        <a:lt2>
          <a:srgbClr val="808080"/>
        </a:lt2>
        <a:accent1>
          <a:srgbClr val="C0C0C0"/>
        </a:accent1>
        <a:accent2>
          <a:srgbClr val="0066FF"/>
        </a:accent2>
        <a:accent3>
          <a:srgbClr val="535379"/>
        </a:accent3>
        <a:accent4>
          <a:srgbClr val="737359"/>
        </a:accent4>
        <a:accent5>
          <a:srgbClr val="939339"/>
        </a:accent5>
        <a:accent6>
          <a:srgbClr val="B3B319"/>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esentation 8">
        <a:dk1>
          <a:srgbClr val="000000"/>
        </a:dk1>
        <a:lt1>
          <a:srgbClr val="FFFFFF"/>
        </a:lt1>
        <a:dk2>
          <a:srgbClr val="000000"/>
        </a:dk2>
        <a:lt2>
          <a:srgbClr val="808080"/>
        </a:lt2>
        <a:accent1>
          <a:srgbClr val="3399FF"/>
        </a:accent1>
        <a:accent2>
          <a:srgbClr val="99FFCC"/>
        </a:accent2>
        <a:accent3>
          <a:srgbClr val="535379"/>
        </a:accent3>
        <a:accent4>
          <a:srgbClr val="737359"/>
        </a:accent4>
        <a:accent5>
          <a:srgbClr val="939339"/>
        </a:accent5>
        <a:accent6>
          <a:srgbClr val="B3B31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Presentation 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3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3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3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3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3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3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3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3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3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3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4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4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4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4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4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4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4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4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4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4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5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5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5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5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5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5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5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5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5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5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6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6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6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6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6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6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6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6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6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6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7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7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7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7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7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7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7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7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7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7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8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8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8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8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8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8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8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8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8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8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9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9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9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9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9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9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9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9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9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9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0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0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Presentation">
  <a:themeElements>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fontScheme name="Presentation">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prstTxWarp prst="textNoShape">
          <a:avLst/>
        </a:prstTxWarp>
        <a:noAutofit/>
      </a:bodyPr>
      <a:lstStyle>
        <a:defPPr>
          <a:defRPr/>
        </a:defPPr>
      </a:lstStyle>
      <a:style>
        <a:lnRef idx="0">
          <a:schemeClr val="accent1"/>
        </a:lnRef>
        <a:fillRef idx="0">
          <a:schemeClr val="accent1"/>
        </a:fillRef>
        <a:effectRef idx="0">
          <a:schemeClr val="accent1"/>
        </a:effectRef>
        <a:fontRef idx="minor">
          <a:schemeClr val="lt1"/>
        </a:fontRef>
      </a:style>
    </a:spDef>
  </a:objectDefaults>
  <a:extraClrSchemeLst>
    <a:extraClrScheme>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9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9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9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9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9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Presentation">
  <a:themeElements>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fontScheme name="Presentation">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prstTxWarp prst="textNoShape">
          <a:avLst/>
        </a:prstTxWarp>
        <a:noAutofit/>
      </a:bodyPr>
      <a:lstStyle>
        <a:defPPr>
          <a:defRPr/>
        </a:defPPr>
      </a:lstStyle>
      <a:style>
        <a:lnRef idx="0">
          <a:schemeClr val="accent1"/>
        </a:lnRef>
        <a:fillRef idx="0">
          <a:schemeClr val="accent1"/>
        </a:fillRef>
        <a:effectRef idx="0">
          <a:schemeClr val="accent1"/>
        </a:effectRef>
        <a:fontRef idx="minor">
          <a:schemeClr val="lt1"/>
        </a:fontRef>
      </a:style>
    </a:spDef>
  </a:objectDefaults>
  <a:extraClrSchemeLst>
    <a:extraClrScheme>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9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9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9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9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9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Presentation">
  <a:themeElements>
    <a:clrScheme name="Presentation 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fontScheme name="Presentation">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prstTxWarp prst="textNoShape">
          <a:avLst/>
        </a:prstTxWarp>
        <a:noAutofit/>
      </a:bodyPr>
      <a:lstStyle>
        <a:defPPr>
          <a:defRPr/>
        </a:defPPr>
      </a:lstStyle>
      <a:style>
        <a:lnRef idx="0">
          <a:schemeClr val="accent1"/>
        </a:lnRef>
        <a:fillRef idx="0">
          <a:schemeClr val="accent1"/>
        </a:fillRef>
        <a:effectRef idx="0">
          <a:schemeClr val="accent1"/>
        </a:effectRef>
        <a:fontRef idx="minor">
          <a:schemeClr val="lt1"/>
        </a:fontRef>
      </a:style>
    </a:spDef>
  </a:objectDefaults>
  <a:extraClrSchemeLst>
    <a:extraClrScheme>
      <a:clrScheme name="Presentation 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3">
        <a:dk1>
          <a:srgbClr val="FFFFFF"/>
        </a:dk1>
        <a:lt1>
          <a:srgbClr val="0000FF"/>
        </a:lt1>
        <a:dk2>
          <a:srgbClr val="FFFF00"/>
        </a:dk2>
        <a:lt2>
          <a:srgbClr val="000000"/>
        </a:lt2>
        <a:accent1>
          <a:srgbClr val="FF9900"/>
        </a:accent1>
        <a:accent2>
          <a:srgbClr val="00FFFF"/>
        </a:accent2>
        <a:accent3>
          <a:srgbClr val="535379"/>
        </a:accent3>
        <a:accent4>
          <a:srgbClr val="737359"/>
        </a:accent4>
        <a:accent5>
          <a:srgbClr val="939339"/>
        </a:accent5>
        <a:accent6>
          <a:srgbClr val="B3B319"/>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Presentation 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
        <a:dk1>
          <a:srgbClr val="000000"/>
        </a:dk1>
        <a:lt1>
          <a:srgbClr val="FFFFFF"/>
        </a:lt1>
        <a:dk2>
          <a:srgbClr val="000000"/>
        </a:dk2>
        <a:lt2>
          <a:srgbClr val="333333"/>
        </a:lt2>
        <a:accent1>
          <a:srgbClr val="DDDDDD"/>
        </a:accent1>
        <a:accent2>
          <a:srgbClr val="808080"/>
        </a:accent2>
        <a:accent3>
          <a:srgbClr val="535379"/>
        </a:accent3>
        <a:accent4>
          <a:srgbClr val="737359"/>
        </a:accent4>
        <a:accent5>
          <a:srgbClr val="939339"/>
        </a:accent5>
        <a:accent6>
          <a:srgbClr val="B3B31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esentation 6">
        <a:dk1>
          <a:srgbClr val="000000"/>
        </a:dk1>
        <a:lt1>
          <a:srgbClr val="FFFFCC"/>
        </a:lt1>
        <a:dk2>
          <a:srgbClr val="808000"/>
        </a:dk2>
        <a:lt2>
          <a:srgbClr val="666633"/>
        </a:lt2>
        <a:accent1>
          <a:srgbClr val="339933"/>
        </a:accent1>
        <a:accent2>
          <a:srgbClr val="800000"/>
        </a:accent2>
        <a:accent3>
          <a:srgbClr val="535379"/>
        </a:accent3>
        <a:accent4>
          <a:srgbClr val="737359"/>
        </a:accent4>
        <a:accent5>
          <a:srgbClr val="939339"/>
        </a:accent5>
        <a:accent6>
          <a:srgbClr val="B3B319"/>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esentation 7">
        <a:dk1>
          <a:srgbClr val="000000"/>
        </a:dk1>
        <a:lt1>
          <a:srgbClr val="FFFFFF"/>
        </a:lt1>
        <a:dk2>
          <a:srgbClr val="000000"/>
        </a:dk2>
        <a:lt2>
          <a:srgbClr val="808080"/>
        </a:lt2>
        <a:accent1>
          <a:srgbClr val="FFCC66"/>
        </a:accent1>
        <a:accent2>
          <a:srgbClr val="0000FF"/>
        </a:accent2>
        <a:accent3>
          <a:srgbClr val="535379"/>
        </a:accent3>
        <a:accent4>
          <a:srgbClr val="737359"/>
        </a:accent4>
        <a:accent5>
          <a:srgbClr val="939339"/>
        </a:accent5>
        <a:accent6>
          <a:srgbClr val="B3B319"/>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esentation 8">
        <a:dk1>
          <a:srgbClr val="000000"/>
        </a:dk1>
        <a:lt1>
          <a:srgbClr val="FFFFFF"/>
        </a:lt1>
        <a:dk2>
          <a:srgbClr val="000000"/>
        </a:dk2>
        <a:lt2>
          <a:srgbClr val="808080"/>
        </a:lt2>
        <a:accent1>
          <a:srgbClr val="C0C0C0"/>
        </a:accent1>
        <a:accent2>
          <a:srgbClr val="0066FF"/>
        </a:accent2>
        <a:accent3>
          <a:srgbClr val="535379"/>
        </a:accent3>
        <a:accent4>
          <a:srgbClr val="737359"/>
        </a:accent4>
        <a:accent5>
          <a:srgbClr val="939339"/>
        </a:accent5>
        <a:accent6>
          <a:srgbClr val="B3B319"/>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esentation 9">
        <a:dk1>
          <a:srgbClr val="000000"/>
        </a:dk1>
        <a:lt1>
          <a:srgbClr val="FFFFFF"/>
        </a:lt1>
        <a:dk2>
          <a:srgbClr val="000000"/>
        </a:dk2>
        <a:lt2>
          <a:srgbClr val="808080"/>
        </a:lt2>
        <a:accent1>
          <a:srgbClr val="3399FF"/>
        </a:accent1>
        <a:accent2>
          <a:srgbClr val="99FFCC"/>
        </a:accent2>
        <a:accent3>
          <a:srgbClr val="535379"/>
        </a:accent3>
        <a:accent4>
          <a:srgbClr val="737359"/>
        </a:accent4>
        <a:accent5>
          <a:srgbClr val="939339"/>
        </a:accent5>
        <a:accent6>
          <a:srgbClr val="B3B31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Presentation 1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3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3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3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3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3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3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3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3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3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3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4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4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4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4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4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4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4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4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4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4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5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5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5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5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5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5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5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5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5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5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6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6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6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6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6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6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6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6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6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6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7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7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7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7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7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7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7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7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7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7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8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8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8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8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8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8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8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8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8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8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9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9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9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9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9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9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9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9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9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9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0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0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0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Lst>
</a:theme>
</file>

<file path=ppt/theme/themeOverride1.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2.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3.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4.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5.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6.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7.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8.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9.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10.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11.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12.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13.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14.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15.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16.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17.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18.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19.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20.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21.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22.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23.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24.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25.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26.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27.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28.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29.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30.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31.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32.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33.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34.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35.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36.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37.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38.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39.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40.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41.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42.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43.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44.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45.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46.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47.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48.xml><?xml version="1.0" encoding="utf-8"?>
<a:themeOverride xmlns:a="http://schemas.openxmlformats.org/drawingml/2006/main">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ppt/theme/themeOverride49.xml><?xml version="1.0" encoding="utf-8"?>
<a:themeOverride xmlns:a="http://schemas.openxmlformats.org/drawingml/2006/main">
  <a:clrScheme name="Presentation">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themeOverrid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Pulina</dc:creator>
  <cp:keywords/>
  <dc:description/>
  <cp:lastModifiedBy>gerhard</cp:lastModifiedBy>
  <cp:revision>0</cp:revision>
  <dcterms:created xsi:type="dcterms:W3CDTF">2022-11-26T05:05:12Z</dcterms:created>
  <dcterms:modified xsi:type="dcterms:W3CDTF">2025-04-26T12:06:52Z</dcterms:modified>
</cp:coreProperties>
</file>