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p14="http://schemas.microsoft.com/office/powerpoint/2010/main" xmlns:r="http://schemas.openxmlformats.org/officeDocument/2006/relationships" xmlns:a="http://schemas.openxmlformats.org/drawingml/2006/main">
  <p:sldMasterIdLst>
    <p:sldMasterId id="2147483648" r:id="rId5"/>
  </p:sldMasterIdLst>
  <p:sldIdLst>
    <p:sldId id="257" r:id="rId6"/>
    <p:sldId id="264" r:id="rId7"/>
    <p:sldId id="265" r:id="rId8"/>
    <p:sldId id="266" r:id="rId9"/>
    <p:sldId id="268" r:id="rId10"/>
    <p:sldId id="270" r:id="rId11"/>
    <p:sldId id="271" r:id="rId12"/>
    <p:sldId id="272" r:id="rId13"/>
    <p:sldId id="273" r:id="rId14"/>
    <p:sldId id="274" r:id="rId15"/>
    <p:sldId id="275" r:id="rId16"/>
    <p:sldId id="276" r:id="rId17"/>
    <p:sldId id="278" r:id="rId18"/>
    <p:sldId id="269" r:id="rId19"/>
    <p:sldId id="291" r:id="rId20"/>
    <p:sldId id="292" r:id="rId21"/>
    <p:sldId id="293" r:id="rId22"/>
    <p:sldId id="294" r:id="rId23"/>
    <p:sldId id="295" r:id="rId24"/>
    <p:sldId id="296" r:id="rId25"/>
    <p:sldId id="297" r:id="rId26"/>
    <p:sldId id="298" r:id="rId27"/>
    <p:sldId id="290" r:id="rId28"/>
    <p:sldId id="282" r:id="rId29"/>
    <p:sldId id="283" r:id="rId30"/>
    <p:sldId id="281" r:id="rId31"/>
    <p:sldId id="305" r:id="rId32"/>
    <p:sldId id="284" r:id="rId33"/>
    <p:sldId id="285" r:id="rId34"/>
    <p:sldId id="286" r:id="rId35"/>
    <p:sldId id="287" r:id="rId36"/>
    <p:sldId id="288" r:id="rId37"/>
    <p:sldId id="299" r:id="rId38"/>
    <p:sldId id="289" r:id="rId39"/>
    <p:sldId id="300" r:id="rId40"/>
    <p:sldId id="301" r:id="rId41"/>
    <p:sldId id="302" r:id="rId42"/>
    <p:sldId id="303" r:id="rId43"/>
    <p:sldId id="304" r:id="rId44"/>
    <p:sldId id="279" r:id="rId45"/>
  </p:sldIdLst>
  <p:sldSz cx="9144000" cy="6858000"/>
  <p:notesSz cx="6858000" cy="9144000"/>
  <p:defaultTextStyle>
    <a:lvl1pPr marL="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1pPr>
    <a:lvl2pPr marL="4572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2pPr>
    <a:lvl3pPr marL="9144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3pPr>
    <a:lvl4pPr marL="13716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4pPr>
    <a:lvl5pPr marL="18288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5pPr>
    <a:lvl6pPr marL="22860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6pPr>
    <a:lvl7pPr marL="27432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7pPr>
    <a:lvl8pPr marL="32004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8pPr>
    <a:lvl9pPr marL="36576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9pPr>
  </p:defaultTextStyle>
</p:presentation>
</file>

<file path=ppt/presProps.xml><?xml version="1.0" encoding="utf-8"?>
<p:presentationPr xmlns:p="http://schemas.openxmlformats.org/presentationml/2006/main" xmlns:p14="http://schemas.microsoft.com/office/powerpoint/2010/main" xmlns:r="http://schemas.openxmlformats.org/officeDocument/2006/relationships" xmlns:a="http://schemas.openxmlformats.org/drawingml/2006/main">
  <p:prnPr prnWhat="handouts2" frame="1"/>
  <p:showPr showNarration="1">
    <p:penClr>
      <a:srgbClr val="0000FF"/>
    </p:penClr>
  </p:showPr>
  <p:extLst>
    <p:ext uri="smNativeData">
      <pr:smAppRevision xmlns:pr="smNativeData" dt="1594110871" val="976" rev64="64" revOS="1"/>
      <pr:smFileRevision xmlns:pr="smNativeData" dt="1594110871" val="101"/>
      <pr:guideOptions xmlns:pr="smNativeData" dt="1594110871" snapToGrid="1" snapToBorders="1" snapToGuides="1"/>
      <pr:pdfExportOpt xmlns:pr="smNativeData" dt="1594110871" pagesRangeIndex="1" pagesSelectionIndex="0" qualityIndex="0" embedFonts="2" useJpegs="0" useSubsetFonts="1" useAlpha="1" relativeLinks="0" taggedPdf="1" pane="0" zoom="0" zoomContents="100" layout="0" includeDoc="0" viewFlags="0" openViewer="1" jpegQuality="90" flags="252" layoutIndex="3" exportSlideNames="1" name="/Users/gerhard/Mail/Seminare/BSG/Burn-out/Ausbildung/Burn-out - Ausbildung.pdf"/>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p14="http://schemas.microsoft.com/office/powerpoint/2010/main" xmlns:r="http://schemas.openxmlformats.org/officeDocument/2006/relationships" xmlns:a="http://schemas.openxmlformats.org/drawingml/2006/main">
  <p:slideViewPr>
    <p:cSldViewPr snapToObjects="1" showGuides="1">
      <p:cViewPr varScale="1">
        <p:scale>
          <a:sx n="75" d="100"/>
          <a:sy n="75" d="100"/>
        </p:scale>
        <p:origin x="1644" y="211"/>
      </p:cViewPr>
      <p:guideLst x="0" y="0">
        <p:guide orient="horz" pos="2160"/>
        <p:guide pos="2880"/>
      </p:guideLst>
    </p:cSldViewPr>
  </p:slideViewPr>
  <p:outlineViewPr>
    <p:cViewPr>
      <p:scale>
        <a:sx n="303" d="100"/>
        <a:sy n="303" d="100"/>
      </p:scale>
      <p:origin x="0" y="0"/>
    </p:cViewPr>
  </p:outlineViewPr>
  <p:sorterViewPr>
    <p:cViewPr>
      <p:scale>
        <a:sx n="5" d="100"/>
        <a:sy n="5" d="100"/>
      </p:scale>
      <p:origin x="0" y="0"/>
    </p:cViewPr>
  </p:sorterViewPr>
  <p:notesViewPr>
    <p:cSldViewPr snapToObjects="1" showGuides="1">
      <p:cViewPr>
        <p:scale>
          <a:sx n="75" d="100"/>
          <a:sy n="75" d="100"/>
        </p:scale>
        <p:origin x="1644" y="211"/>
      </p:cViewPr>
    </p:cSldViewPr>
  </p:notesViewPr>
  <p:gridSpacing cx="71755" cy="71755"/>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slide" Target="slides/slide26.xml"/><Relationship Id="rId32" Type="http://schemas.openxmlformats.org/officeDocument/2006/relationships/slide" Target="slides/slide27.xml"/><Relationship Id="rId33" Type="http://schemas.openxmlformats.org/officeDocument/2006/relationships/slide" Target="slides/slide28.xml"/><Relationship Id="rId34" Type="http://schemas.openxmlformats.org/officeDocument/2006/relationships/slide" Target="slides/slide29.xml"/><Relationship Id="rId35" Type="http://schemas.openxmlformats.org/officeDocument/2006/relationships/slide" Target="slides/slide30.xml"/><Relationship Id="rId36" Type="http://schemas.openxmlformats.org/officeDocument/2006/relationships/slide" Target="slides/slide31.xml"/><Relationship Id="rId37" Type="http://schemas.openxmlformats.org/officeDocument/2006/relationships/slide" Target="slides/slide32.xml"/><Relationship Id="rId38" Type="http://schemas.openxmlformats.org/officeDocument/2006/relationships/slide" Target="slides/slide33.xml"/><Relationship Id="rId39" Type="http://schemas.openxmlformats.org/officeDocument/2006/relationships/slide" Target="slides/slide34.xml"/><Relationship Id="rId40" Type="http://schemas.openxmlformats.org/officeDocument/2006/relationships/slide" Target="slides/slide35.xml"/><Relationship Id="rId41" Type="http://schemas.openxmlformats.org/officeDocument/2006/relationships/slide" Target="slides/slide36.xml"/><Relationship Id="rId42" Type="http://schemas.openxmlformats.org/officeDocument/2006/relationships/slide" Target="slides/slide37.xml"/><Relationship Id="rId43" Type="http://schemas.openxmlformats.org/officeDocument/2006/relationships/slide" Target="slides/slide38.xml"/><Relationship Id="rId44" Type="http://schemas.openxmlformats.org/officeDocument/2006/relationships/slide" Target="slides/slide39.xml"/><Relationship Id="rId45" Type="http://schemas.openxmlformats.org/officeDocument/2006/relationships/slide" Target="slides/slide40.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Gg0AAAg0AAAmFgAAEAAAACYAAAAIAAAAAQAAAAAAAAA="/>
              </a:ext>
            </a:extLst>
          </p:cNvSpPr>
          <p:nvPr>
            <p:ph type="ctrTitle"/>
          </p:nvPr>
        </p:nvSpPr>
        <p:spPr>
          <a:xfrm>
            <a:off x="685800" y="2129790"/>
            <a:ext cx="7772400" cy="1470660"/>
          </a:xfrm>
        </p:spPr>
        <p:txBody>
          <a:bodyPr/>
          <a:lstStyle/>
          <a:p>
            <a:pPr/>
            <a:r>
              <a:t>Master-Titelstil durch Klicken bearbeiten</a:t>
            </a:r>
          </a:p>
        </p:txBody>
      </p:sp>
      <p:sp>
        <p:nvSpPr>
          <p:cNvPr id="3" name="Folienuntertitel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wCAAA6BcAANAvAACwIgAAEAAAACYAAAAIAAAAAYAAAAAAAAA="/>
              </a:ext>
            </a:extLst>
          </p:cNvSpPr>
          <p:nvPr>
            <p:ph type="subTitle" idx="1"/>
          </p:nvPr>
        </p:nvSpPr>
        <p:spPr>
          <a:xfrm>
            <a:off x="1371600" y="3886200"/>
            <a:ext cx="6400800" cy="1752600"/>
          </a:xfrm>
        </p:spPr>
        <p:txBody>
          <a:bodyPr/>
          <a:lstStyle>
            <a:lvl1pPr marL="0" indent="0" algn="ctr">
              <a:buNone/>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a:r>
              <a:t>Master-Untertitelstil durch Klicken bearbeiten</a:t>
            </a:r>
          </a:p>
        </p:txBody>
      </p:sp>
      <p:sp>
        <p:nvSpPr>
          <p:cNvPr id="4"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2299-EDB9-D700-D4EC014E2181}" type="slidenum">
              <a:t>16</a:t>
            </a:fld>
          </a:p>
        </p:txBody>
      </p:sp>
    </p:spTree>
  </p:cSld>
  <p:clrMapOvr>
    <a:masterClrMapping/>
  </p:clrMapOvr>
</p:sldLayout>
</file>

<file path=ppt/slideLayouts/slideLayout2.xml><?xml version="1.0" encoding="utf-8"?>
<p:sldLayout xmlns:p="http://schemas.openxmlformats.org/presentationml/2006/main" xmlns:p14="http://schemas.microsoft.com/office/powerpoint/2010/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HA1AACwJQAAEAAAACYAAAAIAAAAAAAAAAAAAAA="/>
              </a:ext>
            </a:extLst>
          </p:cNvSpPr>
          <p:nvPr>
            <p:ph idx="1"/>
          </p:nvPr>
        </p:nvSpPr>
        <p:spPr/>
        <p:txBody>
          <a:body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B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EG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44A6-BD67-E850-B232DF1E1EE7}" type="slidenum">
              <a:t>{Nr.}</a:t>
            </a:fld>
          </a:p>
        </p:txBody>
      </p:sp>
    </p:spTree>
  </p:cSld>
  <p:clrMapOvr>
    <a:masterClrMapping/>
  </p:clrMapOvr>
</p:sldLayout>
</file>

<file path=ppt/slideLayouts/slideLayout3.xml><?xml version="1.0" encoding="utf-8"?>
<p:sldLayout xmlns:p="http://schemas.openxmlformats.org/presentationml/2006/main" xmlns:p14="http://schemas.microsoft.com/office/powerpoint/2010/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yBAAAHBsAAEI0AAB9IwAAEAAAACYAAAAIAAAAgYAAAAAAAAA="/>
              </a:ext>
            </a:extLst>
          </p:cNvSpPr>
          <p:nvPr>
            <p:ph type="title"/>
          </p:nvPr>
        </p:nvSpPr>
        <p:spPr>
          <a:xfrm>
            <a:off x="722630" y="4406900"/>
            <a:ext cx="7772400" cy="1362075"/>
          </a:xfrm>
        </p:spPr>
        <p:txBody>
          <a:bodyPr vert="horz" wrap="square" numCol="1" spcCol="215900" anchor="t">
            <a:prstTxWarp prst="textNoShape">
              <a:avLst/>
            </a:prstTxWarp>
          </a:bodyPr>
          <a:lstStyle>
            <a:lvl1pPr algn="l">
              <a:defRPr sz="4000" b="1" cap="all"/>
            </a:lvl1pPr>
          </a:lstStyle>
          <a:p>
            <a:pPr>
              <a:defRPr cap="all"/>
            </a:pPr>
            <a:r>
              <a:t>Master-Titelstil durch Klicken bearbeiten</a:t>
            </a:r>
          </a:p>
        </p:txBody>
      </p:sp>
      <p:sp>
        <p:nvSpPr>
          <p:cNvPr id="3" name="Folientext1"/>
          <p:cNvSpPr>
            <a:spLocks noGrp="1" noChangeArrowheads="1"/>
            <a:extLst>
              <a:ext uri="smNativeData">
                <pr:smNativeData xmlns:pr="smNativeData" val="SMDATA_13_lzME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yBAAA4REAAEI0AAAcGwAAEAAAACYAAAAIAAAAgYAAAAAAAAA="/>
              </a:ext>
            </a:extLst>
          </p:cNvSpPr>
          <p:nvPr>
            <p:ph idx="1"/>
          </p:nvPr>
        </p:nvSpPr>
        <p:spPr>
          <a:xfrm>
            <a:off x="722630" y="2906395"/>
            <a:ext cx="7772400" cy="1500505"/>
          </a:xfrm>
        </p:spPr>
        <p:txBody>
          <a:bodyPr vert="horz" wrap="square" numCol="1" spcCol="215900" anchor="b">
            <a:prstTxWarp prst="textNoShape">
              <a:avLst/>
            </a:prstTxWarp>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a:r>
              <a:t>Master-Textstil durch Klicken bearbeiten</a:t>
            </a:r>
          </a:p>
        </p:txBody>
      </p:sp>
      <p:sp>
        <p:nvSpPr>
          <p:cNvPr id="4"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119C-DDE5-D230-E7B05D7E24B2}" type="slidenum">
              <a:t>{Nr.}</a:t>
            </a:fld>
          </a:p>
        </p:txBody>
      </p:sp>
    </p:spTree>
  </p:cSld>
  <p:clrMapOvr>
    <a:masterClrMapping/>
  </p:clrMapOvr>
</p:sldLayout>
</file>

<file path=ppt/slideLayouts/slideLayout4.xml><?xml version="1.0" encoding="utf-8"?>
<p:sldLayout xmlns:p="http://schemas.openxmlformats.org/presentationml/2006/main" xmlns:p14="http://schemas.microsoft.com/office/powerpoint/2010/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2"/>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KgbAACwJQAAEAAAACYAAAAIAAAAAYAAAAAAAAA="/>
              </a:ext>
            </a:extLst>
          </p:cNvSpPr>
          <p:nvPr>
            <p:ph idx="1"/>
          </p:nvPr>
        </p:nvSpPr>
        <p:spPr>
          <a:xfrm>
            <a:off x="457200" y="1600200"/>
            <a:ext cx="4038600"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Folientext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YHAAA2AkAAHA1AACwJQAAEAAAACYAAAAIAAAAAYAAAAAAAAA="/>
              </a:ext>
            </a:extLst>
          </p:cNvSpPr>
          <p:nvPr>
            <p:ph idx="2"/>
          </p:nvPr>
        </p:nvSpPr>
        <p:spPr>
          <a:xfrm>
            <a:off x="4648200" y="1600200"/>
            <a:ext cx="4038600"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5"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6"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7"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5EFF-A304-B14E-A851BC0047FD}" type="slidenum">
              <a:t>{Nr.}</a:t>
            </a:fld>
          </a:p>
        </p:txBody>
      </p:sp>
    </p:spTree>
  </p:cSld>
  <p:clrMapOvr>
    <a:masterClrMapping/>
  </p:clrMapOvr>
</p:sldLayout>
</file>

<file path=ppt/slideLayouts/slideLayout5.xml><?xml version="1.0" encoding="utf-8"?>
<p:sldLayout xmlns:p="http://schemas.openxmlformats.org/presentationml/2006/main" xmlns:p14="http://schemas.microsoft.com/office/powerpoint/2010/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3"/>
          <p:cNvSpPr>
            <a:spLocks noGrp="1" noChangeArrowheads="1"/>
            <a:extLst>
              <a:ext uri="smNativeData">
                <pr:smNativeData xmlns:pr="smNativeData" val="SMDATA_13_lzME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cQkAAKobAABhDQAAEAAAACYAAAAIAAAAgYAAAAAAAAA="/>
              </a:ext>
            </a:extLst>
          </p:cNvSpPr>
          <p:nvPr>
            <p:ph idx="1"/>
          </p:nvPr>
        </p:nvSpPr>
        <p:spPr>
          <a:xfrm>
            <a:off x="457200" y="1534795"/>
            <a:ext cx="4039870" cy="640080"/>
          </a:xfrm>
        </p:spPr>
        <p:txBody>
          <a:bodyPr vert="horz" wrap="square" numCol="1" spcCol="215900" anchor="b">
            <a:prstTxWarp prst="textNoShape">
              <a:avLst/>
            </a:prstTxWarp>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r>
              <a:t>Master-Textstil durch Klicken bearbeiten</a:t>
            </a:r>
          </a:p>
        </p:txBody>
      </p:sp>
      <p:sp>
        <p:nvSpPr>
          <p:cNvPr id="4" name="Folientext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YQ0AAKobAACwJQAAEAAAACYAAAAIAAAAAYAAAAAAAAA="/>
              </a:ext>
            </a:extLst>
          </p:cNvSpPr>
          <p:nvPr>
            <p:ph idx="2"/>
          </p:nvPr>
        </p:nvSpPr>
        <p:spPr>
          <a:xfrm>
            <a:off x="457200" y="2174875"/>
            <a:ext cx="4039870"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5" name="Folientext2"/>
          <p:cNvSpPr>
            <a:spLocks noGrp="1" noChangeArrowheads="1"/>
            <a:extLst>
              <a:ext uri="smNativeData">
                <pr:smNativeData xmlns:pr="smNativeData" val="SMDATA_13_lzME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WHAAAcQkAAHA1AABhDQAAEAAAACYAAAAIAAAAgYAAAAAAAAA="/>
              </a:ext>
            </a:extLst>
          </p:cNvSpPr>
          <p:nvPr>
            <p:ph idx="3"/>
          </p:nvPr>
        </p:nvSpPr>
        <p:spPr>
          <a:xfrm>
            <a:off x="4646930" y="1534795"/>
            <a:ext cx="4039870" cy="640080"/>
          </a:xfrm>
        </p:spPr>
        <p:txBody>
          <a:bodyPr vert="horz" wrap="square" numCol="1" spcCol="215900" anchor="b">
            <a:prstTxWarp prst="textNoShape">
              <a:avLst/>
            </a:prstTxWarp>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r>
              <a:t>Master-Textstil durch Klicken bearbeiten</a:t>
            </a:r>
          </a:p>
        </p:txBody>
      </p:sp>
      <p:sp>
        <p:nvSpPr>
          <p:cNvPr id="6" name="Folientext4"/>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WHAAAYQ0AAHA1AACwJQAAEAAAACYAAAAIAAAAAYAAAAAAAAA="/>
              </a:ext>
            </a:extLst>
          </p:cNvSpPr>
          <p:nvPr>
            <p:ph idx="4"/>
          </p:nvPr>
        </p:nvSpPr>
        <p:spPr>
          <a:xfrm>
            <a:off x="4646930" y="2174875"/>
            <a:ext cx="4039870"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7"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8"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9"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08CA-6188-848C-FEDD30C272AB}" type="slidenum">
              <a:t>{Nr.}</a:t>
            </a:fld>
          </a:p>
        </p:txBody>
      </p:sp>
    </p:spTree>
  </p:cSld>
  <p:clrMapOvr>
    <a:masterClrMapping/>
  </p:clrMapOvr>
</p:sldLayout>
</file>

<file path=ppt/slideLayouts/slideLayout6.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4"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5"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73A9-C475-E729-8520CD6711D0}" type="slidenum">
              <a:t>{Nr.}</a:t>
            </a:fld>
          </a:p>
        </p:txBody>
      </p:sp>
    </p:spTree>
  </p:cSld>
  <p:clrMapOvr>
    <a:masterClrMapping/>
  </p:clrMapOvr>
</p:sldLayout>
</file>

<file path=ppt/slideLayouts/slideLayout7.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B187-E5B9-C908-47EC01463F12}" type="slidenum">
              <a:t>{Nr.}</a:t>
            </a:fld>
          </a:p>
        </p:txBody>
      </p:sp>
    </p:spTree>
  </p:cSld>
  <p:clrMapOvr>
    <a:masterClrMapping/>
  </p:clrMapOvr>
</p:sldLayout>
</file>

<file path=ppt/slideLayouts/slideLayout8.xml><?xml version="1.0" encoding="utf-8"?>
<p:sldLayout xmlns:p="http://schemas.openxmlformats.org/presentationml/2006/main" xmlns:p14="http://schemas.microsoft.com/office/powerpoint/2010/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rgEAAFIVAADUCAAAEAAAACYAAAAIAAAAgYAAAAAAAAA="/>
              </a:ext>
            </a:extLst>
          </p:cNvSpPr>
          <p:nvPr>
            <p:ph type="title"/>
          </p:nvPr>
        </p:nvSpPr>
        <p:spPr>
          <a:xfrm>
            <a:off x="457200" y="273050"/>
            <a:ext cx="3008630" cy="1162050"/>
          </a:xfr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FQAArgEAAHA1AACwJQAAEAAAACYAAAAIAAAAAYAAAAAAAAA="/>
              </a:ext>
            </a:extLst>
          </p:cNvSpPr>
          <p:nvPr>
            <p:ph idx="1"/>
          </p:nvPr>
        </p:nvSpPr>
        <p:spPr>
          <a:xfrm>
            <a:off x="3575050" y="273050"/>
            <a:ext cx="5111750"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Folientext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1AgAAFIVAACwJQAAEAAAACYAAAAIAAAAAYAAAAAAAAA="/>
              </a:ext>
            </a:extLst>
          </p:cNvSpPr>
          <p:nvPr>
            <p:ph idx="2"/>
          </p:nvPr>
        </p:nvSpPr>
        <p:spPr>
          <a:xfrm>
            <a:off x="457200" y="1435100"/>
            <a:ext cx="3008630" cy="46913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r>
              <a:t>Master-Textstil durch Klicken bearbeiten</a:t>
            </a:r>
          </a:p>
        </p:txBody>
      </p:sp>
      <p:sp>
        <p:nvSpPr>
          <p:cNvPr id="5"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6"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7"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C1A0-03DD-EEEE-378865A01862}" type="slidenum">
              <a:t>{Nr.}</a:t>
            </a:fld>
          </a:p>
        </p:txBody>
      </p:sp>
    </p:spTree>
  </p:cSld>
  <p:clrMapOvr>
    <a:masterClrMapping/>
  </p:clrMapOvr>
</p:sldLayout>
</file>

<file path=ppt/slideLayouts/slideLayout9.xml><?xml version="1.0" encoding="utf-8"?>
<p:sldLayout xmlns:p="http://schemas.openxmlformats.org/presentationml/2006/main" xmlns:p14="http://schemas.microsoft.com/office/powerpoint/2010/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GCwAAiB0AAMYsAAAEIQAAEAAAACYAAAAIAAAAgYAAAAAAAAA="/>
              </a:ext>
            </a:extLst>
          </p:cNvSpPr>
          <p:nvPr>
            <p:ph type="title"/>
          </p:nvPr>
        </p:nvSpPr>
        <p:spPr>
          <a:xfrm>
            <a:off x="1791970" y="4800600"/>
            <a:ext cx="5486400" cy="566420"/>
          </a:xfr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GCwAAxgMAAMYsAAAWHQAAEAAAACYAAAAIAAAAAYAAAAAAAAA="/>
              </a:ext>
            </a:extLst>
          </p:cNvSpPr>
          <p:nvPr>
            <p:ph idx="1"/>
          </p:nvPr>
        </p:nvSpPr>
        <p:spPr>
          <a:xfrm>
            <a:off x="1791970" y="613410"/>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r>
              <a:t>Master-Textstil durch Klicken bearbeiten</a:t>
            </a:r>
          </a:p>
        </p:txBody>
      </p:sp>
      <p:sp>
        <p:nvSpPr>
          <p:cNvPr id="4" name="Folientext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GCwAABCEAAMYsAAD4JQAAEAAAACYAAAAIAAAAAYAAAAAAAAA="/>
              </a:ext>
            </a:extLst>
          </p:cNvSpPr>
          <p:nvPr>
            <p:ph idx="2"/>
          </p:nvPr>
        </p:nvSpPr>
        <p:spPr>
          <a:xfrm>
            <a:off x="1791970" y="5367020"/>
            <a:ext cx="5486400" cy="8051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r>
              <a:t>Master-Textstil durch Klicken bearbeiten</a:t>
            </a:r>
          </a:p>
        </p:txBody>
      </p:sp>
      <p:sp>
        <p:nvSpPr>
          <p:cNvPr id="5"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6"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7"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09B0-9529-FE78-FF7C913608AA}" type="slidenum">
              <a:t>{Nr.}</a:t>
            </a:fld>
          </a:p>
        </p:txBody>
      </p:sp>
    </p:spTree>
  </p:cSld>
  <p:clrMapOvr>
    <a:masterClrMapping/>
  </p:clrMapOvr>
</p:sldLayout>
</file>

<file path=ppt/slideLayouts/slideLayout10.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1"/>
          <p:cNvSpPr>
            <a:spLocks noGrp="1" noChangeArrowheads="1"/>
            <a:extLst>
              <a:ext uri="smNativeData">
                <pr:smNativeData xmlns:pr="smNativeData" val="SMDATA_13_lzMEXx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HA1AACwJQAAEAAAACYAAAAIAAAAAgAAAAAAAAA="/>
              </a:ext>
            </a:extLst>
          </p:cNvSpPr>
          <p:nvPr>
            <p:ph idx="1"/>
          </p:nvPr>
        </p:nvSpPr>
        <p:spPr/>
        <p:txBody>
          <a:bodyPr vert="vert" wrap="square" numCol="1" spcCol="215900" anchor="t">
            <a:prstTxWarp prst="textNoShape">
              <a:avLst/>
            </a:prstTxWarp>
          </a:body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CF9E-B96D-D054-3938D51A266C}" type="slidenum">
              <a:t>{Nr.}</a:t>
            </a:fld>
          </a:p>
        </p:txBody>
      </p:sp>
    </p:spTree>
  </p:cSld>
  <p:clrMapOvr>
    <a:masterClrMapping/>
  </p:clrMapOvr>
</p:sldLayout>
</file>

<file path=ppt/slideLayouts/slideLayout11.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IKAAAsAEAAHA1AACwJQAAEAAAACYAAAAIAAAAgwAAAAAAAAA="/>
              </a:ext>
            </a:extLst>
          </p:cNvSpPr>
          <p:nvPr>
            <p:ph type="title"/>
          </p:nvPr>
        </p:nvSpPr>
        <p:spPr>
          <a:xfrm>
            <a:off x="6629400" y="274320"/>
            <a:ext cx="2057400" cy="5852160"/>
          </a:xfr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val="SMDATA_13_lzMEXx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NgnAACwJQAAEAAAACYAAAAIAAAAAwAAAAAAAAA="/>
              </a:ext>
            </a:extLst>
          </p:cNvSpPr>
          <p:nvPr>
            <p:ph idx="1"/>
          </p:nvPr>
        </p:nvSpPr>
        <p:spPr>
          <a:xfrm>
            <a:off x="457200" y="274320"/>
            <a:ext cx="6019800" cy="5852160"/>
          </a:xfrm>
        </p:spPr>
        <p:txBody>
          <a:bodyPr vert="vert" wrap="square" numCol="1" spcCol="215900" anchor="t">
            <a:prstTxWarp prst="textNoShape">
              <a:avLst/>
            </a:prstTxWarp>
          </a:body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3DF0-7DB3-BE90-CBE60BDE489E}" type="slidenum">
              <a:t>{Nr.}</a:t>
            </a:fld>
          </a:p>
        </p:txBody>
      </p:sp>
    </p:spTree>
  </p:cSld>
  <p:clrMapOvr>
    <a:masterClrMapping/>
  </p:clrMapOvr>
</p:sldLayout>
</file>

<file path=ppt/slideLayouts/slideLayout12.xml><?xml version="1.0" encoding="utf-8"?>
<p:sldLayout xmlns:p="http://schemas.openxmlformats.org/presentationml/2006/main" xmlns:p14="http://schemas.microsoft.com/office/powerpoint/2010/main" xmlns:r="http://schemas.openxmlformats.org/officeDocument/2006/relationships" xmlns:a="http://schemas.openxmlformats.org/drawingml/2006/main" type="cust">
  <p:cSld name="Benutzerdefinier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4"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5"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MPAg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C6CB-B58C-8558-30D934167365}" type="slidenum">
              <a:t>{Nr.}</a:t>
            </a:fld>
          </a:p>
        </p:txBody>
      </p:sp>
    </p:spTree>
  </p:cSld>
  <p:clrMapOvr>
    <a:masterClrMapping/>
  </p:clrMapOvr>
</p:sldLayout>
</file>

<file path=ppt/slideLayouts/slideLayout13.xml><?xml version="1.0" encoding="utf-8"?>
<p:sldLayout xmlns:p="http://schemas.openxmlformats.org/presentationml/2006/main" xmlns:p14="http://schemas.microsoft.com/office/powerpoint/2010/main" xmlns:r="http://schemas.openxmlformats.org/officeDocument/2006/relationships" xmlns:a="http://schemas.openxmlformats.org/drawingml/2006/main" type="cust">
  <p:cSld name="Benutzerdefiniert 2">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uZT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4"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9hOm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5"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MzMzk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B0D2-7FCD-9C92-469875DC6A13}" type="slidenum">
              <a:t>{Nr.}</a:t>
            </a:fld>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s>
</file>

<file path=ppt/slideMasters/slideMaster1.xml><?xml version="1.0" encoding="utf-8"?>
<p:sldMaster xmlns:p="http://schemas.openxmlformats.org/presentationml/2006/main" xmlns:p14="http://schemas.microsoft.com/office/powerpoint/2010/main" xmlns:r="http://schemas.openxmlformats.org/officeDocument/2006/relationships" xmlns:a="http://schemas.openxmlformats.org/drawingml/2006/main">
  <p:cSld name="Standard-Design">
    <p:bg>
      <p:bgPr>
        <a:solidFill>
          <a:schemeClr val="bg1"/>
        </a:solidFill>
        <a:effectLst/>
      </p:bgPr>
    </p:bg>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IAY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8="/>
              </a:ext>
            </a:extLst>
          </p:cNvSpPr>
          <p:nvPr>
            <p:ph type="title"/>
          </p:nvPr>
        </p:nvSpPr>
        <p:spPr>
          <a:xfrm>
            <a:off x="457200" y="274320"/>
            <a:ext cx="8229600" cy="1143000"/>
          </a:xfrm>
          <a:prstGeom prst="rect">
            <a:avLst/>
          </a:prstGeom>
          <a:noFill/>
          <a:ln>
            <a:noFill/>
          </a:ln>
          <a:effectLst/>
        </p:spPr>
        <p:txBody>
          <a:bodyPr vert="horz" wrap="square" numCol="1" spcCol="215900" anchor="ctr">
            <a:prstTxWarp prst="textNoShape">
              <a:avLst/>
            </a:prstTxWarp>
          </a:bodyPr>
          <a:lstStyle/>
          <a:p>
            <a:pPr/>
            <a:r>
              <a:t>Click </a:t>
            </a:r>
            <a:r>
              <a:t>to </a:t>
            </a:r>
            <a:r>
              <a:t>edit Master title </a:t>
            </a:r>
            <a:r>
              <a:t>style</a:t>
            </a:r>
          </a:p>
        </p:txBody>
      </p:sp>
      <p:sp>
        <p:nvSpPr>
          <p:cNvPr id="3" name="Folientext1"/>
          <p:cNvSpPr>
            <a:spLocks noGrp="1" noChangeArrowheads="1"/>
            <a:extLst>
              <a:ext uri="smNativeData">
                <pr:smNativeData xmlns:pr="smNativeData" val="SMDATA_13_lzME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ARK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HA1AACwJQAAEAAAACYAAAAIAAAA//////////8="/>
              </a:ext>
            </a:extLst>
          </p:cNvSpPr>
          <p:nvPr>
            <p:ph type="body" idx="1"/>
          </p:nvPr>
        </p:nvSpPr>
        <p:spPr>
          <a:xfrm>
            <a:off x="457200" y="1600200"/>
            <a:ext cx="8229600" cy="4526280"/>
          </a:xfrm>
          <a:prstGeom prst="rect">
            <a:avLst/>
          </a:prstGeom>
          <a:noFill/>
          <a:ln>
            <a:noFill/>
          </a:ln>
          <a:effectLst/>
        </p:spPr>
        <p:txBody>
          <a:bodyPr vert="horz" wrap="square" numCol="1" spcCol="215900" anchor="t">
            <a:prstTxWarp prst="textNoShape">
              <a:avLst/>
            </a:prstTxWarp>
          </a:bodyPr>
          <a:lstStyle/>
          <a:p>
            <a:pPr/>
            <a:r>
              <a:t>Click </a:t>
            </a:r>
            <a:r>
              <a:t>to </a:t>
            </a:r>
            <a:r>
              <a:t>edit Master </a:t>
            </a:r>
            <a:r>
              <a:t>text </a:t>
            </a:r>
            <a:r>
              <a:t>styles</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IAY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8="/>
              </a:ext>
            </a:extLst>
          </p:cNvSpPr>
          <p:nvPr>
            <p:ph type="dt" sz="quarter" idx="2"/>
          </p:nvPr>
        </p:nvSpPr>
        <p:spPr>
          <a:xfrm>
            <a:off x="457200" y="6356985"/>
            <a:ext cx="2133600" cy="364490"/>
          </a:xfrm>
          <a:prstGeom prst="rect">
            <a:avLst/>
          </a:prstGeom>
          <a:noFill/>
          <a:ln>
            <a:noFill/>
          </a:ln>
          <a:effectLst/>
        </p:spPr>
        <p:txBody>
          <a:bodyPr vert="horz" wrap="square" numCol="1" spcCol="215900" anchor="ctr">
            <a:prstTxWarp prst="textNoShape">
              <a:avLst/>
            </a:prstTxWarp>
          </a:bodyPr>
          <a:lstStyle>
            <a:lvl1pPr algn="l">
              <a:defRPr sz="1200"/>
            </a:lvl1pPr>
          </a:lstStyle>
          <a:p>
            <a:pPr/>
            <a:r>
              <a:t>Dr. Gerhard H. Peise</a:t>
            </a:r>
          </a:p>
        </p:txBody>
      </p:sp>
      <p:sp>
        <p:nvSpPr>
          <p:cNvPr id="5"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0wLj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8="/>
              </a:ext>
            </a:extLst>
          </p:cNvSpPr>
          <p:nvPr>
            <p:ph type="ftr" sz="quarter" idx="3"/>
          </p:nvPr>
        </p:nvSpPr>
        <p:spPr>
          <a:xfrm>
            <a:off x="3124200" y="6356985"/>
            <a:ext cx="2895600" cy="364490"/>
          </a:xfrm>
          <a:prstGeom prst="rect">
            <a:avLst/>
          </a:prstGeom>
          <a:noFill/>
          <a:ln>
            <a:noFill/>
          </a:ln>
          <a:effectLst/>
        </p:spPr>
        <p:txBody>
          <a:bodyPr vert="horz" wrap="square" numCol="1" spcCol="215900" anchor="ctr">
            <a:prstTxWarp prst="textNoShape">
              <a:avLst/>
            </a:prstTxWarp>
          </a:bodyPr>
          <a:lstStyle>
            <a:lvl1pPr algn="ctr">
              <a:defRPr sz="1200"/>
            </a:lvl1pPr>
          </a:lstStyle>
          <a:p>
            <a:pPr/>
            <a:r>
              <a:t>Stress und </a:t>
            </a:r>
            <a:r>
              <a:t>Stressbewältigung</a:t>
            </a:r>
          </a:p>
        </p:txBody>
      </p:sp>
      <p:sp>
        <p:nvSpPr>
          <p:cNvPr id="6"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Abg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8="/>
              </a:ext>
            </a:extLst>
          </p:cNvSpPr>
          <p:nvPr>
            <p:ph type="sldNum" sz="quarter" idx="4"/>
          </p:nvPr>
        </p:nvSpPr>
        <p:spPr>
          <a:xfrm>
            <a:off x="6553200" y="6356985"/>
            <a:ext cx="2133600" cy="364490"/>
          </a:xfrm>
          <a:prstGeom prst="rect">
            <a:avLst/>
          </a:prstGeom>
          <a:noFill/>
          <a:ln>
            <a:noFill/>
          </a:ln>
          <a:effectLst/>
        </p:spPr>
        <p:txBody>
          <a:bodyPr vert="horz" wrap="square" numCol="1" spcCol="215900" anchor="ctr">
            <a:prstTxWarp prst="textNoShape">
              <a:avLst/>
            </a:prstTxWarp>
          </a:bodyPr>
          <a:lstStyle>
            <a:lvl1pPr algn="r">
              <a:defRPr sz="1200"/>
            </a:lvl1pPr>
          </a:lstStyle>
          <a:p>
            <a:pPr/>
            <a:fld id="{C095632D-979A-C584-D428-61D13C662234}" type="slidenum">
              <a:t>15</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p:txStyles>
    <p:titleStyle>
      <a:lvl1pPr marL="0" marR="0" indent="0" algn="ctr" defTabSz="449580">
        <a:lnSpc>
          <a:spcPct val="100000"/>
        </a:lnSpc>
        <a:spcBef>
          <a:spcPts val="0"/>
        </a:spcBef>
        <a:spcAft>
          <a:spcPts val="0"/>
        </a:spcAft>
        <a:buNone/>
        <a:tabLst/>
        <a:defRPr sz="4400" b="0" i="0" u="none" strike="noStrike" kern="1" spc="0" baseline="0">
          <a:solidFill>
            <a:schemeClr val="tx2"/>
          </a:solidFill>
          <a:effectLst/>
          <a:latin typeface="Basic Sans" pitchFamily="1" charset="0"/>
          <a:ea typeface="Basic Roman" pitchFamily="1" charset="0"/>
          <a:cs typeface="Basic Roman" pitchFamily="1" charset="0"/>
        </a:defRPr>
      </a:lvl1pPr>
      <a:lvl2pPr marL="4572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2pPr>
      <a:lvl3pPr marL="9144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3pPr>
      <a:lvl4pPr marL="13716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4pPr>
      <a:lvl5pPr marL="18288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5pPr>
      <a:lvl6pPr marL="22860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6pPr>
      <a:lvl7pPr marL="27432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7pPr>
      <a:lvl8pPr marL="32004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8pPr>
      <a:lvl9pPr marL="36576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9pPr>
    </p:titleStyle>
    <p:bodyStyle>
      <a:lvl1pPr marL="342900" marR="0" indent="-342900" algn="l" defTabSz="449580">
        <a:lnSpc>
          <a:spcPct val="100000"/>
        </a:lnSpc>
        <a:spcBef>
          <a:spcPts val="0"/>
        </a:spcBef>
        <a:spcAft>
          <a:spcPts val="0"/>
        </a:spcAft>
        <a:buClrTx/>
        <a:buSzTx/>
        <a:buFontTx/>
        <a:buChar char="•"/>
        <a:tabLst/>
        <a:defRPr sz="3200" b="0" i="0" u="none" strike="noStrike" kern="1" spc="0" baseline="0">
          <a:solidFill>
            <a:schemeClr val="tx1"/>
          </a:solidFill>
          <a:effectLst/>
          <a:latin typeface="Basic Sans" pitchFamily="1" charset="0"/>
          <a:ea typeface="Basic Roman" pitchFamily="1" charset="0"/>
          <a:cs typeface="Basic Roman" pitchFamily="1" charset="0"/>
        </a:defRPr>
      </a:lvl1pPr>
      <a:lvl2pPr marL="742950" marR="0" indent="-285750" algn="l" defTabSz="449580">
        <a:lnSpc>
          <a:spcPct val="100000"/>
        </a:lnSpc>
        <a:spcBef>
          <a:spcPts val="0"/>
        </a:spcBef>
        <a:spcAft>
          <a:spcPts val="0"/>
        </a:spcAft>
        <a:buClrTx/>
        <a:buSzTx/>
        <a:buFontTx/>
        <a:buChar char="–"/>
        <a:tabLst/>
        <a:defRPr sz="2800" b="0" i="0" u="none" strike="noStrike" kern="1" spc="0" baseline="0">
          <a:solidFill>
            <a:schemeClr val="tx1"/>
          </a:solidFill>
          <a:effectLst/>
          <a:latin typeface="Basic Sans" pitchFamily="1" charset="0"/>
          <a:ea typeface="Basic Roman" pitchFamily="1" charset="0"/>
          <a:cs typeface="Basic Roman" pitchFamily="1" charset="0"/>
        </a:defRPr>
      </a:lvl2pPr>
      <a:lvl3pPr marL="1143000" marR="0" indent="-228600" algn="l" defTabSz="449580">
        <a:lnSpc>
          <a:spcPct val="100000"/>
        </a:lnSpc>
        <a:spcBef>
          <a:spcPts val="0"/>
        </a:spcBef>
        <a:spcAft>
          <a:spcPts val="0"/>
        </a:spcAft>
        <a:buClrTx/>
        <a:buSzTx/>
        <a:buFontTx/>
        <a:buChar char="•"/>
        <a:tabLst/>
        <a:defRPr sz="2400" b="0" i="0" u="none" strike="noStrike" kern="1" spc="0" baseline="0">
          <a:solidFill>
            <a:schemeClr val="tx1"/>
          </a:solidFill>
          <a:effectLst/>
          <a:latin typeface="Basic Sans" pitchFamily="1" charset="0"/>
          <a:ea typeface="Basic Roman" pitchFamily="1" charset="0"/>
          <a:cs typeface="Basic Roman" pitchFamily="1" charset="0"/>
        </a:defRPr>
      </a:lvl3pPr>
      <a:lvl4pPr marL="16002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latin typeface="Basic Sans" pitchFamily="1" charset="0"/>
          <a:ea typeface="Basic Roman" pitchFamily="1" charset="0"/>
          <a:cs typeface="Basic Roman" pitchFamily="1" charset="0"/>
        </a:defRPr>
      </a:lvl4pPr>
      <a:lvl5pPr marL="20574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latin typeface="Basic Sans" pitchFamily="1" charset="0"/>
          <a:ea typeface="Basic Roman" pitchFamily="1" charset="0"/>
          <a:cs typeface="Basic Roman" pitchFamily="1" charset="0"/>
        </a:defRPr>
      </a:lvl5pPr>
      <a:lvl6pPr marL="25146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latin typeface="Basic Sans" pitchFamily="1" charset="0"/>
          <a:ea typeface="Basic Roman" pitchFamily="1" charset="0"/>
          <a:cs typeface="Basic Roman" pitchFamily="1" charset="0"/>
        </a:defRPr>
      </a:lvl6pPr>
      <a:lvl7pPr marL="29718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latin typeface="Basic Sans" pitchFamily="1" charset="0"/>
          <a:ea typeface="Basic Roman" pitchFamily="1" charset="0"/>
          <a:cs typeface="Basic Roman" pitchFamily="1" charset="0"/>
        </a:defRPr>
      </a:lvl7pPr>
      <a:lvl8pPr marL="34290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latin typeface="Basic Sans" pitchFamily="1" charset="0"/>
          <a:ea typeface="Basic Roman" pitchFamily="1" charset="0"/>
          <a:cs typeface="Basic Roman" pitchFamily="1" charset="0"/>
        </a:defRPr>
      </a:lvl8pPr>
      <a:lvl9pPr marL="38862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latin typeface="Basic Sans" pitchFamily="1" charset="0"/>
          <a:ea typeface="Basic Roman" pitchFamily="1" charset="0"/>
          <a:cs typeface="Basic Roman" pitchFamily="1" charset="0"/>
        </a:defRPr>
      </a:lvl9pPr>
    </p:bodyStyle>
    <p:otherStyle>
      <a:lvl1pPr marL="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1pPr>
      <a:lvl2pPr marL="4572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2pPr>
      <a:lvl3pPr marL="9144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3pPr>
      <a:lvl4pPr marL="13716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4pPr>
      <a:lvl5pPr marL="18288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5pPr>
      <a:lvl6pPr marL="22860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6pPr>
      <a:lvl7pPr marL="27432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7pPr>
      <a:lvl8pPr marL="32004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8pPr>
      <a:lvl9pPr marL="3657600" marR="0" indent="0" algn="l" defTabSz="449580">
        <a:lnSpc>
          <a:spcPct val="100000"/>
        </a:lnSpc>
        <a:spcBef>
          <a:spcPts val="0"/>
        </a:spcBef>
        <a:spcAft>
          <a:spcPts val="0"/>
        </a:spcAft>
        <a:buNone/>
        <a:tabLst/>
        <a:defRPr sz="1800" b="0" i="0" u="none" strike="noStrike" kern="1" spc="0" baseline="0">
          <a:solidFill>
            <a:schemeClr val="tx1"/>
          </a:solidFill>
          <a:effectLst/>
          <a:latin typeface="Basic Sans" pitchFamily="1" charset="0"/>
          <a:ea typeface="Basic Roman" pitchFamily="1" charset="0"/>
          <a:cs typeface="Basic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1dXV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cDAAA4REAAAg0AADmHgAAEAAAACYAAAAIAAAAAQAAAAAAAAA="/>
              </a:ext>
            </a:extLst>
          </p:cNvSpPr>
          <p:nvPr>
            <p:ph type="ctrTitle"/>
          </p:nvPr>
        </p:nvSpPr>
        <p:spPr>
          <a:xfrm>
            <a:off x="2009140" y="2906395"/>
            <a:ext cx="6449060" cy="2116455"/>
          </a:xfrm>
        </p:spPr>
        <p:txBody>
          <a:bodyPr/>
          <a:lstStyle/>
          <a:p>
            <a:pPr algn="l"/>
            <a:r>
              <a:t>Burn-out</a:t>
            </a:r>
          </a:p>
        </p:txBody>
      </p:sp>
      <p:sp>
        <p:nvSpPr>
          <p:cNvPr id="3"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4"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5"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2D9A-B35D-D45E-DB08E510228E}" type="slidenum">
              <a:t>1</a:t>
            </a:fld>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U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MD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MPp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D3F5-DBBA-BB36-25EF02784D70}" type="slidenum">
              <a:t>2</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Aw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Agenda</a:t>
            </a:r>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8HwAAECAAACYAAAAIAAAA//////////8="/>
              </a:ext>
            </a:extLst>
          </p:cNvSpPr>
          <p:nvPr/>
        </p:nvSpPr>
        <p:spPr>
          <a:xfrm>
            <a:off x="723900" y="1377950"/>
            <a:ext cx="8159750" cy="3740150"/>
          </a:xfrm>
          <a:prstGeom prst="rect">
            <a:avLst/>
          </a:prstGeom>
          <a:noFill/>
          <a:ln>
            <a:noFill/>
          </a:ln>
          <a:effectLst/>
        </p:spPr>
        <p:txBody>
          <a:bodyPr vert="horz" wrap="square" lIns="81915" tIns="41275" rIns="81915" bIns="41275" numCol="1" spcCol="215900" anchor="t"/>
          <a:lstStyle/>
          <a:p>
            <a:pPr marL="0" indent="0" defTabSz="914400">
              <a:spcAft>
                <a:spcPts val="1200"/>
              </a:spcAft>
              <a:buNone/>
              <a:tabLst>
                <a:tab pos="1431925" algn="l"/>
              </a:tabLst>
              <a:defRPr sz="1400"/>
            </a:pPr>
            <a:r>
              <a:t>Was ist </a:t>
            </a:r>
            <a:r>
              <a:t>Burn-out?</a:t>
            </a:r>
          </a:p>
          <a:p>
            <a:pPr marL="0" indent="0" defTabSz="914400">
              <a:spcAft>
                <a:spcPts val="1200"/>
              </a:spcAft>
              <a:buNone/>
              <a:tabLst>
                <a:tab pos="1431925" algn="l"/>
              </a:tabLst>
              <a:defRPr sz="1400"/>
            </a:pPr>
            <a:r>
              <a:t>Wer ist betroffen?</a:t>
            </a:r>
          </a:p>
          <a:p>
            <a:pPr marL="0" indent="0" defTabSz="914400">
              <a:spcAft>
                <a:spcPts val="1200"/>
              </a:spcAft>
              <a:buNone/>
              <a:tabLst>
                <a:tab pos="1431925" algn="l"/>
              </a:tabLst>
              <a:defRPr sz="1400"/>
            </a:pPr>
            <a:r>
              <a:t>Drei Ebenen des </a:t>
            </a:r>
            <a:r>
              <a:t>Burn-outs</a:t>
            </a:r>
          </a:p>
          <a:p>
            <a:pPr marL="0" indent="0" defTabSz="914400">
              <a:spcAft>
                <a:spcPts val="1200"/>
              </a:spcAft>
              <a:buNone/>
              <a:tabLst>
                <a:tab pos="1431925" algn="l"/>
              </a:tabLst>
              <a:defRPr sz="1400"/>
            </a:pPr>
            <a:r>
              <a:t>Symptome bei </a:t>
            </a:r>
            <a:r>
              <a:t>Burn-out</a:t>
            </a:r>
          </a:p>
          <a:p>
            <a:pPr marL="0" indent="0" defTabSz="914400">
              <a:spcAft>
                <a:spcPts val="1200"/>
              </a:spcAft>
              <a:buNone/>
              <a:tabLst>
                <a:tab pos="1431925" algn="l"/>
              </a:tabLst>
              <a:defRPr sz="1400"/>
            </a:pPr>
            <a:r>
              <a:t>Krankheitsverlauf</a:t>
            </a:r>
          </a:p>
          <a:p>
            <a:pPr marL="0" indent="0" defTabSz="914400">
              <a:spcAft>
                <a:spcPts val="1200"/>
              </a:spcAft>
              <a:buNone/>
              <a:tabLst>
                <a:tab pos="1431925" algn="l"/>
              </a:tabLst>
              <a:defRPr sz="1400"/>
            </a:pPr>
            <a:r>
              <a:t>Burn-out als Diagnose</a:t>
            </a:r>
          </a:p>
          <a:p>
            <a:pPr marL="0" indent="0" defTabSz="914400">
              <a:spcAft>
                <a:spcPts val="1200"/>
              </a:spcAft>
              <a:buNone/>
              <a:tabLst>
                <a:tab pos="1431925" algn="l"/>
              </a:tabLst>
              <a:defRPr sz="1400"/>
            </a:pPr>
            <a:r>
              <a:t>Verleugnung als Motor in den </a:t>
            </a:r>
            <a:r>
              <a:t>Burn-out</a:t>
            </a:r>
          </a:p>
          <a:p>
            <a:pPr marL="0" indent="0" defTabSz="914400">
              <a:spcAft>
                <a:spcPts val="1200"/>
              </a:spcAft>
              <a:buNone/>
              <a:tabLst>
                <a:tab pos="1431925" algn="l"/>
              </a:tabLst>
              <a:defRPr sz="1400"/>
            </a:pPr>
            <a:r>
              <a:t>Burn-out-Fallen</a:t>
            </a:r>
          </a:p>
          <a:p>
            <a:pPr marL="0" indent="0" defTabSz="914400">
              <a:spcAft>
                <a:spcPts val="1200"/>
              </a:spcAft>
              <a:buNone/>
              <a:tabLst>
                <a:tab pos="1431925" algn="l"/>
              </a:tabLst>
              <a:defRPr sz="1400"/>
            </a:pPr>
            <a:r>
              <a:t>Modelle des </a:t>
            </a:r>
            <a:r>
              <a:t>Burn-outs</a:t>
            </a:r>
          </a:p>
          <a:p>
            <a:pPr marL="0" indent="0" defTabSz="914400">
              <a:spcAft>
                <a:spcPts val="1200"/>
              </a:spcAft>
              <a:buNone/>
              <a:tabLst>
                <a:tab pos="1431925" algn="l"/>
              </a:tabLst>
              <a:defRPr sz="1400"/>
            </a:pPr>
            <a:r>
              <a:t>Übungen zur Selbsteinschätzung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lzMEXwo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pAAAACQAAAAEAAAABAAAAAAAAAAAAAAAAAAAAAAAAAA=="/>
      </p:ext>
    </p:extLst>
  </p:timing>
</p:sld>
</file>

<file path=ppt/slides/slide3.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CAEE-A358-A04E-3C0DE0005669}" type="slidenum">
              <a:t>3</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Was ist </a:t>
            </a:r>
            <a:r>
              <a:t>Burn-out? </a:t>
            </a:r>
            <a:r>
              <a:rPr sz="1400"/>
              <a:t>(1 von 2)</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MGAAAECAAACYAAAAIAAAA//////////8="/>
              </a:ext>
            </a:extLst>
          </p:cNvSpPr>
          <p:nvPr/>
        </p:nvSpPr>
        <p:spPr>
          <a:xfrm>
            <a:off x="723900" y="1377950"/>
            <a:ext cx="8159750" cy="26123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Burn-out oder Burnout, auch Burnout-Syndrom, (englisch </a:t>
            </a:r>
            <a:r>
              <a:t>burn out 'ausbrennen') ist ein Oberbegriff für Typen persönlicher Krisen, die mit eher unauffälligen Frühsymptomen beginnen und mit völliger Arbeitsunfähigkeit oder sogar Suizid enden können.</a:t>
            </a:r>
          </a:p>
          <a:p>
            <a:pPr defTabSz="914400">
              <a:spcAft>
                <a:spcPts val="1200"/>
              </a:spcAft>
              <a:tabLst>
                <a:tab pos="1431925" algn="l"/>
              </a:tabLst>
              <a:defRPr sz="1400"/>
            </a:pPr>
            <a:r>
              <a:t>Unter </a:t>
            </a:r>
            <a:r>
              <a:t>Burn-out wird ein Zustand physischer und psychischer Erschöpfung verstanden, der in der </a:t>
            </a:r>
            <a:r>
              <a:t>ICD-10-Klassifikation unter der </a:t>
            </a:r>
            <a:r>
              <a:t>Diagnosegruppe </a:t>
            </a:r>
            <a:r>
              <a:t>Z73 'Probleme mit Bezug auf Schwierigkeiten bei der </a:t>
            </a:r>
            <a:r>
              <a:t>Lebensbewältigung' eingeordnet ist.</a:t>
            </a:r>
          </a:p>
          <a:p>
            <a:pPr defTabSz="914400">
              <a:spcAft>
                <a:spcPts val="1200"/>
              </a:spcAft>
              <a:tabLst>
                <a:tab pos="1431925" algn="l"/>
              </a:tabLst>
              <a:defRPr sz="1400"/>
            </a:pPr>
            <a:r>
              <a:t>Zwischen 2008 und 2017 haben sich die </a:t>
            </a:r>
            <a:r>
              <a:t>Arbeitsunfähigkeitstage aufgrund der </a:t>
            </a:r>
            <a:r>
              <a:t>Diagnosegruppe </a:t>
            </a:r>
            <a:r>
              <a:t>Z73 je 1.000 </a:t>
            </a:r>
            <a:r>
              <a:t>AOK-Mitglieder von 39,8 auf 116,7 Tage fast verdreifacht.</a:t>
            </a:r>
          </a:p>
          <a:p>
            <a:pPr defTabSz="914400">
              <a:spcAft>
                <a:spcPts val="1200"/>
              </a:spcAft>
              <a:tabLst>
                <a:tab pos="1431925" algn="l"/>
              </a:tabLst>
              <a:defRPr sz="1400"/>
            </a:pPr>
          </a:p>
        </p:txBody>
      </p:sp>
      <p:pic>
        <p:nvPicPr>
          <p:cNvPr id="7" name="Grafik1"/>
          <p:cNvPicPr>
            <a:picLocks noChangeAspect="1"/>
            <a:extLst>
              <a:ext uri="smNativeData">
                <pr:smNativeData xmlns:pr="smNativeData" val="SMDATA_15_lzMEXxMAAAAlAAAAEQAAAG0BAAAAkAAAAEgAAACQAAAASAAAAAAAAAABAAAAAAAAAAEAAABQAAAAAAAAAAAA4D8AAAAAAADgPwAAAAAAAOA/AAAAAAAA4D8AAAAAAADgPwAAAAAAAOA/AAAAAAAA4D8AAAAAAADgPwAAAAAAAOA/AAAAAAAA4D8CAAAAjAAAAAAAAAAAAAAA////AAAAAAAAAAAAAAAAAAAAAAAAAAAAAAAAAAAAAAAAAAAAZAAAAAEAAABAAAAAAAAAAAAAAAAAAAAAAAAAAAAAAAAAAAAAAAAAAAAAAAAAAAAAAAAAAAAAAAAAAAAAAAAAAAAAAAAAAAAAAAAAAAAAAAAAAAAAAAAAAAAAAAAAAAAAFAAAADwAAAAAAAAAAAAAAAAAAAAUAAAAAQAAACMAAAAjAAAAIwAAAB4AAAAAAAAAZAAAAGQAAAAAAAAAZAAAAGQAAAAVAAAAYAAAAAAAAAAAAAAADwAAACADAAAAAAAAAAAAAAEAAACgMgAAAAAAAAAAAAABAAAAf39/AAEAAABkAAAAAAAAABQAAABAHwAAAAAAACYAAAAAAAAAwOD//wAAAAAmAAAAZAAAABYAAABMAAAAAAAAAAAAAAAEAAAAAAAAAAEAAAB/f38A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AAAAAAAAAAAAAAAAAAAAAAAAAAAAAAAAAAAAAAAAAAAAAAAAAAAAAAB/f38Af39/AMzMzADAwP8Af39/AAAAAAAAAAAAAAAAAP///wAAAAAAIQAAABgAAAAUAAAAAgUAAFAWAABqJAAA2SIAABAAAAAmAAAACAAAAP//////////"/>
              </a:ext>
            </a:extLst>
          </p:cNvPicPr>
          <p:nvPr/>
        </p:nvPicPr>
        <p:blipFill>
          <a:blip r:embed="rId2"/>
          <a:stretch>
            <a:fillRect/>
          </a:stretch>
        </p:blipFill>
        <p:spPr>
          <a:xfrm>
            <a:off x="814070" y="3627120"/>
            <a:ext cx="5105400" cy="2037715"/>
          </a:xfrm>
          <a:prstGeom prst="rect">
            <a:avLst/>
          </a:prstGeom>
          <a:noFill/>
          <a:ln>
            <a:noFill/>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par>
                          <p:cTn id="23" fill="hold">
                            <p:stCondLst>
                              <p:cond delay="1"/>
                            </p:stCondLst>
                            <p:childTnLst>
                              <p:par>
                                <p:cTn id="24" presetID="1"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2" animBg="1"/>
      <p:bldP spid="7" grpId="0" animBg="1" advAuto="0"/>
    </p:bldLst>
    <p:extLst>
      <p:ext uri="smNativeData">
        <pr:smNativeData xmlns:pr="smNativeData" val="lzMEXwYAAAAFAAAA/v///wEAAAABAAAAAAAAAAAAAAAAAAAAAAAAAAkAAAAAAAAAAQAAAAEAAAAAAAAAAAAAAAAAAAAAAAAADQAAAAEAAAABAAAAAQAAAAAAAAAAAAAAAAAAAAAAAAARAAAAAgAAAAEAAAABAAAAAAAAAAAAAAAAAAAAAAAAABUAAAADAAAAAQAAAAEAAAAAAAAAAAAAAAAAAAAAAAAAGAAAAP3///8BAAAAAQAAAAAAAAAAAAAAAAAAAAAAAAA="/>
      </p:ext>
    </p:extLst>
  </p:timing>
</p:sld>
</file>

<file path=ppt/slides/slide4.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72EF-63CC-A18E-849974C057D1}" type="slidenum">
              <a:t>4</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BW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Was ist </a:t>
            </a:r>
            <a:r>
              <a:t>Burn-out? </a:t>
            </a:r>
            <a:r>
              <a:rPr sz="1400"/>
              <a:t>(2 von 2)</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MIgAAECAAACYAAAAIAAAA//////////8="/>
              </a:ext>
            </a:extLst>
          </p:cNvSpPr>
          <p:nvPr/>
        </p:nvSpPr>
        <p:spPr>
          <a:xfrm>
            <a:off x="723900" y="1377950"/>
            <a:ext cx="8159750" cy="42786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Burn-out geht mit emotionaler Erschöpfung und dem Gefühl von Überforderung sowie reduzierter </a:t>
            </a:r>
            <a:r>
              <a:t>Leistungszufriedenheit einher.</a:t>
            </a:r>
          </a:p>
          <a:p>
            <a:pPr defTabSz="914400">
              <a:spcAft>
                <a:spcPts val="1200"/>
              </a:spcAft>
              <a:tabLst>
                <a:tab pos="1431925" algn="l"/>
              </a:tabLst>
              <a:defRPr sz="1400"/>
            </a:pPr>
            <a:r>
              <a:t>Als Ursachen für Burnout wird häufig Stress angenommen.</a:t>
            </a:r>
          </a:p>
          <a:p>
            <a:pPr defTabSz="914400">
              <a:spcAft>
                <a:spcPts val="1200"/>
              </a:spcAft>
              <a:tabLst>
                <a:tab pos="1431925" algn="l"/>
              </a:tabLst>
              <a:defRPr sz="1400"/>
            </a:pPr>
            <a:r>
              <a:t>Wirksam sind dabei:</a:t>
            </a:r>
          </a:p>
          <a:p>
            <a:pPr marL="467995" indent="-215900" defTabSz="914400">
              <a:spcAft>
                <a:spcPts val="1200"/>
              </a:spcAft>
              <a:buFont typeface="Wingdings" pitchFamily="2" charset="2"/>
              <a:buChar char=""/>
              <a:tabLst/>
              <a:defRPr sz="1400"/>
            </a:pPr>
            <a:r>
              <a:t>externe Faktoren</a:t>
            </a:r>
          </a:p>
          <a:p>
            <a:pPr lvl="4" marL="791845" indent="-215900" defTabSz="914400">
              <a:spcAft>
                <a:spcPts val="1200"/>
              </a:spcAft>
              <a:buFont typeface="Wingdings" pitchFamily="2" charset="2"/>
              <a:buChar char=""/>
              <a:tabLst/>
              <a:defRPr sz="1400"/>
            </a:pPr>
            <a:r>
              <a:t>die (</a:t>
            </a:r>
            <a:r>
              <a:t>Arbeits-)Umwelt sowie</a:t>
            </a:r>
          </a:p>
          <a:p>
            <a:pPr marL="467995" indent="-215900" defTabSz="914400">
              <a:spcAft>
                <a:spcPts val="1200"/>
              </a:spcAft>
              <a:buFont typeface="Wingdings" pitchFamily="2" charset="2"/>
              <a:buChar char=""/>
              <a:tabLst/>
              <a:defRPr sz="1400"/>
            </a:pPr>
            <a:r>
              <a:t>persönliche Faktoren wie </a:t>
            </a:r>
          </a:p>
          <a:p>
            <a:pPr marL="791845" indent="-215900" defTabSz="914400">
              <a:spcAft>
                <a:spcPts val="400"/>
              </a:spcAft>
              <a:buFont typeface="Wingdings" pitchFamily="2" charset="2"/>
              <a:buChar char=""/>
              <a:tabLst/>
              <a:defRPr sz="1400"/>
            </a:pPr>
            <a:r>
              <a:t>Perfektionismus oder </a:t>
            </a:r>
          </a:p>
          <a:p>
            <a:pPr marL="791845" indent="-215900" defTabSz="914400">
              <a:spcAft>
                <a:spcPts val="1200"/>
              </a:spcAft>
              <a:buFont typeface="Wingdings" pitchFamily="2" charset="2"/>
              <a:buChar char=""/>
              <a:tabLst/>
              <a:defRPr sz="1400"/>
            </a:pPr>
            <a:r>
              <a:t>die Unfähigkeit zur Abgrenzung.</a:t>
            </a:r>
          </a:p>
          <a:p>
            <a:pPr defTabSz="914400">
              <a:spcAft>
                <a:spcPts val="1200"/>
              </a:spcAft>
              <a:tabLst>
                <a:tab pos="1431925" algn="l"/>
              </a:tabLst>
              <a:defRPr sz="1400"/>
            </a:pPr>
            <a:r>
              <a:t>Burnout kann auch mit Depersonalisation infolge einer Diskrepanz zwischen eigener Erwartung und Realität einhergehen und Endzustand eines Prozesses von idealistischer Begeisterung über Desillusionierung, Frustration und Apathie sein.</a:t>
            </a:r>
          </a:p>
          <a:p>
            <a:pPr defTabSz="914400">
              <a:spcAft>
                <a:spcPts val="1200"/>
              </a:spcAft>
              <a:tabLst>
                <a:tab pos="1431925" algn="l"/>
              </a:tabLst>
              <a:defRPr sz="1400" i="1"/>
            </a:pPr>
            <a:r>
              <a:t>Arbeitsblatt 1: Ihre Selbsteinschätzung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FwAAAAQAAAABAAAAAQAAAAAAAAAAAAAAAAAAAAAAAAAbAAAABQAAAAEAAAABAAAAAAAAAAAAAAAAAAAAAAAAAB8AAAAGAAAAAQAAAAEAAAAAAAAAAAAAAAAAAAAAAAAAIwAAAAcAAAABAAAAAQAAAAAAAAAAAAAAAAAAAAAAAAAnAAAACAAAAAEAAAABAAAAAAAAAAAAAAAAAAAAAAAAACsAAAAJAAAAAQAAAAEAAAAAAAAAAAAAAAAAAAAAAAAA"/>
      </p:ext>
    </p:extLst>
  </p:timing>
</p:sld>
</file>

<file path=ppt/slides/slide5.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g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21D2-8C41-9C61-D714F92F6A82}" type="slidenum">
              <a:t>5</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I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Wer ist betroffen?</a:t>
            </a:r>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8JAAAECAAACYAAAAIAAAA//////////8="/>
              </a:ext>
            </a:extLst>
          </p:cNvSpPr>
          <p:nvPr/>
        </p:nvSpPr>
        <p:spPr>
          <a:xfrm>
            <a:off x="723900" y="1377950"/>
            <a:ext cx="8159750" cy="45935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Als besonders betroffen gelten Berufe, bei denen mit Menschen (als Klienten) gearbeitet wird, die sich in emotional belastenden Situationen befinden.</a:t>
            </a:r>
          </a:p>
          <a:p>
            <a:pPr defTabSz="914400">
              <a:spcAft>
                <a:spcPts val="1200"/>
              </a:spcAft>
              <a:tabLst>
                <a:tab pos="1431925" algn="l"/>
              </a:tabLst>
              <a:defRPr sz="1400"/>
            </a:pPr>
            <a:r>
              <a:t>Doch nicht nur Menschen aus sozialen Berufen können von Burnout betroffen sein.</a:t>
            </a:r>
          </a:p>
          <a:p>
            <a:pPr defTabSz="914400">
              <a:spcAft>
                <a:spcPts val="1200"/>
              </a:spcAft>
              <a:tabLst>
                <a:tab pos="1431925" algn="l"/>
              </a:tabLst>
              <a:defRPr sz="1400"/>
            </a:pPr>
            <a:r>
              <a:t>Mittlerweile geht man davon aus, dass Personen aller Berufsgruppen ein Burnout-Syndrom entwickeln können, besonders jene, denen beruflich und / oder privat hohe Verantwortung abverlangt wird.</a:t>
            </a:r>
          </a:p>
          <a:p>
            <a:pPr defTabSz="914400">
              <a:spcAft>
                <a:spcPts val="1200"/>
              </a:spcAft>
              <a:tabLst>
                <a:tab pos="1431925" algn="l"/>
              </a:tabLst>
              <a:defRPr sz="1400"/>
            </a:pPr>
            <a:r>
              <a:t>Vor allem sind Menschen gefährdet, die</a:t>
            </a:r>
          </a:p>
          <a:p>
            <a:pPr marL="467995" indent="-215900" defTabSz="914400">
              <a:spcAft>
                <a:spcPts val="1200"/>
              </a:spcAft>
              <a:buFont typeface="Wingdings" pitchFamily="2" charset="2"/>
              <a:buChar char=""/>
              <a:tabLst/>
              <a:defRPr sz="1400"/>
            </a:pPr>
            <a:r>
              <a:t>das Wohl anderer Menschen über das eigene stellen.</a:t>
            </a:r>
          </a:p>
          <a:p>
            <a:pPr marL="467995" indent="-215900" defTabSz="914400">
              <a:spcAft>
                <a:spcPts val="1200"/>
              </a:spcAft>
              <a:buFont typeface="Wingdings" pitchFamily="2" charset="2"/>
              <a:buChar char=""/>
              <a:tabLst/>
              <a:defRPr sz="1400"/>
            </a:pPr>
            <a:r>
              <a:t>dazu neigen, ihre Karriere über ihr Privatleben zu stellen.</a:t>
            </a:r>
          </a:p>
          <a:p>
            <a:pPr marL="467995" indent="-215900" defTabSz="914400">
              <a:spcAft>
                <a:spcPts val="1200"/>
              </a:spcAft>
              <a:buFont typeface="Wingdings" pitchFamily="2" charset="2"/>
              <a:buChar char=""/>
              <a:tabLst/>
              <a:defRPr sz="1400"/>
            </a:pPr>
            <a:r>
              <a:t>viel Verantwortung übernehmen müssen.</a:t>
            </a:r>
          </a:p>
          <a:p>
            <a:pPr marL="467995" indent="-215900" defTabSz="914400">
              <a:spcAft>
                <a:spcPts val="1200"/>
              </a:spcAft>
              <a:buFont typeface="Wingdings" pitchFamily="2" charset="2"/>
              <a:buChar char=""/>
              <a:tabLst/>
              <a:defRPr sz="1400"/>
            </a:pPr>
            <a:r>
              <a:t>sich über einen langen Zeitraum hinweg mehr Arbeit aufbürden als sie erledigen können.</a:t>
            </a:r>
          </a:p>
          <a:p>
            <a:pPr marL="0" indent="0" defTabSz="914400">
              <a:spcAft>
                <a:spcPts val="1200"/>
              </a:spcAft>
              <a:buNone/>
              <a:tabLst>
                <a:tab pos="1431925" algn="l"/>
              </a:tabLst>
              <a:defRPr sz="1400"/>
            </a:pPr>
            <a:r>
              <a:t>Jeder Mensch, der viel arbeitet und über seine Grenzen hinausgeht, kann ein Burnout-Syndrom entwickeln.</a:t>
            </a:r>
          </a:p>
          <a:p>
            <a:pPr defTabSz="914400">
              <a:spcAft>
                <a:spcPts val="1200"/>
              </a:spcAft>
              <a:tabLst>
                <a:tab pos="1431925" algn="l"/>
              </a:tabLst>
              <a:defRPr sz="1400" i="1"/>
            </a:pPr>
            <a:r>
              <a:t>Arbeitsblatt 2: Was ist - eine Bestandsaufnahme, </a:t>
            </a:r>
            <a:r>
              <a:t>Einzelübung,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6.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xAA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BB9E-4B0D-D0A6-4D58B5E82618}" type="slidenum">
              <a:t>6</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M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Drei Ebenen des </a:t>
            </a:r>
            <a:r>
              <a:t>Burn-outs</a:t>
            </a:r>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AAM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MHgAAECAAACYAAAAIAAAA//////////8="/>
              </a:ext>
            </a:extLst>
          </p:cNvSpPr>
          <p:nvPr/>
        </p:nvSpPr>
        <p:spPr>
          <a:xfrm>
            <a:off x="723900" y="1377950"/>
            <a:ext cx="8159750" cy="358775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Das </a:t>
            </a:r>
            <a:r>
              <a:t>Burn-out-Syndrom beschreibt den Zustand des '</a:t>
            </a:r>
            <a:r>
              <a:t>Ausgebranntseins'. Der Betroffene ist auf drei Ebenen von der Erschöpfung betroffen:</a:t>
            </a:r>
          </a:p>
          <a:p>
            <a:pPr marL="467995" indent="-215900" defTabSz="914400">
              <a:spcAft>
                <a:spcPts val="1200"/>
              </a:spcAft>
              <a:buFont typeface="Wingdings" pitchFamily="2" charset="2"/>
              <a:buChar char=""/>
              <a:tabLst/>
              <a:defRPr sz="1400"/>
            </a:pPr>
            <a:r>
              <a:t>emotional,</a:t>
            </a:r>
          </a:p>
          <a:p>
            <a:pPr marL="467995" indent="-215900" defTabSz="914400">
              <a:spcAft>
                <a:spcPts val="1200"/>
              </a:spcAft>
              <a:buFont typeface="Wingdings" pitchFamily="2" charset="2"/>
              <a:buChar char=""/>
              <a:tabLst/>
              <a:defRPr sz="1400"/>
            </a:pPr>
            <a:r>
              <a:t>geistig und</a:t>
            </a:r>
          </a:p>
          <a:p>
            <a:pPr marL="467995" indent="-215900" defTabSz="914400">
              <a:spcAft>
                <a:spcPts val="1200"/>
              </a:spcAft>
              <a:buFont typeface="Wingdings" pitchFamily="2" charset="2"/>
              <a:buChar char=""/>
              <a:tabLst/>
              <a:defRPr sz="1400"/>
            </a:pPr>
            <a:r>
              <a:t>körperlich.</a:t>
            </a:r>
          </a:p>
          <a:p>
            <a:pPr defTabSz="914400">
              <a:spcAft>
                <a:spcPts val="1200"/>
              </a:spcAft>
              <a:tabLst>
                <a:tab pos="1431925" algn="l"/>
              </a:tabLst>
              <a:defRPr sz="1400"/>
            </a:pPr>
            <a:r>
              <a:t>Die Leistungsfähigkeit ist dauerhaft und nachhaltig eingeschränkt.</a:t>
            </a:r>
          </a:p>
          <a:p>
            <a:pPr defTabSz="914400">
              <a:spcAft>
                <a:spcPts val="1200"/>
              </a:spcAft>
              <a:tabLst>
                <a:tab pos="1431925" algn="l"/>
              </a:tabLst>
              <a:defRPr sz="1400"/>
            </a:pPr>
            <a:r>
              <a:t>Der Patient fühlt sich </a:t>
            </a:r>
            <a:r>
              <a:t>antriebslos.</a:t>
            </a:r>
          </a:p>
          <a:p>
            <a:pPr defTabSz="914400">
              <a:spcAft>
                <a:spcPts val="1200"/>
              </a:spcAft>
              <a:tabLst>
                <a:tab pos="1431925" algn="l"/>
              </a:tabLst>
              <a:defRPr sz="1400"/>
            </a:pPr>
            <a:r>
              <a:t>Er empfindet keine Freude mehr und zweifelt zunehmend am Sinn seines Tuns und seines Lebens.</a:t>
            </a:r>
          </a:p>
          <a:p>
            <a:pPr defTabSz="914400">
              <a:spcAft>
                <a:spcPts val="1200"/>
              </a:spcAft>
              <a:tabLst>
                <a:tab pos="1431925" algn="l"/>
              </a:tabLst>
              <a:defRPr sz="1400"/>
            </a:pPr>
            <a:r>
              <a:t>Er ist ausgebrannt.</a:t>
            </a:r>
          </a:p>
          <a:p>
            <a:pPr defTabSz="914400">
              <a:spcAft>
                <a:spcPts val="1200"/>
              </a:spcAft>
              <a:tabLst>
                <a:tab pos="1431925" algn="l"/>
              </a:tabLst>
              <a:defRPr sz="1400" i="1"/>
            </a:pPr>
            <a:r>
              <a:t>Arbeitsblatt 3: Test: </a:t>
            </a:r>
            <a:r>
              <a:t>Burn-out oder kein </a:t>
            </a:r>
            <a:r>
              <a:t>Burn-out? </a:t>
            </a:r>
            <a:r>
              <a:t>Einzelübung,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7.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U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AFC6-F6AA-881B-59FF12557E0C}" type="slidenum">
              <a:t>7</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Definitionen von </a:t>
            </a:r>
            <a:r>
              <a:t>Burn-out</a:t>
            </a:r>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U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8IwAAECAAACYAAAAIAAAA//////////8="/>
              </a:ext>
            </a:extLst>
          </p:cNvSpPr>
          <p:nvPr/>
        </p:nvSpPr>
        <p:spPr>
          <a:xfrm>
            <a:off x="723900" y="1377950"/>
            <a:ext cx="8159750" cy="44716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Definition von </a:t>
            </a:r>
            <a:r>
              <a:t>Maslach</a:t>
            </a:r>
          </a:p>
          <a:p>
            <a:pPr defTabSz="914400">
              <a:spcAft>
                <a:spcPts val="1200"/>
              </a:spcAft>
              <a:tabLst>
                <a:tab pos="1431925" algn="l"/>
              </a:tabLst>
              <a:defRPr sz="1400"/>
            </a:pPr>
            <a:r>
              <a:t>Für die amerikanische </a:t>
            </a:r>
            <a:r>
              <a:t>Sozialpsychologin Christina </a:t>
            </a:r>
            <a:r>
              <a:t>Maslach (</a:t>
            </a:r>
            <a:r>
              <a:t>University </a:t>
            </a:r>
            <a:r>
              <a:t>of </a:t>
            </a:r>
            <a:r>
              <a:t>California, Berkeley) ist das </a:t>
            </a:r>
            <a:r>
              <a:t>Burn-out-Syndrom gekennzeichnet durch drei </a:t>
            </a:r>
            <a:r>
              <a:t>Hauptkriterien:</a:t>
            </a:r>
          </a:p>
          <a:p>
            <a:pPr marL="467995" indent="-215900" defTabSz="914400">
              <a:spcAft>
                <a:spcPts val="1200"/>
              </a:spcAft>
              <a:buFont typeface="Wingdings" pitchFamily="2" charset="2"/>
              <a:buChar char=""/>
              <a:tabLst/>
              <a:defRPr sz="1400"/>
            </a:pPr>
            <a:r>
              <a:t>Emotionale Erschöpfung:</a:t>
            </a:r>
          </a:p>
          <a:p>
            <a:pPr lvl="2" marL="791845" indent="-215900" defTabSz="914400">
              <a:spcAft>
                <a:spcPts val="1200"/>
              </a:spcAft>
              <a:buFont typeface="Wingdings" pitchFamily="2" charset="2"/>
              <a:buChar char=""/>
              <a:tabLst/>
              <a:defRPr sz="1400"/>
            </a:pPr>
            <a:r>
              <a:t>Die Person hat das Gefühl, von den Anforderungen des Berufes überfordert zu sein; sie fühlt sich leer und entmutigt.</a:t>
            </a:r>
          </a:p>
          <a:p>
            <a:pPr marL="467995" indent="-215900" defTabSz="914400">
              <a:spcAft>
                <a:spcPts val="1200"/>
              </a:spcAft>
              <a:buFont typeface="Wingdings" pitchFamily="2" charset="2"/>
              <a:buChar char=""/>
              <a:tabLst/>
              <a:defRPr sz="1400"/>
            </a:pPr>
            <a:r>
              <a:t>Depersonalisierung (Entfremdung):</a:t>
            </a:r>
          </a:p>
          <a:p>
            <a:pPr marL="791845" indent="-215900" defTabSz="914400">
              <a:spcAft>
                <a:spcPts val="1200"/>
              </a:spcAft>
              <a:buFont typeface="Wingdings" pitchFamily="2" charset="2"/>
              <a:buChar char=""/>
              <a:tabLst/>
              <a:defRPr sz="1400"/>
            </a:pPr>
            <a:r>
              <a:t>Die Person hat eine distanzierte und zynische Haltung im Beruf; die Menschen, die ihr im Beruf begegnen, werden zu Objekten.</a:t>
            </a:r>
          </a:p>
          <a:p>
            <a:pPr marL="467995" indent="-215900" defTabSz="914400">
              <a:spcAft>
                <a:spcPts val="1200"/>
              </a:spcAft>
              <a:buFont typeface="Wingdings" pitchFamily="2" charset="2"/>
              <a:buChar char=""/>
              <a:tabLst/>
              <a:defRPr sz="1400"/>
            </a:pPr>
            <a:r>
              <a:t>Eingeschränkte Leistungsfähigkeit:</a:t>
            </a:r>
          </a:p>
          <a:p>
            <a:pPr marL="791845" indent="-215900" defTabSz="914400">
              <a:spcAft>
                <a:spcPts val="1200"/>
              </a:spcAft>
              <a:buFont typeface="Wingdings" pitchFamily="2" charset="2"/>
              <a:buChar char=""/>
              <a:tabLst/>
              <a:defRPr sz="1400"/>
            </a:pPr>
            <a:r>
              <a:t>Die Person hat das Gefühl, keine Erfolge mehr zu erzielen und keine Verantwortung mehr tragen zu können. Sie zweifelt auch am Sinn der Arbeit.</a:t>
            </a:r>
          </a:p>
          <a:p>
            <a:pPr defTabSz="914400">
              <a:spcAft>
                <a:spcPts val="1200"/>
              </a:spcAft>
              <a:tabLst>
                <a:tab pos="1431925" algn="l"/>
              </a:tabLst>
              <a:defRPr sz="1400"/>
            </a:pPr>
            <a:r>
              <a:t>In der Weiterentwicklung des Modells von </a:t>
            </a:r>
            <a:r>
              <a:t>Maslach wurden geistige und körperliche Symptome hinzugefügt (</a:t>
            </a:r>
            <a:r>
              <a:t>Maslach spricht nur von emotionaler Erschöpfung).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8.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gB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JhcH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59FA-5C90-B4B1-AFC528FF42FA}" type="slidenum">
              <a:t>8</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BC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Weitere Definitionen von </a:t>
            </a:r>
            <a:r>
              <a:t>Burn-out </a:t>
            </a:r>
            <a:r>
              <a:rPr sz="1400"/>
              <a:t>(2 von 2)</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s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sJQAAECAAACYAAAAIAAAA//////////8="/>
              </a:ext>
            </a:extLst>
          </p:cNvSpPr>
          <p:nvPr/>
        </p:nvSpPr>
        <p:spPr>
          <a:xfrm>
            <a:off x="723900" y="1377950"/>
            <a:ext cx="8159750" cy="47866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Burnout Definition der WHO</a:t>
            </a:r>
          </a:p>
          <a:p>
            <a:pPr defTabSz="914400">
              <a:spcAft>
                <a:spcPts val="1200"/>
              </a:spcAft>
              <a:tabLst>
                <a:tab pos="1431925" algn="l"/>
              </a:tabLst>
              <a:defRPr sz="1400"/>
            </a:pPr>
            <a:r>
              <a:t>Nach der Weltgesundheitsorganisation (WHO) ist </a:t>
            </a:r>
            <a:r>
              <a:t>Burn-out keine eigenständige Krankheit, sondern ein Problem „mit Bezug auf Schwierigkeiten bei der Lebensführung“.</a:t>
            </a:r>
          </a:p>
          <a:p>
            <a:pPr defTabSz="914400">
              <a:spcAft>
                <a:spcPts val="1200"/>
              </a:spcAft>
              <a:tabLst>
                <a:tab pos="1431925" algn="l"/>
              </a:tabLst>
              <a:defRPr sz="1400"/>
            </a:pPr>
            <a:r>
              <a:t>In ihrem Katalog der Krankheiten wird </a:t>
            </a:r>
            <a:r>
              <a:t>Burn-out aufgeführt unter den sogenannten Z-Diagnosen.</a:t>
            </a:r>
          </a:p>
          <a:p>
            <a:pPr defTabSz="914400">
              <a:spcAft>
                <a:spcPts val="1200"/>
              </a:spcAft>
              <a:tabLst>
                <a:tab pos="1431925" algn="l"/>
              </a:tabLst>
              <a:defRPr sz="1400"/>
            </a:pPr>
            <a:r>
              <a:t>Diese sind „Faktoren, die den Gesundheitszustand beeinflussen und zur Inanspruchnahme des Gesundheitswesens führen“.</a:t>
            </a:r>
          </a:p>
          <a:p>
            <a:pPr defTabSz="914400">
              <a:spcBef>
                <a:spcPts val="1000"/>
              </a:spcBef>
              <a:spcAft>
                <a:spcPts val="1200"/>
              </a:spcAft>
              <a:tabLst>
                <a:tab pos="1431925" algn="l"/>
              </a:tabLst>
              <a:defRPr sz="1600"/>
            </a:pPr>
            <a:r>
              <a:t>Großes Wörterbuch Psychologie; </a:t>
            </a:r>
            <a:r>
              <a:t>Compact, 2007</a:t>
            </a:r>
          </a:p>
          <a:p>
            <a:pPr defTabSz="914400">
              <a:spcAft>
                <a:spcPts val="1200"/>
              </a:spcAft>
              <a:tabLst>
                <a:tab pos="1431925" algn="l"/>
              </a:tabLst>
              <a:defRPr sz="1400"/>
            </a:pPr>
            <a:r>
              <a:t>Burn-out-Syndrom: Emotionaler, geistiger und körperlicher „Erschöpfungszustand nach einem vorangegangenen Prozess hoher Arbeitsbelastung, Stress und/oder </a:t>
            </a:r>
            <a:r>
              <a:t>Selbstüberforderung.“</a:t>
            </a:r>
          </a:p>
          <a:p>
            <a:pPr defTabSz="914400">
              <a:spcBef>
                <a:spcPts val="1000"/>
              </a:spcBef>
              <a:spcAft>
                <a:spcPts val="1200"/>
              </a:spcAft>
              <a:tabLst>
                <a:tab pos="1431925" algn="l"/>
              </a:tabLst>
              <a:defRPr sz="1600"/>
            </a:pPr>
            <a:r>
              <a:t>Lexikon der Psychologie (</a:t>
            </a:r>
            <a:r>
              <a:t>wissenschaft-online.de)</a:t>
            </a:r>
          </a:p>
          <a:p>
            <a:pPr defTabSz="914400">
              <a:spcAft>
                <a:spcPts val="1200"/>
              </a:spcAft>
              <a:tabLst>
                <a:tab pos="1431925" algn="l"/>
              </a:tabLst>
              <a:defRPr sz="1400"/>
            </a:pPr>
            <a:r>
              <a:t>Burn-out ist „ein Phänomen, das häufig bei Personen auftritt, die zu </a:t>
            </a:r>
            <a:r>
              <a:t>Berufsbeginn sehr engagiert sind, im Laufe ihrer Tätigkeit jedoch zunehmend unter </a:t>
            </a:r>
            <a:r>
              <a:t>Erschöpfungszuständen leiden und eine zunehmend distanzierte Einstellung zu ihrer Klientel entwickeln.“</a:t>
            </a:r>
          </a:p>
          <a:p>
            <a:pPr defTabSz="914400">
              <a:spcAft>
                <a:spcPts val="1200"/>
              </a:spcAft>
              <a:tabLst>
                <a:tab pos="1431925" algn="l"/>
              </a:tabLst>
              <a:defRPr sz="1400" i="1"/>
            </a:pPr>
            <a:r>
              <a:t>Arbeitsblatt 4: Schnelltest zum </a:t>
            </a:r>
            <a:r>
              <a:t>Burn-out, </a:t>
            </a:r>
            <a:r>
              <a:t>Einzelübung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9.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w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95B3-2C3E-FDC1-636B868F0B36}" type="slidenum">
              <a:t>9</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39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Symptome bei </a:t>
            </a:r>
            <a:r>
              <a:t>Burn-out </a:t>
            </a:r>
            <a:r>
              <a:rPr sz="1400"/>
              <a:t>(1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sIQAAECAAACYAAAAIAAAA//////////8="/>
              </a:ext>
            </a:extLst>
          </p:cNvSpPr>
          <p:nvPr/>
        </p:nvSpPr>
        <p:spPr>
          <a:xfrm>
            <a:off x="723900" y="1377950"/>
            <a:ext cx="8159750" cy="40144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Das Burnout-Syndrom ist ein emotionaler, geistiger und körperlicher Zustand der Erschöpfung und des </a:t>
            </a:r>
            <a:r>
              <a:t>Ausgebranntseins.</a:t>
            </a:r>
          </a:p>
          <a:p>
            <a:pPr defTabSz="914400">
              <a:spcAft>
                <a:spcPts val="1200"/>
              </a:spcAft>
              <a:tabLst>
                <a:tab pos="1431925" algn="l"/>
              </a:tabLst>
              <a:defRPr sz="1400"/>
            </a:pPr>
            <a:r>
              <a:t>Häufig bürden sich diese Menschen über einen langen Zeitraum mehr Pflichten auf, als sie bewältigen können, sodass </a:t>
            </a:r>
          </a:p>
          <a:p>
            <a:pPr marL="467995" indent="-215900" defTabSz="914400">
              <a:spcAft>
                <a:spcPts val="1200"/>
              </a:spcAft>
              <a:buFont typeface="Wingdings" pitchFamily="2" charset="2"/>
              <a:buChar char=""/>
              <a:tabLst/>
              <a:defRPr sz="1400"/>
            </a:pPr>
            <a:r>
              <a:t>Überforderung, </a:t>
            </a:r>
          </a:p>
          <a:p>
            <a:pPr marL="467995" indent="-215900" defTabSz="914400">
              <a:spcAft>
                <a:spcPts val="1200"/>
              </a:spcAft>
              <a:buFont typeface="Wingdings" pitchFamily="2" charset="2"/>
              <a:buChar char=""/>
              <a:tabLst/>
              <a:defRPr sz="1400"/>
            </a:pPr>
            <a:r>
              <a:t>Misserfolge und </a:t>
            </a:r>
          </a:p>
          <a:p>
            <a:pPr marL="467995" indent="-215900" defTabSz="914400">
              <a:spcAft>
                <a:spcPts val="1200"/>
              </a:spcAft>
              <a:buFont typeface="Wingdings" pitchFamily="2" charset="2"/>
              <a:buChar char=""/>
              <a:tabLst/>
              <a:defRPr sz="1400"/>
            </a:pPr>
            <a:r>
              <a:t>Frustration </a:t>
            </a:r>
          </a:p>
          <a:p>
            <a:pPr defTabSz="914400">
              <a:spcAft>
                <a:spcPts val="1200"/>
              </a:spcAft>
              <a:tabLst>
                <a:tab pos="1431925" algn="l"/>
              </a:tabLst>
              <a:defRPr sz="1400"/>
            </a:pPr>
            <a:r>
              <a:t>zum Dauerzustand werden.</a:t>
            </a:r>
          </a:p>
          <a:p>
            <a:pPr defTabSz="914400">
              <a:spcAft>
                <a:spcPts val="1200"/>
              </a:spcAft>
              <a:tabLst>
                <a:tab pos="1431925" algn="l"/>
              </a:tabLst>
              <a:defRPr sz="1400"/>
            </a:pPr>
            <a:r>
              <a:t>Nicht alle Personen zeigen die gleichen Symptome des Krankheitsbildes.</a:t>
            </a:r>
          </a:p>
          <a:p>
            <a:pPr defTabSz="914400">
              <a:spcAft>
                <a:spcPts val="1200"/>
              </a:spcAft>
              <a:tabLst>
                <a:tab pos="1431925" algn="l"/>
              </a:tabLst>
              <a:defRPr sz="1400"/>
            </a:pPr>
            <a:r>
              <a:t>Auf den nächsten Folien finden Sie allerdings Symptome in unterschiedlichen Kategorien, die bei Betroffenen häufig vorkommen.</a:t>
            </a:r>
          </a:p>
          <a:p>
            <a:pPr defTabSz="914400">
              <a:spcAft>
                <a:spcPts val="1200"/>
              </a:spcAft>
              <a:tabLst>
                <a:tab pos="1431925" algn="l"/>
              </a:tabLst>
              <a:defRPr sz="1400"/>
            </a:pPr>
            <a:r>
              <a:t>Insbesondere eine Häufung der Symptome ist ein starkes Warnsignal für das Burnout-Syndrom.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10.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1lc3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94BD-1069-F3FD-623CD1B30537}" type="slidenum">
              <a:t>10</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Symptome bei </a:t>
            </a:r>
            <a:r>
              <a:t>Burn-out </a:t>
            </a:r>
            <a:r>
              <a:rPr sz="1400"/>
              <a:t>(2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Y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MIwAAECAAACYAAAAIAAAA//////////8="/>
              </a:ext>
            </a:extLst>
          </p:cNvSpPr>
          <p:nvPr/>
        </p:nvSpPr>
        <p:spPr>
          <a:xfrm>
            <a:off x="723900" y="1377950"/>
            <a:ext cx="8159750" cy="44411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Psychische Symptome</a:t>
            </a:r>
          </a:p>
          <a:p>
            <a:pPr marL="467995" indent="-252095" defTabSz="914400">
              <a:spcAft>
                <a:spcPts val="400"/>
              </a:spcAft>
              <a:buFont typeface="Wingdings" pitchFamily="2" charset="2"/>
              <a:buChar char=""/>
              <a:tabLst>
                <a:tab pos="1431925" algn="l"/>
              </a:tabLst>
              <a:defRPr sz="1400"/>
            </a:pPr>
            <a:r>
              <a:t>Verlust der Fähigkeit zur Freude</a:t>
            </a:r>
          </a:p>
          <a:p>
            <a:pPr marL="467995" indent="-252095" defTabSz="914400">
              <a:spcAft>
                <a:spcPts val="400"/>
              </a:spcAft>
              <a:buFont typeface="Wingdings" pitchFamily="2" charset="2"/>
              <a:buChar char=""/>
              <a:tabLst>
                <a:tab pos="1431925" algn="l"/>
              </a:tabLst>
              <a:defRPr sz="1400"/>
            </a:pPr>
            <a:r>
              <a:t>Interesselosigkeit</a:t>
            </a:r>
          </a:p>
          <a:p>
            <a:pPr marL="467995" indent="-252095" defTabSz="914400">
              <a:spcAft>
                <a:spcPts val="400"/>
              </a:spcAft>
              <a:buFont typeface="Wingdings" pitchFamily="2" charset="2"/>
              <a:buChar char=""/>
              <a:tabLst>
                <a:tab pos="1431925" algn="l"/>
              </a:tabLst>
              <a:defRPr sz="1400"/>
            </a:pPr>
            <a:r>
              <a:t>Lustlosigkeit</a:t>
            </a:r>
          </a:p>
          <a:p>
            <a:pPr marL="467995" indent="-252095" defTabSz="914400">
              <a:spcAft>
                <a:spcPts val="400"/>
              </a:spcAft>
              <a:buFont typeface="Wingdings" pitchFamily="2" charset="2"/>
              <a:buChar char=""/>
              <a:tabLst>
                <a:tab pos="1431925" algn="l"/>
              </a:tabLst>
              <a:defRPr sz="1400"/>
            </a:pPr>
            <a:r>
              <a:t>Antriebslosigkeit</a:t>
            </a:r>
          </a:p>
          <a:p>
            <a:pPr marL="467995" indent="-252095" defTabSz="914400">
              <a:spcAft>
                <a:spcPts val="400"/>
              </a:spcAft>
              <a:buFont typeface="Wingdings" pitchFamily="2" charset="2"/>
              <a:buChar char=""/>
              <a:tabLst>
                <a:tab pos="1431925" algn="l"/>
              </a:tabLst>
              <a:defRPr sz="1400"/>
            </a:pPr>
            <a:r>
              <a:t>Reizbarkeit</a:t>
            </a:r>
          </a:p>
          <a:p>
            <a:pPr marL="467995" indent="-252095" defTabSz="914400">
              <a:spcAft>
                <a:spcPts val="400"/>
              </a:spcAft>
              <a:buFont typeface="Wingdings" pitchFamily="2" charset="2"/>
              <a:buChar char=""/>
              <a:tabLst>
                <a:tab pos="1431925" algn="l"/>
              </a:tabLst>
              <a:defRPr sz="1400"/>
            </a:pPr>
            <a:r>
              <a:t>Unzufriedenheit mit sich selbst und der eigenen Arbeit</a:t>
            </a:r>
          </a:p>
          <a:p>
            <a:pPr marL="467995" indent="-252095" defTabSz="914400">
              <a:spcAft>
                <a:spcPts val="400"/>
              </a:spcAft>
              <a:buFont typeface="Wingdings" pitchFamily="2" charset="2"/>
              <a:buChar char=""/>
              <a:tabLst>
                <a:tab pos="1431925" algn="l"/>
              </a:tabLst>
              <a:defRPr sz="1400"/>
            </a:pPr>
            <a:r>
              <a:t>Niedergeschlagenheit</a:t>
            </a:r>
          </a:p>
          <a:p>
            <a:pPr marL="467995" indent="-252095" defTabSz="914400">
              <a:spcAft>
                <a:spcPts val="400"/>
              </a:spcAft>
              <a:buFont typeface="Wingdings" pitchFamily="2" charset="2"/>
              <a:buChar char=""/>
              <a:tabLst>
                <a:tab pos="1431925" algn="l"/>
              </a:tabLst>
              <a:defRPr sz="1400"/>
            </a:pPr>
            <a:r>
              <a:t>Gefühl der inneren Leere</a:t>
            </a:r>
          </a:p>
          <a:p>
            <a:pPr marL="467995" indent="-252095" defTabSz="914400">
              <a:spcAft>
                <a:spcPts val="400"/>
              </a:spcAft>
              <a:buFont typeface="Wingdings" pitchFamily="2" charset="2"/>
              <a:buChar char=""/>
              <a:tabLst>
                <a:tab pos="1431925" algn="l"/>
              </a:tabLst>
              <a:defRPr sz="1400"/>
            </a:pPr>
            <a:r>
              <a:t>Gefühl der Sinnlosigkeit (der Arbeit, des Lebens)</a:t>
            </a:r>
          </a:p>
          <a:p>
            <a:pPr marL="467995" indent="-252095" defTabSz="914400">
              <a:spcAft>
                <a:spcPts val="400"/>
              </a:spcAft>
              <a:buFont typeface="Wingdings" pitchFamily="2" charset="2"/>
              <a:buChar char=""/>
              <a:tabLst>
                <a:tab pos="1431925" algn="l"/>
              </a:tabLst>
              <a:defRPr sz="1400"/>
            </a:pPr>
            <a:r>
              <a:t>Gefühl der Hilflosigkeit</a:t>
            </a:r>
          </a:p>
          <a:p>
            <a:pPr marL="467995" indent="-252095" defTabSz="914400">
              <a:spcAft>
                <a:spcPts val="400"/>
              </a:spcAft>
              <a:buFont typeface="Wingdings" pitchFamily="2" charset="2"/>
              <a:buChar char=""/>
              <a:tabLst>
                <a:tab pos="1431925" algn="l"/>
              </a:tabLst>
              <a:defRPr sz="1400"/>
            </a:pPr>
            <a:r>
              <a:t>Resignation</a:t>
            </a:r>
          </a:p>
          <a:p>
            <a:pPr marL="467995" indent="-252095" defTabSz="914400">
              <a:spcAft>
                <a:spcPts val="400"/>
              </a:spcAft>
              <a:buFont typeface="Wingdings" pitchFamily="2" charset="2"/>
              <a:buChar char=""/>
              <a:tabLst>
                <a:tab pos="1431925" algn="l"/>
              </a:tabLst>
              <a:defRPr sz="1400"/>
            </a:pPr>
            <a:r>
              <a:t>Frustration</a:t>
            </a:r>
          </a:p>
          <a:p>
            <a:pPr marL="467995" indent="-252095" defTabSz="914400">
              <a:spcAft>
                <a:spcPts val="400"/>
              </a:spcAft>
              <a:buFont typeface="Wingdings" pitchFamily="2" charset="2"/>
              <a:buChar char=""/>
              <a:tabLst>
                <a:tab pos="1431925" algn="l"/>
              </a:tabLst>
              <a:defRPr sz="1400"/>
            </a:pPr>
            <a:r>
              <a:t>Zurückgezogenheit</a:t>
            </a:r>
          </a:p>
          <a:p>
            <a:pPr marL="467995" indent="-252095" defTabSz="914400">
              <a:spcAft>
                <a:spcPts val="400"/>
              </a:spcAft>
              <a:buFont typeface="Wingdings" pitchFamily="2" charset="2"/>
              <a:buChar char=""/>
              <a:tabLst>
                <a:tab pos="1431925" algn="l"/>
              </a:tabLst>
              <a:defRPr sz="1400"/>
            </a:pPr>
            <a:r>
              <a:t>Verlust des Selbstvertrauens</a:t>
            </a:r>
          </a:p>
          <a:p>
            <a:pPr marL="467995" indent="-252095" defTabSz="914400">
              <a:spcAft>
                <a:spcPts val="400"/>
              </a:spcAft>
              <a:buFont typeface="Wingdings" pitchFamily="2" charset="2"/>
              <a:buChar char=""/>
              <a:tabLst>
                <a:tab pos="1431925" algn="l"/>
              </a:tabLst>
              <a:defRPr sz="1400"/>
            </a:pPr>
            <a:r>
              <a:t>Angst und/oder </a:t>
            </a:r>
            <a:r>
              <a:t>Panikattacken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xE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
      </p:ext>
    </p:extLst>
  </p:timing>
</p:sld>
</file>

<file path=ppt/slides/slide11.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xnZW4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U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YF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8EAC-B98A-E254-78DF321A142D}" type="slidenum">
              <a:t>11</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Q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Symptome bei </a:t>
            </a:r>
            <a:r>
              <a:t>Burn-out </a:t>
            </a:r>
            <a:r>
              <a:rPr sz="1400"/>
              <a:t>(3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E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sIgAAECAAACYAAAAIAAAA//////////8="/>
              </a:ext>
            </a:extLst>
          </p:cNvSpPr>
          <p:nvPr/>
        </p:nvSpPr>
        <p:spPr>
          <a:xfrm>
            <a:off x="723900" y="1377950"/>
            <a:ext cx="8159750" cy="41770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Physische / körperliche Symptome</a:t>
            </a:r>
          </a:p>
          <a:p>
            <a:pPr marL="467995" indent="-252095" defTabSz="914400">
              <a:spcAft>
                <a:spcPts val="400"/>
              </a:spcAft>
              <a:buFont typeface="Wingdings" pitchFamily="2" charset="2"/>
              <a:buChar char=""/>
              <a:tabLst>
                <a:tab pos="1431925" algn="l"/>
              </a:tabLst>
              <a:defRPr sz="1400"/>
            </a:pPr>
            <a:r>
              <a:t>Müdigkeit</a:t>
            </a:r>
          </a:p>
          <a:p>
            <a:pPr marL="467995" indent="-252095" defTabSz="914400">
              <a:spcAft>
                <a:spcPts val="400"/>
              </a:spcAft>
              <a:buFont typeface="Wingdings" pitchFamily="2" charset="2"/>
              <a:buChar char=""/>
              <a:tabLst>
                <a:tab pos="1431925" algn="l"/>
              </a:tabLst>
              <a:defRPr sz="1400"/>
            </a:pPr>
            <a:r>
              <a:t>Schlafstörungen (schlechter Schlaf oder Schlaflosigkeit)</a:t>
            </a:r>
          </a:p>
          <a:p>
            <a:pPr marL="467995" indent="-252095" defTabSz="914400">
              <a:spcAft>
                <a:spcPts val="400"/>
              </a:spcAft>
              <a:buFont typeface="Wingdings" pitchFamily="2" charset="2"/>
              <a:buChar char=""/>
              <a:tabLst>
                <a:tab pos="1431925" algn="l"/>
              </a:tabLst>
              <a:defRPr sz="1400"/>
            </a:pPr>
            <a:r>
              <a:t>Schwächegefühl</a:t>
            </a:r>
          </a:p>
          <a:p>
            <a:pPr marL="467995" indent="-252095" defTabSz="914400">
              <a:spcAft>
                <a:spcPts val="400"/>
              </a:spcAft>
              <a:buFont typeface="Wingdings" pitchFamily="2" charset="2"/>
              <a:buChar char=""/>
              <a:tabLst>
                <a:tab pos="1431925" algn="l"/>
              </a:tabLst>
              <a:defRPr sz="1400"/>
            </a:pPr>
            <a:r>
              <a:t>Übelkeit</a:t>
            </a:r>
          </a:p>
          <a:p>
            <a:pPr marL="467995" indent="-252095" defTabSz="914400">
              <a:spcAft>
                <a:spcPts val="400"/>
              </a:spcAft>
              <a:buFont typeface="Wingdings" pitchFamily="2" charset="2"/>
              <a:buChar char=""/>
              <a:tabLst>
                <a:tab pos="1431925" algn="l"/>
              </a:tabLst>
              <a:defRPr sz="1400"/>
            </a:pPr>
            <a:r>
              <a:t>Bauchschmerzen</a:t>
            </a:r>
          </a:p>
          <a:p>
            <a:pPr marL="467995" indent="-252095" defTabSz="914400">
              <a:spcAft>
                <a:spcPts val="400"/>
              </a:spcAft>
              <a:buFont typeface="Wingdings" pitchFamily="2" charset="2"/>
              <a:buChar char=""/>
              <a:tabLst>
                <a:tab pos="1431925" algn="l"/>
              </a:tabLst>
              <a:defRPr sz="1400"/>
            </a:pPr>
            <a:r>
              <a:t>Schwindel</a:t>
            </a:r>
          </a:p>
          <a:p>
            <a:pPr marL="467995" indent="-252095" defTabSz="914400">
              <a:spcAft>
                <a:spcPts val="400"/>
              </a:spcAft>
              <a:buFont typeface="Wingdings" pitchFamily="2" charset="2"/>
              <a:buChar char=""/>
              <a:tabLst>
                <a:tab pos="1431925" algn="l"/>
              </a:tabLst>
              <a:defRPr sz="1400"/>
            </a:pPr>
            <a:r>
              <a:t>Kopfschmerzen</a:t>
            </a:r>
          </a:p>
          <a:p>
            <a:pPr marL="467995" indent="-252095" defTabSz="914400">
              <a:spcAft>
                <a:spcPts val="400"/>
              </a:spcAft>
              <a:buFont typeface="Wingdings" pitchFamily="2" charset="2"/>
              <a:buChar char=""/>
              <a:tabLst>
                <a:tab pos="1431925" algn="l"/>
              </a:tabLst>
              <a:defRPr sz="1400"/>
            </a:pPr>
            <a:r>
              <a:t>Muskelverspannungen</a:t>
            </a:r>
          </a:p>
          <a:p>
            <a:pPr marL="467995" indent="-252095" defTabSz="914400">
              <a:spcAft>
                <a:spcPts val="400"/>
              </a:spcAft>
              <a:buFont typeface="Wingdings" pitchFamily="2" charset="2"/>
              <a:buChar char=""/>
              <a:tabLst>
                <a:tab pos="1431925" algn="l"/>
              </a:tabLst>
              <a:defRPr sz="1400"/>
            </a:pPr>
            <a:r>
              <a:t>Gleichgewichtsstörungen</a:t>
            </a:r>
          </a:p>
          <a:p>
            <a:pPr marL="467995" indent="-252095" defTabSz="914400">
              <a:spcAft>
                <a:spcPts val="400"/>
              </a:spcAft>
              <a:buFont typeface="Wingdings" pitchFamily="2" charset="2"/>
              <a:buChar char=""/>
              <a:tabLst>
                <a:tab pos="1431925" algn="l"/>
              </a:tabLst>
              <a:defRPr sz="1400"/>
            </a:pPr>
            <a:r>
              <a:t>Erektionsprobleme</a:t>
            </a:r>
          </a:p>
          <a:p>
            <a:pPr marL="467995" indent="-252095" defTabSz="914400">
              <a:spcAft>
                <a:spcPts val="400"/>
              </a:spcAft>
              <a:buFont typeface="Wingdings" pitchFamily="2" charset="2"/>
              <a:buChar char=""/>
              <a:tabLst>
                <a:tab pos="1431925" algn="l"/>
              </a:tabLst>
              <a:defRPr sz="1400"/>
            </a:pPr>
            <a:r>
              <a:t>Keine Lust auf Sex</a:t>
            </a:r>
          </a:p>
          <a:p>
            <a:pPr marL="467995" indent="-252095" defTabSz="914400">
              <a:spcAft>
                <a:spcPts val="400"/>
              </a:spcAft>
              <a:buFont typeface="Wingdings" pitchFamily="2" charset="2"/>
              <a:buChar char=""/>
              <a:tabLst>
                <a:tab pos="1431925" algn="l"/>
              </a:tabLst>
              <a:defRPr sz="1400"/>
            </a:pPr>
            <a:r>
              <a:t>Erhöhte Anfälligkeit für Infekte</a:t>
            </a:r>
          </a:p>
          <a:p>
            <a:pPr marL="467995" indent="-252095" defTabSz="914400">
              <a:spcAft>
                <a:spcPts val="400"/>
              </a:spcAft>
              <a:buFont typeface="Wingdings" pitchFamily="2" charset="2"/>
              <a:buChar char=""/>
              <a:tabLst>
                <a:tab pos="1431925" algn="l"/>
              </a:tabLst>
              <a:defRPr sz="1400"/>
            </a:pPr>
            <a:r>
              <a:t>Herzprobleme / Gefühl von Aufregung / Herzklopfen</a:t>
            </a:r>
          </a:p>
          <a:p>
            <a:pPr marL="467995" indent="-252095" defTabSz="914400">
              <a:spcAft>
                <a:spcPts val="400"/>
              </a:spcAft>
              <a:buFont typeface="Wingdings" pitchFamily="2" charset="2"/>
              <a:buChar char=""/>
              <a:tabLst>
                <a:tab pos="1431925" algn="l"/>
              </a:tabLst>
              <a:defRPr sz="1400"/>
            </a:pPr>
            <a:r>
              <a:t>Ständig unter Strom stehen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xA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A=="/>
      </p:ext>
    </p:extLst>
  </p:timing>
</p:sld>
</file>

<file path=ppt/slides/slide12.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7EEE-6AC4-A087-88917CC956DD}" type="slidenum">
              <a:t>12</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Symptome bei </a:t>
            </a:r>
            <a:r>
              <a:t>Burn-out </a:t>
            </a:r>
            <a:r>
              <a:rPr sz="1400"/>
              <a:t>(4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8HwAAECAAACYAAAAIAAAA//////////8="/>
              </a:ext>
            </a:extLst>
          </p:cNvSpPr>
          <p:nvPr/>
        </p:nvSpPr>
        <p:spPr>
          <a:xfrm>
            <a:off x="723900" y="1377950"/>
            <a:ext cx="8159750" cy="374015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Geistige Symptome</a:t>
            </a:r>
          </a:p>
          <a:p>
            <a:pPr marL="467995" indent="-252095" defTabSz="914400">
              <a:spcAft>
                <a:spcPts val="400"/>
              </a:spcAft>
              <a:buFont typeface="Wingdings" pitchFamily="2" charset="2"/>
              <a:buChar char=""/>
              <a:tabLst>
                <a:tab pos="1431925" algn="l"/>
              </a:tabLst>
              <a:defRPr sz="1400"/>
            </a:pPr>
            <a:r>
              <a:t>Negative Gedanken, Grübeln</a:t>
            </a:r>
          </a:p>
          <a:p>
            <a:pPr marL="467995" indent="-252095" defTabSz="914400">
              <a:spcAft>
                <a:spcPts val="400"/>
              </a:spcAft>
              <a:buFont typeface="Wingdings" pitchFamily="2" charset="2"/>
              <a:buChar char=""/>
              <a:tabLst>
                <a:tab pos="1431925" algn="l"/>
              </a:tabLst>
              <a:defRPr sz="1400"/>
            </a:pPr>
            <a:r>
              <a:t>Konzentrationsstörungen</a:t>
            </a:r>
          </a:p>
          <a:p>
            <a:pPr marL="467995" indent="-252095" defTabSz="914400">
              <a:spcAft>
                <a:spcPts val="400"/>
              </a:spcAft>
              <a:buFont typeface="Wingdings" pitchFamily="2" charset="2"/>
              <a:buChar char=""/>
              <a:tabLst>
                <a:tab pos="1431925" algn="l"/>
              </a:tabLst>
              <a:defRPr sz="1400"/>
            </a:pPr>
            <a:r>
              <a:t>Vergesslichkeit</a:t>
            </a:r>
          </a:p>
          <a:p>
            <a:pPr marL="467995" indent="-252095" defTabSz="914400">
              <a:spcAft>
                <a:spcPts val="1200"/>
              </a:spcAft>
              <a:buFont typeface="Wingdings" pitchFamily="2" charset="2"/>
              <a:buChar char=""/>
              <a:tabLst>
                <a:tab pos="1431925" algn="l"/>
              </a:tabLst>
              <a:defRPr sz="1400"/>
            </a:pPr>
            <a:r>
              <a:t>Verlust der geistigen Kreativität</a:t>
            </a:r>
          </a:p>
          <a:p>
            <a:pPr defTabSz="914400">
              <a:spcAft>
                <a:spcPts val="1200"/>
              </a:spcAft>
              <a:tabLst>
                <a:tab pos="1431925" algn="l"/>
              </a:tabLst>
              <a:defRPr sz="1400"/>
            </a:pPr>
            <a:r>
              <a:t>Menschen, die unter einer Erkrankung am Burnout-Syndrom leiden, verfallen außerdem häufig in eine aggressive Abwehrhaltung.</a:t>
            </a:r>
          </a:p>
          <a:p>
            <a:pPr defTabSz="914400">
              <a:spcAft>
                <a:spcPts val="1200"/>
              </a:spcAft>
              <a:tabLst>
                <a:tab pos="1431925" algn="l"/>
              </a:tabLst>
              <a:defRPr sz="1400"/>
            </a:pPr>
            <a:r>
              <a:t>So ist die Verleugnung ihrer Probleme genauso typisch, wie gereiztes, aggressives Verhalten gegenüber anderen, das sich durch Zynismus und Schuldzuweisungen gegenüber anderen äußern kann.</a:t>
            </a:r>
          </a:p>
          <a:p>
            <a:pPr defTabSz="914400">
              <a:spcAft>
                <a:spcPts val="1200"/>
              </a:spcAft>
              <a:tabLst>
                <a:tab pos="1431925" algn="l"/>
              </a:tabLst>
              <a:defRPr sz="1400"/>
            </a:pPr>
            <a:r>
              <a:t>Auch Impulsivität, </a:t>
            </a:r>
            <a:r>
              <a:t>Hyperaktivität und Passivität sind klassische Anzeichen des Burnout-Syndroms.</a:t>
            </a:r>
          </a:p>
          <a:p>
            <a:pPr defTabSz="914400">
              <a:spcAft>
                <a:spcPts val="1200"/>
              </a:spcAft>
              <a:tabLst>
                <a:tab pos="1431925" algn="l"/>
              </a:tabLst>
              <a:defRPr sz="1400" i="1"/>
            </a:pPr>
            <a:r>
              <a:t>Arbeitsblatt 5: Test: Emotionale Erschöpfung,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13.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B4B8-F56A-F618-423FD2560017}" type="slidenum">
              <a:t>13</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awFVQ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Krankheitsverlauf</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8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MJAAAECAAACYAAAAIAAAA//////////8="/>
              </a:ext>
            </a:extLst>
          </p:cNvSpPr>
          <p:nvPr/>
        </p:nvSpPr>
        <p:spPr>
          <a:xfrm>
            <a:off x="723900" y="1377950"/>
            <a:ext cx="8159750" cy="4522470"/>
          </a:xfrm>
          <a:prstGeom prst="rect">
            <a:avLst/>
          </a:prstGeom>
          <a:noFill/>
          <a:ln>
            <a:noFill/>
          </a:ln>
          <a:effectLst/>
        </p:spPr>
        <p:txBody>
          <a:bodyPr vert="horz" wrap="square" lIns="81915" tIns="41275" rIns="81915" bIns="41275" numCol="1" spcCol="215900" anchor="t"/>
          <a:lstStyle/>
          <a:p>
            <a:pPr marL="431800" indent="-395605" defTabSz="914400">
              <a:spcAft>
                <a:spcPts val="400"/>
              </a:spcAft>
              <a:buAutoNum type="arabicPeriod"/>
              <a:tabLst>
                <a:tab pos="1431925" algn="l"/>
              </a:tabLst>
              <a:defRPr sz="1400"/>
            </a:pPr>
            <a:r>
              <a:t>Zu Beginn äußert sich das </a:t>
            </a:r>
            <a:r>
              <a:t>Burn Out Syndrom als psychische und physische Erschöpfung. Die chronische Müdigkeit ist ein eindeutiges Zeichen für eine Überlastung im Beruf oder in der Familie.</a:t>
            </a:r>
          </a:p>
          <a:p>
            <a:pPr marL="431800" indent="-395605" defTabSz="914400">
              <a:spcAft>
                <a:spcPts val="400"/>
              </a:spcAft>
              <a:buAutoNum type="arabicPeriod"/>
              <a:tabLst>
                <a:tab pos="1431925" algn="l"/>
              </a:tabLst>
              <a:defRPr sz="1400"/>
            </a:pPr>
            <a:r>
              <a:t>Das </a:t>
            </a:r>
            <a:r>
              <a:t>Überengagement bricht nach einer Weile der Stagnation um und die Lust am Job verschwindet komplett. Über ein aggressives Verhalten gegenüber den Mitmenschen reagieren sich die Betroffenen ab.</a:t>
            </a:r>
          </a:p>
          <a:p>
            <a:pPr marL="431800" indent="-395605" defTabSz="914400">
              <a:spcAft>
                <a:spcPts val="400"/>
              </a:spcAft>
              <a:buAutoNum type="arabicPeriod"/>
              <a:tabLst>
                <a:tab pos="1431925" algn="l"/>
              </a:tabLst>
              <a:defRPr sz="1400"/>
            </a:pPr>
            <a:r>
              <a:t>Fehlzeiten und </a:t>
            </a:r>
            <a:r>
              <a:t>Krankschreibungen häufen sich, alles im Job ist aus Sicht der Patienten sehr negativ.</a:t>
            </a:r>
          </a:p>
          <a:p>
            <a:pPr marL="431800" indent="-395605" defTabSz="914400">
              <a:spcAft>
                <a:spcPts val="400"/>
              </a:spcAft>
              <a:buAutoNum type="arabicPeriod"/>
              <a:tabLst>
                <a:tab pos="1431925" algn="l"/>
              </a:tabLst>
              <a:defRPr sz="1400"/>
            </a:pPr>
            <a:r>
              <a:t>Mit der Distanzierung aus dem Job folgt auch die soziale Distanzierung von Freunden und Familie.</a:t>
            </a:r>
          </a:p>
          <a:p>
            <a:pPr marL="431800" indent="-395605" defTabSz="914400">
              <a:spcAft>
                <a:spcPts val="400"/>
              </a:spcAft>
              <a:buAutoNum type="arabicPeriod"/>
              <a:tabLst>
                <a:tab pos="1431925" algn="l"/>
              </a:tabLst>
              <a:defRPr sz="1400"/>
            </a:pPr>
            <a:r>
              <a:t>Es treten körperliche Beschwerden auf, der Schlaf ist unruhig und der ganze Körper ist verspannt.</a:t>
            </a:r>
          </a:p>
          <a:p>
            <a:pPr marL="431800" indent="-395605" defTabSz="914400">
              <a:spcAft>
                <a:spcPts val="400"/>
              </a:spcAft>
              <a:buAutoNum type="arabicPeriod"/>
              <a:tabLst>
                <a:tab pos="1431925" algn="l"/>
              </a:tabLst>
              <a:defRPr sz="1400"/>
            </a:pPr>
            <a:r>
              <a:t>Die körperlichen Beschwerden werden mit Medikamenten wie Schlafmittel und Schmerzmittel beantwortet.</a:t>
            </a:r>
          </a:p>
          <a:p>
            <a:pPr marL="431800" indent="-395605" defTabSz="914400">
              <a:spcAft>
                <a:spcPts val="400"/>
              </a:spcAft>
              <a:buAutoNum type="arabicPeriod"/>
              <a:tabLst>
                <a:tab pos="1431925" algn="l"/>
              </a:tabLst>
              <a:defRPr sz="1400"/>
            </a:pPr>
            <a:r>
              <a:t>Mögliche Flucht in Drogen und Rauschmitteln, insbesondere Alkohol.</a:t>
            </a:r>
          </a:p>
          <a:p>
            <a:pPr marL="431800" indent="-395605" defTabSz="914400">
              <a:spcAft>
                <a:spcPts val="400"/>
              </a:spcAft>
              <a:buAutoNum type="arabicPeriod"/>
              <a:tabLst>
                <a:tab pos="1431925" algn="l"/>
              </a:tabLst>
              <a:defRPr sz="1400"/>
            </a:pPr>
            <a:r>
              <a:t>Depressionen und Aussichtslosigkeit sind typische Begleitsymptome des </a:t>
            </a:r>
            <a:r>
              <a:t>Burn Out Syndroms</a:t>
            </a:r>
          </a:p>
          <a:p>
            <a:pPr defTabSz="914400">
              <a:spcBef>
                <a:spcPts val="2000"/>
              </a:spcBef>
              <a:spcAft>
                <a:spcPts val="1200"/>
              </a:spcAft>
              <a:tabLst>
                <a:tab pos="1431925" algn="l"/>
              </a:tabLst>
              <a:defRPr sz="1400" i="1"/>
            </a:pPr>
            <a:r>
              <a:t>Arbeitsblatt 6: Test: Depersonalisation,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14.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xkd2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34E3-5283-ADBF-C2D63BF15B97}" type="slidenum">
              <a:t>14</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Burnout als Diagnose</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Rudm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J43AABUIwAAECAAACYAAAAIAAAA//////////8="/>
              </a:ext>
            </a:extLst>
          </p:cNvSpPr>
          <p:nvPr/>
        </p:nvSpPr>
        <p:spPr>
          <a:xfrm>
            <a:off x="723900" y="1377950"/>
            <a:ext cx="8317230" cy="43649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Burn-Out-Syndrom-Patienten erkennen die eigene Erkrankung in der Regel nicht. Sie wenden sich mit physischen oder psychischen Problemen an den Arzt.</a:t>
            </a:r>
          </a:p>
          <a:p>
            <a:pPr defTabSz="914400">
              <a:spcAft>
                <a:spcPts val="1200"/>
              </a:spcAft>
              <a:tabLst>
                <a:tab pos="1431925" algn="l"/>
              </a:tabLst>
              <a:defRPr sz="1400"/>
            </a:pPr>
            <a:r>
              <a:t>Bei körperlichen Beschwerden werden die Ursachen für diese gesucht. Schnell erkennt der Arzt, dass die körperlichen Beschwerden ihren Ursprung in der Psyche des Patienten haben.</a:t>
            </a:r>
          </a:p>
          <a:p>
            <a:pPr defTabSz="914400">
              <a:lnSpc>
                <a:spcPct val="100000"/>
              </a:lnSpc>
              <a:spcAft>
                <a:spcPts val="1200"/>
              </a:spcAft>
              <a:tabLst>
                <a:tab pos="1431925" algn="l"/>
              </a:tabLst>
              <a:defRPr sz="1400"/>
            </a:pPr>
            <a:r>
              <a:t>Zur Zeit wird Burnout in der Internationalen Klassifikation der Erkrankungen (</a:t>
            </a:r>
            <a:r>
              <a:t>ICD-10) den Faktoren, </a:t>
            </a:r>
            <a:br/>
            <a:r>
              <a:rPr i="1"/>
              <a:t>"die den Gesundheitszustand beeinflussen und zur Inanspruchnahme des Gesundheitswesens führen"</a:t>
            </a:r>
            <a:br/>
            <a:r>
              <a:t>(</a:t>
            </a:r>
            <a:r>
              <a:t>Z00-Z99) zugeordnet.</a:t>
            </a:r>
          </a:p>
          <a:p>
            <a:pPr defTabSz="914400">
              <a:spcAft>
                <a:spcPts val="1200"/>
              </a:spcAft>
              <a:tabLst>
                <a:tab pos="1431925" algn="l"/>
              </a:tabLst>
              <a:defRPr sz="1400"/>
            </a:pPr>
            <a:r>
              <a:t>Im </a:t>
            </a:r>
            <a:r>
              <a:t>ICD-11 (ab Januar 2021) wird Burnout als Syndrom definiert und aufgenommen:</a:t>
            </a:r>
          </a:p>
          <a:p>
            <a:pPr defTabSz="914400">
              <a:spcAft>
                <a:spcPts val="1200"/>
              </a:spcAft>
              <a:tabLst>
                <a:tab pos="1431925" algn="l"/>
              </a:tabLst>
              <a:defRPr sz="1400"/>
            </a:pPr>
            <a:r>
              <a:t>„Stress am Arbeitsplatz, der nicht erfolgreich verarbeitet werden kann“.</a:t>
            </a:r>
          </a:p>
          <a:p>
            <a:pPr defTabSz="914400">
              <a:spcAft>
                <a:spcPts val="1200"/>
              </a:spcAft>
              <a:tabLst>
                <a:tab pos="1431925" algn="l"/>
              </a:tabLst>
              <a:defRPr sz="1400"/>
            </a:pPr>
            <a:r>
              <a:t>Gekennzeichnet ist Burnout dann durch 3 Dimensionen:</a:t>
            </a:r>
          </a:p>
          <a:p>
            <a:pPr marL="539750" indent="-251460" defTabSz="914400">
              <a:spcAft>
                <a:spcPts val="400"/>
              </a:spcAft>
              <a:buFont typeface="Wingdings" pitchFamily="2" charset="2"/>
              <a:buChar char=""/>
              <a:tabLst>
                <a:tab pos="1431925" algn="l"/>
              </a:tabLst>
              <a:defRPr sz="1400"/>
            </a:pPr>
            <a:r>
              <a:t>ein Gefühl von Erschöpfung</a:t>
            </a:r>
          </a:p>
          <a:p>
            <a:pPr marL="539750" indent="-251460" defTabSz="914400">
              <a:spcAft>
                <a:spcPts val="400"/>
              </a:spcAft>
              <a:buFont typeface="Wingdings" pitchFamily="2" charset="2"/>
              <a:buChar char=""/>
              <a:tabLst>
                <a:tab pos="1431925" algn="l"/>
              </a:tabLst>
              <a:defRPr sz="1400"/>
            </a:pPr>
            <a:r>
              <a:t>eine zunehmende geistige Distanz oder negative Haltung zum eigenen Job</a:t>
            </a:r>
          </a:p>
          <a:p>
            <a:pPr marL="539750" indent="-251460" defTabSz="914400">
              <a:spcAft>
                <a:spcPts val="1200"/>
              </a:spcAft>
              <a:buFont typeface="Wingdings" pitchFamily="2" charset="2"/>
              <a:buChar char=""/>
              <a:tabLst>
                <a:tab pos="1431925" algn="l"/>
              </a:tabLst>
              <a:defRPr sz="1400"/>
            </a:pPr>
            <a:r>
              <a:t>ein verringertes Leistungsvermögen im Beruf.</a:t>
            </a:r>
          </a:p>
          <a:p>
            <a:pPr defTabSz="914400">
              <a:spcBef>
                <a:spcPts val="1000"/>
              </a:spcBef>
              <a:spcAft>
                <a:spcPts val="0"/>
              </a:spcAft>
              <a:tabLst>
                <a:tab pos="1431925" algn="l"/>
              </a:tabLst>
              <a:defRPr sz="1400" i="1"/>
            </a:pPr>
            <a:r>
              <a:t>Arbeitsblatt 7: Test </a:t>
            </a:r>
            <a:r>
              <a:t>Leistungsabnahme,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15.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RuY2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DBC4-024A-8AEF-2D1FF2A17C78}" type="slidenum">
              <a:t>15</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A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Verleugnung als Motor in den Burnout </a:t>
            </a:r>
            <a:r>
              <a:rPr sz="1400"/>
              <a:t>(1 von 5)</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MMyAACMJQAAECAAACYAAAAIAAAA//////////8="/>
              </a:ext>
            </a:extLst>
          </p:cNvSpPr>
          <p:nvPr/>
        </p:nvSpPr>
        <p:spPr>
          <a:xfrm>
            <a:off x="723900" y="1377950"/>
            <a:ext cx="7527925" cy="4725670"/>
          </a:xfrm>
          <a:prstGeom prst="rect">
            <a:avLst/>
          </a:prstGeom>
          <a:noFill/>
          <a:ln>
            <a:noFill/>
          </a:ln>
          <a:effectLst/>
        </p:spPr>
        <p:txBody>
          <a:bodyPr vert="horz" wrap="square" lIns="81915" tIns="41275" rIns="81915" bIns="41275" numCol="1" spcCol="215900" anchor="t"/>
          <a:lstStyle/>
          <a:p>
            <a:pPr defTabSz="914400">
              <a:spcAft>
                <a:spcPts val="400"/>
              </a:spcAft>
              <a:tabLst>
                <a:tab pos="1431925" algn="l"/>
              </a:tabLst>
              <a:defRPr sz="1600"/>
            </a:pPr>
            <a:r>
              <a:t>Verleugnung ist ein Verhaltensmuster</a:t>
            </a:r>
          </a:p>
          <a:p>
            <a:pPr defTabSz="914400">
              <a:spcAft>
                <a:spcPts val="400"/>
              </a:spcAft>
              <a:tabLst>
                <a:tab pos="1431925" algn="l"/>
              </a:tabLst>
              <a:defRPr sz="1400"/>
            </a:pPr>
            <a:r>
              <a:t>Das Hauptmerkmal eines klassischen Burnout-Syndroms und gleichzeitig das größte Problem ist die Verleugnung.</a:t>
            </a:r>
          </a:p>
          <a:p>
            <a:pPr defTabSz="914400">
              <a:spcAft>
                <a:spcPts val="400"/>
              </a:spcAft>
              <a:tabLst>
                <a:tab pos="1431925" algn="l"/>
              </a:tabLst>
              <a:defRPr sz="1400"/>
            </a:pPr>
            <a:r>
              <a:t>Dieser Mechanismus erlaubt es, die Augen vor der Realität zu verschließen und ein Idealbild aufrechtzuerhalten, das vielleicht schon lange überarbeitet werden müsste.</a:t>
            </a:r>
          </a:p>
          <a:p>
            <a:pPr defTabSz="914400">
              <a:spcAft>
                <a:spcPts val="400"/>
              </a:spcAft>
              <a:tabLst>
                <a:tab pos="1431925" algn="l"/>
              </a:tabLst>
              <a:defRPr sz="1400"/>
            </a:pPr>
            <a:r>
              <a:t>Oft werden belastende Eindrücke wie auch körperlicher und seelischer Druck einfach beiseite geschoben.</a:t>
            </a:r>
          </a:p>
          <a:p>
            <a:pPr defTabSz="914400">
              <a:spcAft>
                <a:spcPts val="400"/>
              </a:spcAft>
              <a:tabLst>
                <a:tab pos="1431925" algn="l"/>
              </a:tabLst>
              <a:defRPr sz="1400"/>
            </a:pPr>
            <a:r>
              <a:t>Denn ein Teil dieser Burnout-Spirale ist ja die mangelnde Zeit zur Reflexion.</a:t>
            </a:r>
          </a:p>
          <a:p>
            <a:pPr defTabSz="914400">
              <a:spcAft>
                <a:spcPts val="400"/>
              </a:spcAft>
              <a:tabLst>
                <a:tab pos="1431925" algn="l"/>
              </a:tabLst>
              <a:defRPr sz="1400"/>
            </a:pPr>
            <a:r>
              <a:t>Auch werden die Ansprüche, die die Betroffenen an sich stellen, selten hinterfragt.</a:t>
            </a:r>
          </a:p>
          <a:p>
            <a:pPr defTabSz="914400">
              <a:spcAft>
                <a:spcPts val="400"/>
              </a:spcAft>
              <a:tabLst>
                <a:tab pos="1431925" algn="l"/>
              </a:tabLst>
              <a:defRPr sz="1400"/>
            </a:pPr>
            <a:r>
              <a:t>Die intensive Erwartung, dass </a:t>
            </a:r>
            <a:r>
              <a:rPr i="1"/>
              <a:t>"zuerst nur noch diese schwierige Zeit durchgestanden werden muss und man einfach nur ein bisschen die Zähne zusammenbeißen müsse, bis alles wieder gut wird"</a:t>
            </a:r>
            <a:r>
              <a:t> ist häufig eine Falle.</a:t>
            </a:r>
          </a:p>
          <a:p>
            <a:pPr defTabSz="914400">
              <a:spcAft>
                <a:spcPts val="400"/>
              </a:spcAft>
              <a:tabLst>
                <a:tab pos="1431925" algn="l"/>
              </a:tabLst>
              <a:defRPr sz="1400"/>
            </a:pPr>
            <a:r>
              <a:t>Aus dem ursprünglichen Gefühl der Ablehnung gegen eine bestimmte Erwartung oder Situation werden bald raffinierte und </a:t>
            </a:r>
            <a:r>
              <a:t>subtilere Methoden entwickelt, um mit der inneren Abwehr umzugehen.</a:t>
            </a:r>
          </a:p>
          <a:p>
            <a:pPr defTabSz="914400">
              <a:spcAft>
                <a:spcPts val="400"/>
              </a:spcAft>
              <a:tabLst>
                <a:tab pos="1431925" algn="l"/>
              </a:tabLst>
              <a:defRPr sz="1400"/>
            </a:pPr>
            <a:r>
              <a:t>Um momentan handlungsfähig zu bleiben, machen Sie zwar das einzig Richtige – in dieser Situation!</a:t>
            </a:r>
          </a:p>
          <a:p>
            <a:pPr defTabSz="914400">
              <a:spcAft>
                <a:spcPts val="400"/>
              </a:spcAft>
              <a:tabLst>
                <a:tab pos="1431925" algn="l"/>
              </a:tabLst>
              <a:defRPr sz="1400"/>
            </a:pPr>
            <a:r>
              <a:t>Sie finden einen Weg, um mit dem Druck umzugehen.</a:t>
            </a:r>
          </a:p>
          <a:p>
            <a:pPr defTabSz="914400">
              <a:spcAft>
                <a:spcPts val="400"/>
              </a:spcAft>
              <a:tabLst>
                <a:tab pos="1431925" algn="l"/>
              </a:tabLst>
              <a:defRPr sz="1400"/>
            </a:pPr>
            <a:r>
              <a:t>Aber: Langfristig können gesundheitliche Schäden die Folge dieses Verhaltens sein!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16.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E289-B2C2-C75F-14977A113141}" type="slidenum">
              <a:t>16</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8sip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Verleugnung als Motor in das Burnout </a:t>
            </a:r>
            <a:r>
              <a:rPr sz="1400"/>
              <a:t>(2 von 5)</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D0IQAAECAAACYAAAAIAAAA//////////8="/>
              </a:ext>
            </a:extLst>
          </p:cNvSpPr>
          <p:nvPr/>
        </p:nvSpPr>
        <p:spPr>
          <a:xfrm>
            <a:off x="723900" y="1377950"/>
            <a:ext cx="7743190" cy="4141470"/>
          </a:xfrm>
          <a:prstGeom prst="rect">
            <a:avLst/>
          </a:prstGeom>
          <a:noFill/>
          <a:ln>
            <a:noFill/>
          </a:ln>
          <a:effectLst/>
        </p:spPr>
        <p:txBody>
          <a:bodyPr vert="horz" wrap="square" lIns="81915" tIns="41275" rIns="81915" bIns="41275" numCol="1" spcCol="215900" anchor="t"/>
          <a:lstStyle/>
          <a:p>
            <a:pPr defTabSz="914400">
              <a:spcAft>
                <a:spcPts val="400"/>
              </a:spcAft>
              <a:tabLst>
                <a:tab pos="1431925" algn="l"/>
              </a:tabLst>
              <a:defRPr sz="1600"/>
            </a:pPr>
            <a:r>
              <a:t>Abwehrmechanismen</a:t>
            </a:r>
          </a:p>
          <a:p>
            <a:pPr defTabSz="914400">
              <a:spcAft>
                <a:spcPts val="400"/>
              </a:spcAft>
              <a:tabLst>
                <a:tab pos="1431925" algn="l"/>
              </a:tabLst>
              <a:defRPr sz="1400"/>
            </a:pPr>
            <a:r>
              <a:t>Der </a:t>
            </a:r>
            <a:r>
              <a:t>Verleugnungsprozess wird begleitet von Abwehrmechanismen, die uns ein Instrument bieten, um nicht oder noch nicht so genau 'hinsehen' zu müssen.</a:t>
            </a:r>
          </a:p>
          <a:p>
            <a:pPr defTabSz="914400">
              <a:spcAft>
                <a:spcPts val="400"/>
              </a:spcAft>
              <a:tabLst>
                <a:tab pos="1431925" algn="l"/>
              </a:tabLst>
              <a:defRPr sz="1400"/>
            </a:pPr>
            <a:r>
              <a:t>Systemiker beschreiben die </a:t>
            </a:r>
            <a:r>
              <a:t>Beharrungsfähigkeit in einem gewohnten Zustand als stärkste Kraft.</a:t>
            </a:r>
          </a:p>
          <a:p>
            <a:pPr defTabSz="914400">
              <a:spcAft>
                <a:spcPts val="400"/>
              </a:spcAft>
              <a:tabLst>
                <a:tab pos="1431925" algn="l"/>
              </a:tabLst>
              <a:defRPr sz="1400"/>
            </a:pPr>
            <a:r>
              <a:t>Systeme änderten sich nur dann, wenn ihre Existenz massiv bedroht wird.</a:t>
            </a:r>
          </a:p>
          <a:p>
            <a:pPr defTabSz="914400">
              <a:spcAft>
                <a:spcPts val="400"/>
              </a:spcAft>
              <a:tabLst>
                <a:tab pos="1431925" algn="l"/>
              </a:tabLst>
              <a:defRPr sz="1400"/>
            </a:pPr>
            <a:r>
              <a:t>Wenn wir uns Menschen auch als Systeme definieren, so ist die Beharrungskraft hier wohl ebenso ein nicht zu unterschätzender Faktor.</a:t>
            </a:r>
          </a:p>
          <a:p>
            <a:pPr defTabSz="914400">
              <a:spcBef>
                <a:spcPts val="1500"/>
              </a:spcBef>
              <a:spcAft>
                <a:spcPts val="800"/>
              </a:spcAft>
              <a:tabLst>
                <a:tab pos="1431925" algn="l"/>
              </a:tabLst>
              <a:defRPr sz="1400" b="1"/>
            </a:pPr>
            <a:r>
              <a:t>Verdrängung</a:t>
            </a:r>
          </a:p>
          <a:p>
            <a:pPr defTabSz="914400">
              <a:spcAft>
                <a:spcPts val="400"/>
              </a:spcAft>
              <a:tabLst>
                <a:tab pos="1431925" algn="l"/>
              </a:tabLst>
              <a:defRPr sz="1400"/>
            </a:pPr>
            <a:r>
              <a:t>ist einer der wichtigsten und am weitesten verbreiteten </a:t>
            </a:r>
            <a:r>
              <a:t>Verleugnungsmechanismen.</a:t>
            </a:r>
          </a:p>
          <a:p>
            <a:pPr defTabSz="914400">
              <a:spcAft>
                <a:spcPts val="400"/>
              </a:spcAft>
              <a:tabLst>
                <a:tab pos="1431925" algn="l"/>
              </a:tabLst>
              <a:defRPr sz="1400"/>
            </a:pPr>
            <a:r>
              <a:t>Tatsachen werden dabei schlicht nicht (an)erkannt, sondern unterdrückt.</a:t>
            </a:r>
          </a:p>
          <a:p>
            <a:pPr defTabSz="914400">
              <a:spcBef>
                <a:spcPts val="1500"/>
              </a:spcBef>
              <a:spcAft>
                <a:spcPts val="800"/>
              </a:spcAft>
              <a:tabLst>
                <a:tab pos="1431925" algn="l"/>
              </a:tabLst>
              <a:defRPr sz="1400" b="1"/>
            </a:pPr>
            <a:r>
              <a:t>Übertragung</a:t>
            </a:r>
          </a:p>
          <a:p>
            <a:pPr defTabSz="914400">
              <a:spcAft>
                <a:spcPts val="400"/>
              </a:spcAft>
              <a:tabLst>
                <a:tab pos="1431925" algn="l"/>
              </a:tabLst>
              <a:defRPr sz="1400"/>
            </a:pPr>
            <a:r>
              <a:t>bedeutet das Übertragen von unangenehmen Gefühlen auf eine andere Sache oder Person. </a:t>
            </a:r>
          </a:p>
          <a:p>
            <a:pPr defTabSz="914400">
              <a:spcAft>
                <a:spcPts val="400"/>
              </a:spcAft>
              <a:tabLst>
                <a:tab pos="1431925" algn="l"/>
              </a:tabLst>
              <a:defRPr sz="1400"/>
            </a:pPr>
            <a:r>
              <a:t>Es ist z. B. leichter, auf eine Kollegin böse zu sein, als sich einzugestehen, dass sich die Arbeit, in die Sie so viel Zeit und Energie gesteckt haben, als eine Sackgasse erweist.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17.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9BC0-0EED-8EE3-6DB855AD7838}" type="slidenum">
              <a:t>17</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Verleugnung als Motor in das Burnout </a:t>
            </a:r>
            <a:r>
              <a:rPr sz="1400"/>
              <a:t>(3 von 5)</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DoIgAAECAAACYAAAAIAAAA//////////8="/>
              </a:ext>
            </a:extLst>
          </p:cNvSpPr>
          <p:nvPr/>
        </p:nvSpPr>
        <p:spPr>
          <a:xfrm>
            <a:off x="723900" y="1377950"/>
            <a:ext cx="7743190" cy="429641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Ironisierung</a:t>
            </a:r>
          </a:p>
          <a:p>
            <a:pPr defTabSz="914400">
              <a:spcAft>
                <a:spcPts val="400"/>
              </a:spcAft>
              <a:tabLst>
                <a:tab pos="1431925" algn="l"/>
              </a:tabLst>
              <a:defRPr sz="1400"/>
            </a:pPr>
            <a:r>
              <a:t>dient häufig dazu, eine unangenehme oder Angst </a:t>
            </a:r>
            <a:r>
              <a:t>machende Einsicht zu entschärfen.</a:t>
            </a:r>
          </a:p>
          <a:p>
            <a:pPr defTabSz="914400">
              <a:spcAft>
                <a:spcPts val="400"/>
              </a:spcAft>
              <a:tabLst>
                <a:tab pos="1431925" algn="l"/>
              </a:tabLst>
              <a:defRPr sz="1400"/>
            </a:pPr>
            <a:r>
              <a:t>Wenn Sie sich über Ihre Müdigkeit, Einsamkeit oder Wut lustig machen, dämpfen Sie damit ihre Gefühle und bringen nebenbei noch besorgte Freunde von der Fährte ab.</a:t>
            </a:r>
          </a:p>
          <a:p>
            <a:pPr defTabSz="914400">
              <a:spcAft>
                <a:spcPts val="400"/>
              </a:spcAft>
              <a:tabLst>
                <a:tab pos="1431925" algn="l"/>
              </a:tabLst>
              <a:defRPr sz="1400"/>
            </a:pPr>
            <a:r>
              <a:t>So etwas gibt es auch als '</a:t>
            </a:r>
            <a:r>
              <a:t>Familienkultur', da heißt es dann z. B. 'Immer nur lächeln – </a:t>
            </a:r>
            <a:r>
              <a:t>ob’s stürmt oder schneit ...'.</a:t>
            </a:r>
          </a:p>
          <a:p>
            <a:pPr defTabSz="914400">
              <a:spcBef>
                <a:spcPts val="1500"/>
              </a:spcBef>
              <a:spcAft>
                <a:spcPts val="800"/>
              </a:spcAft>
              <a:tabLst>
                <a:tab pos="1431925" algn="l"/>
              </a:tabLst>
              <a:defRPr sz="1400" b="1"/>
            </a:pPr>
            <a:r>
              <a:t>Projektion:</a:t>
            </a:r>
          </a:p>
          <a:p>
            <a:pPr defTabSz="914400">
              <a:spcAft>
                <a:spcPts val="400"/>
              </a:spcAft>
              <a:tabLst>
                <a:tab pos="1431925" algn="l"/>
              </a:tabLst>
              <a:defRPr sz="1400"/>
            </a:pPr>
            <a:r>
              <a:t>Das Problem wird einfach jemand anderem 'umgehängt'.( "Wenn die Kollegin nicht immer so langsam wäre, müsste ich nicht für zwei arbeiten.")</a:t>
            </a:r>
          </a:p>
          <a:p>
            <a:pPr defTabSz="914400">
              <a:spcAft>
                <a:spcPts val="400"/>
              </a:spcAft>
              <a:tabLst>
                <a:tab pos="1431925" algn="l"/>
              </a:tabLst>
              <a:defRPr sz="1400"/>
            </a:pPr>
            <a:r>
              <a:t>Projektion ist eine Übertragung der Missbilligung eigener Unzulänglichkeiten und Wünsche, die gemeinhin als unmoralisch gelten, auf andere.</a:t>
            </a:r>
          </a:p>
          <a:p>
            <a:pPr defTabSz="914400">
              <a:spcAft>
                <a:spcPts val="400"/>
              </a:spcAft>
              <a:tabLst>
                <a:tab pos="1431925" algn="l"/>
              </a:tabLst>
              <a:defRPr sz="1400"/>
            </a:pPr>
            <a:r>
              <a:t>Es mag zwar manchmal sogar zutreffen. Andere machen auch Fehler, und es gibt natürlich auch Menschen, die langsamer sind oder weniger arbeiten als Sie.</a:t>
            </a:r>
          </a:p>
          <a:p>
            <a:pPr defTabSz="914400">
              <a:spcAft>
                <a:spcPts val="400"/>
              </a:spcAft>
              <a:tabLst>
                <a:tab pos="1431925" algn="l"/>
              </a:tabLst>
              <a:defRPr sz="1400"/>
            </a:pPr>
            <a:r>
              <a:t>Dennoch: Überprüfen Sie doch einmal genauer, ob Sie damit nicht einen extrem übermäßigen </a:t>
            </a:r>
            <a:r>
              <a:t>Energieeinsatz Ihrerseits verschleiern.</a:t>
            </a:r>
          </a:p>
          <a:p>
            <a:pPr defTabSz="914400">
              <a:spcAft>
                <a:spcPts val="400"/>
              </a:spcAft>
              <a:tabLst>
                <a:tab pos="1431925" algn="l"/>
              </a:tabLst>
              <a:defRPr sz="1400"/>
            </a:pPr>
            <a:r>
              <a:t>Sie übernehmen damit auch keine Verantwortung für die Veränderung der Situation.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18.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DU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MQa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7FA9-D9CF-E734-899A777A11DC}" type="slidenum">
              <a:t>18</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KnH3Os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Verleugnung als Motor in das Burnout </a:t>
            </a:r>
            <a:r>
              <a:rPr sz="1400"/>
              <a:t>(4 von 5</a:t>
            </a:r>
            <a:r>
              <a:t>)</a:t>
            </a:r>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MQ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DUHwAAECAAACYAAAAIAAAA//////////8="/>
              </a:ext>
            </a:extLst>
          </p:cNvSpPr>
          <p:nvPr/>
        </p:nvSpPr>
        <p:spPr>
          <a:xfrm>
            <a:off x="723900" y="1377950"/>
            <a:ext cx="7743190" cy="379603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Tagträume:</a:t>
            </a:r>
          </a:p>
          <a:p>
            <a:pPr defTabSz="914400">
              <a:spcAft>
                <a:spcPts val="400"/>
              </a:spcAft>
              <a:tabLst>
                <a:tab pos="1431925" algn="l"/>
              </a:tabLst>
              <a:defRPr sz="1400"/>
            </a:pPr>
            <a:r>
              <a:t>Wenn Sie immer wieder '</a:t>
            </a:r>
            <a:r>
              <a:t>abtauchen' in eine Welt nach Ihrem Geschmack, müssen Sie sich nicht mit der Wirklichkeit auseinandersetzen.</a:t>
            </a:r>
          </a:p>
          <a:p>
            <a:pPr defTabSz="914400">
              <a:spcBef>
                <a:spcPts val="1500"/>
              </a:spcBef>
              <a:spcAft>
                <a:spcPts val="800"/>
              </a:spcAft>
              <a:tabLst>
                <a:tab pos="1431925" algn="l"/>
              </a:tabLst>
              <a:defRPr sz="1400" b="1"/>
            </a:pPr>
            <a:r>
              <a:t>Selektives Gedächtnis:</a:t>
            </a:r>
          </a:p>
          <a:p>
            <a:pPr defTabSz="914400">
              <a:spcAft>
                <a:spcPts val="400"/>
              </a:spcAft>
              <a:tabLst>
                <a:tab pos="1431925" algn="l"/>
              </a:tabLst>
              <a:defRPr sz="1400"/>
            </a:pPr>
            <a:r>
              <a:t>Sie neigen dazu, nur allzu gerne zu vergessen, wie es letzte Woche oder letztes Jahr [ ... ] war?</a:t>
            </a:r>
          </a:p>
          <a:p>
            <a:pPr defTabSz="914400">
              <a:spcAft>
                <a:spcPts val="400"/>
              </a:spcAft>
              <a:tabLst>
                <a:tab pos="1431925" algn="l"/>
              </a:tabLst>
              <a:defRPr sz="1400"/>
            </a:pPr>
            <a:r>
              <a:t>Solche Gedächtnislücken sind ein gutes Mittel, um den realen Umfang einer </a:t>
            </a:r>
            <a:r>
              <a:t>Befindlichkeitsstörung zu vertuschen und (wie bereits oben erwähnt) im Glauben bleiben zu können, dass sich diese 'vorübergehende Krise' bald von allein geben wird.</a:t>
            </a:r>
          </a:p>
          <a:p>
            <a:pPr defTabSz="914400">
              <a:spcBef>
                <a:spcPts val="1500"/>
              </a:spcBef>
              <a:spcAft>
                <a:spcPts val="800"/>
              </a:spcAft>
              <a:tabLst>
                <a:tab pos="1431925" algn="l"/>
              </a:tabLst>
              <a:defRPr sz="1400" b="1"/>
            </a:pPr>
            <a:r>
              <a:t>Lügen</a:t>
            </a:r>
          </a:p>
          <a:p>
            <a:pPr defTabSz="914400">
              <a:spcAft>
                <a:spcPts val="400"/>
              </a:spcAft>
              <a:tabLst>
                <a:tab pos="1431925" algn="l"/>
              </a:tabLst>
              <a:defRPr sz="1400"/>
            </a:pPr>
            <a:r>
              <a:t>ist ein bewusster </a:t>
            </a:r>
            <a:r>
              <a:t>Verleugnungsmechanismus und dient einem doppelten Zweck.</a:t>
            </a:r>
          </a:p>
          <a:p>
            <a:pPr defTabSz="914400">
              <a:spcAft>
                <a:spcPts val="400"/>
              </a:spcAft>
              <a:tabLst>
                <a:tab pos="1431925" algn="l"/>
              </a:tabLst>
              <a:defRPr sz="1400"/>
            </a:pPr>
            <a:r>
              <a:t>Einerseits retten Sie sich vor besorgten Familienmitgliedern und Freunden, andererseits können Sie sich sogar kurzfristig selbst etwas vormachen – indem Sie das glauben, was Sie gerade gesagt haben.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19.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DA83-2C9C-CDC1-2CC9248F3B79}" type="slidenum">
              <a:t>19</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Verleugnung als Motor in das Burnout </a:t>
            </a:r>
            <a:r>
              <a:rPr sz="1400"/>
              <a:t>(5 von 5)</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BAGwAAECAAACYAAAAIAAAA//////////8="/>
              </a:ext>
            </a:extLst>
          </p:cNvSpPr>
          <p:nvPr/>
        </p:nvSpPr>
        <p:spPr>
          <a:xfrm>
            <a:off x="723900" y="1377950"/>
            <a:ext cx="7743190" cy="305181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Sich selbst abstempeln</a:t>
            </a:r>
          </a:p>
          <a:p>
            <a:pPr defTabSz="914400">
              <a:spcAft>
                <a:spcPts val="400"/>
              </a:spcAft>
              <a:tabLst>
                <a:tab pos="1431925" algn="l"/>
              </a:tabLst>
              <a:defRPr sz="1400"/>
            </a:pPr>
            <a:r>
              <a:t>ist ein typischer </a:t>
            </a:r>
            <a:r>
              <a:t>Verleugnungs- </a:t>
            </a:r>
            <a:r>
              <a:t>mechanismus in einer </a:t>
            </a:r>
            <a:r>
              <a:t>vorangeschrittenen Phase. »So bin ich eben«, »Ich bin arbeitssüchtig, eine Verrückte, eine Katastrophe, eine Perfektionistin ...«. Um aber zusätzlich mit den </a:t>
            </a:r>
            <a:r>
              <a:t>Überforderungssymptomen fertig zu werden, kommen Rechtfertigungen hinzu: »Ich bin eher ein harter Typ, eine Pferdenatur, ein Stehaufmännchen ...« oder »Im Sommer kriege ich immer Kopfschmerzen«.</a:t>
            </a:r>
          </a:p>
          <a:p>
            <a:pPr defTabSz="914400">
              <a:spcBef>
                <a:spcPts val="1500"/>
              </a:spcBef>
              <a:spcAft>
                <a:spcPts val="800"/>
              </a:spcAft>
              <a:tabLst>
                <a:tab pos="1431925" algn="l"/>
              </a:tabLst>
              <a:defRPr sz="1400" b="1"/>
            </a:pPr>
            <a:r>
              <a:t>Selektives Nicht-Verstehen:</a:t>
            </a:r>
          </a:p>
          <a:p>
            <a:pPr defTabSz="914400">
              <a:spcAft>
                <a:spcPts val="400"/>
              </a:spcAft>
              <a:tabLst>
                <a:tab pos="1431925" algn="l"/>
              </a:tabLst>
              <a:defRPr sz="1400"/>
            </a:pPr>
            <a:r>
              <a:t>"Ich verstehe nicht, was du meinst, wenn du sagst, ich sei gar nicht mehr ich selbst.</a:t>
            </a:r>
            <a:br/>
            <a:r>
              <a:t>Das musst du mir schon erklären. Ich verstehe es einfach nicht: Ich bräuchte Ruhe, Nähe, Erholung, Aussprache".</a:t>
            </a:r>
          </a:p>
          <a:p>
            <a:pPr defTabSz="914400">
              <a:spcBef>
                <a:spcPts val="1000"/>
              </a:spcBef>
              <a:spcAft>
                <a:spcPts val="0"/>
              </a:spcAft>
              <a:tabLst>
                <a:tab pos="1431925" algn="l"/>
              </a:tabLst>
              <a:defRPr sz="1400" i="1"/>
            </a:pPr>
            <a:r>
              <a:t>Arbeitsblatt 8: Test - Körperliche Beschwerden,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20.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MzMD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pzcm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77DA-47D3-94AA-81866BE462D4}" type="slidenum">
              <a:t>20</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2Pjw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Burnout-Fallen </a:t>
            </a:r>
            <a:r>
              <a:rPr sz="1400"/>
              <a:t>(1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xIi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C8IgAAECAAACYAAAAIAAAA//////////8="/>
              </a:ext>
            </a:extLst>
          </p:cNvSpPr>
          <p:nvPr/>
        </p:nvSpPr>
        <p:spPr>
          <a:xfrm>
            <a:off x="723900" y="1377950"/>
            <a:ext cx="7743190" cy="426847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Falsche/unrealistische Ziele</a:t>
            </a:r>
          </a:p>
          <a:p>
            <a:pPr defTabSz="914400">
              <a:spcAft>
                <a:spcPts val="600"/>
              </a:spcAft>
              <a:tabLst>
                <a:tab pos="1431925" algn="l"/>
              </a:tabLst>
              <a:defRPr sz="1400"/>
            </a:pPr>
            <a:r>
              <a:t>Burnout-Krisen bauen sich meist über Jahre hinweg auf.</a:t>
            </a:r>
          </a:p>
          <a:p>
            <a:pPr defTabSz="914400">
              <a:spcAft>
                <a:spcPts val="600"/>
              </a:spcAft>
              <a:tabLst>
                <a:tab pos="1431925" algn="l"/>
              </a:tabLst>
              <a:defRPr sz="1400"/>
            </a:pPr>
            <a:r>
              <a:t>Die betroffenen Menschen sind extrem hartnäckig in der Verfolgung ihres (nicht realistisch gesetzten) Zieles, das ihnen aber so wichtig erscheint, dass sie nicht aufhören können.</a:t>
            </a:r>
          </a:p>
          <a:p>
            <a:pPr defTabSz="914400">
              <a:spcAft>
                <a:spcPts val="600"/>
              </a:spcAft>
              <a:tabLst>
                <a:tab pos="1431925" algn="l"/>
              </a:tabLst>
              <a:defRPr sz="1400"/>
            </a:pPr>
            <a:r>
              <a:t>Zum Beispiel das Verfolgen von Zielen anderer:</a:t>
            </a:r>
          </a:p>
          <a:p>
            <a:pPr marL="323850" indent="-215900" defTabSz="914400">
              <a:spcAft>
                <a:spcPts val="600"/>
              </a:spcAft>
              <a:buFont typeface="Wingdings" pitchFamily="2" charset="2"/>
              <a:buChar char=""/>
              <a:tabLst>
                <a:tab pos="1431925" algn="l"/>
              </a:tabLst>
              <a:defRPr sz="1400"/>
            </a:pPr>
            <a:r>
              <a:t>Ein Student, der sportliche oder Ausbildungsziele mit enormen Einsatz verfolgt und immer wieder scheitert. Sieht man genauer hin, sind das nicht selten die nicht erfüllten Träume und Erwartungen der Eltern.</a:t>
            </a:r>
          </a:p>
          <a:p>
            <a:pPr marL="323850" indent="-215900" defTabSz="914400">
              <a:spcAft>
                <a:spcPts val="600"/>
              </a:spcAft>
              <a:buFont typeface="Wingdings" pitchFamily="2" charset="2"/>
              <a:buChar char=""/>
              <a:tabLst>
                <a:tab pos="1431925" algn="l"/>
              </a:tabLst>
              <a:defRPr sz="1400"/>
            </a:pPr>
            <a:r>
              <a:t>Ein Manager eines großen Unternehmens erzählte, dass dieser Job, den er ausübe, eigentlich eine Verschwendung seines Lebens sei. In Wirklichkeit wäre er viel lieber Musiker geworden. Aber damit könne man ja eine Familie nicht ernähren ...</a:t>
            </a:r>
          </a:p>
          <a:p>
            <a:pPr marL="323850" indent="-215900" defTabSz="914400">
              <a:spcAft>
                <a:spcPts val="600"/>
              </a:spcAft>
              <a:buFont typeface="Wingdings" pitchFamily="2" charset="2"/>
              <a:buChar char=""/>
              <a:tabLst>
                <a:tab pos="1431925" algn="l"/>
              </a:tabLst>
              <a:defRPr sz="1400"/>
            </a:pPr>
            <a:r>
              <a:t>Die </a:t>
            </a:r>
            <a:r>
              <a:t>Supermutter/der moderne Mann – Frauen und Männer lernen, dass es wichtig ist und geradezu gesellschaftlich erwartet wird, alles zu wollen: Kinder, Karriere, Beziehung, soziale und materielle Werte ... und dieses alles auch zu jeweils 100% zu erfüllen. Das ist zwar in vielen Fällen ein Fortschritt, zumindest was das Ausbrechen aus alten </a:t>
            </a:r>
            <a:r>
              <a:t>Rollenmodellen betrifft, aus Sicht der </a:t>
            </a:r>
            <a:r>
              <a:t>Überforderungsszenarien ist diese Freiheit, alles zu dürfen (und damit quasi auch zu müssen), aber auch eine Eintrittskarte erster Klasse in das Burnout.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21.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xAA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Q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9DDC-3FD5-92D2-6B806D9C643E}" type="slidenum">
              <a:t>21</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Burnout-Fallen </a:t>
            </a:r>
            <a:r>
              <a:rPr sz="1400"/>
              <a:t>(2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AMJAAAECAAACYAAAAIAAAA//////////8="/>
              </a:ext>
            </a:extLst>
          </p:cNvSpPr>
          <p:nvPr/>
        </p:nvSpPr>
        <p:spPr>
          <a:xfrm>
            <a:off x="723900" y="1377950"/>
            <a:ext cx="7743190" cy="448183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Sackgasse</a:t>
            </a:r>
          </a:p>
          <a:p>
            <a:pPr defTabSz="914400">
              <a:spcAft>
                <a:spcPts val="600"/>
              </a:spcAft>
              <a:tabLst>
                <a:tab pos="1431925" algn="l"/>
              </a:tabLst>
              <a:defRPr sz="1400"/>
            </a:pPr>
            <a:r>
              <a:t>Unerfreuliche </a:t>
            </a:r>
            <a:r>
              <a:t>Veränderungserfahrungen, geringe Fehlertoleranz:</a:t>
            </a:r>
          </a:p>
          <a:p>
            <a:pPr defTabSz="914400">
              <a:spcAft>
                <a:spcPts val="600"/>
              </a:spcAft>
              <a:tabLst>
                <a:tab pos="1431925" algn="l"/>
              </a:tabLst>
              <a:defRPr sz="1400"/>
            </a:pPr>
            <a:r>
              <a:t>Eine andere Möglichkeit, in die Burnout-Falle zu geraten, ist, dass man sich in einer subjektiv schwer </a:t>
            </a:r>
            <a:r>
              <a:t>auszuhaltenden Situation befindet.</a:t>
            </a:r>
          </a:p>
          <a:p>
            <a:pPr defTabSz="914400">
              <a:spcAft>
                <a:spcPts val="600"/>
              </a:spcAft>
              <a:tabLst>
                <a:tab pos="1431925" algn="l"/>
              </a:tabLst>
              <a:defRPr sz="1400"/>
            </a:pPr>
            <a:r>
              <a:t>Zu einem früheren Zeitpunkt wurde einmal der Versuch einer Veränderung unternommen, dieser scheiterte jedoch.</a:t>
            </a:r>
          </a:p>
          <a:p>
            <a:pPr defTabSz="914400">
              <a:spcAft>
                <a:spcPts val="600"/>
              </a:spcAft>
              <a:tabLst>
                <a:tab pos="1431925" algn="l"/>
              </a:tabLst>
              <a:defRPr sz="1400"/>
            </a:pPr>
            <a:r>
              <a:t>Nun findet man nicht mehr die Kraft, es noch einmal zu versuchen, und verharrt in dieser Situation:</a:t>
            </a:r>
          </a:p>
          <a:p>
            <a:pPr marL="323850" indent="-215900" defTabSz="914400">
              <a:spcAft>
                <a:spcPts val="600"/>
              </a:spcAft>
              <a:buFont typeface="Wingdings" pitchFamily="2" charset="2"/>
              <a:buChar char=""/>
              <a:tabLst>
                <a:tab pos="1431925" algn="l"/>
              </a:tabLst>
              <a:defRPr sz="1400"/>
            </a:pPr>
            <a:r>
              <a:t>Eine </a:t>
            </a:r>
            <a:r>
              <a:t>56-jährige Frau ist seit Jahrzehnten mit einem Mann verheiratet, mit dem sie nicht glücklich ist. Sie hatte früher einmal versucht, sich von ihm zu trennen, aber es war finanziell zu schwierig, weil sie ja keine Berufserfahrung hatte (nachdem sie ihre Kinder großgezogen hatte und ihr Leben lang Hausfrau war). Daher setzt sie die Ehe mit diesem Mann fort.</a:t>
            </a:r>
          </a:p>
          <a:p>
            <a:pPr marL="323850" indent="-215900" defTabSz="914400">
              <a:spcAft>
                <a:spcPts val="600"/>
              </a:spcAft>
              <a:buFont typeface="Wingdings" pitchFamily="2" charset="2"/>
              <a:buChar char=""/>
              <a:tabLst>
                <a:tab pos="1431925" algn="l"/>
              </a:tabLst>
              <a:defRPr sz="1400"/>
            </a:pPr>
            <a:r>
              <a:t>Ein Student versuchte, sich seinen Traum zu erfüllen, Testfahrer zu werden. Seine Versuche, eine derartige Stelle zu bekommen, scheiterten. Nun machte er eine Ausbildung, die ihm nur zum Teil behagte, und er war meilenweit davon entfernt, Testpilot zu werden. Er machte auch keinen Versuch mehr, weil er der Ansicht war: "Wenn ich etwas anfange, dann mache ich es auch fertig."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22.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1DC0-DE88-8E33-EBDD307D78BE}" type="slidenum">
              <a:t>22</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Burnout-Fallen </a:t>
            </a:r>
            <a:r>
              <a:rPr sz="1400"/>
              <a:t>(3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CkHAAAECAAACYAAAAIAAAA//////////8="/>
              </a:ext>
            </a:extLst>
          </p:cNvSpPr>
          <p:nvPr/>
        </p:nvSpPr>
        <p:spPr>
          <a:xfrm>
            <a:off x="723900" y="1377950"/>
            <a:ext cx="7743190" cy="327787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Modell Troubleshooter</a:t>
            </a:r>
          </a:p>
          <a:p>
            <a:pPr defTabSz="914400">
              <a:spcAft>
                <a:spcPts val="600"/>
              </a:spcAft>
              <a:tabLst>
                <a:tab pos="1431925" algn="l"/>
              </a:tabLst>
              <a:defRPr sz="1400"/>
            </a:pPr>
            <a:r>
              <a:t>Eine Gefahrenquelle für Burnout ist das Modell Troubleshooter. </a:t>
            </a:r>
          </a:p>
          <a:p>
            <a:pPr defTabSz="914400">
              <a:spcAft>
                <a:spcPts val="600"/>
              </a:spcAft>
              <a:tabLst>
                <a:tab pos="1431925" algn="l"/>
              </a:tabLst>
              <a:defRPr sz="1400"/>
            </a:pPr>
            <a:r>
              <a:t>In den meisten Unternehmen gibt es solche Personen.</a:t>
            </a:r>
          </a:p>
          <a:p>
            <a:pPr defTabSz="914400">
              <a:spcAft>
                <a:spcPts val="600"/>
              </a:spcAft>
              <a:tabLst>
                <a:tab pos="1431925" algn="l"/>
              </a:tabLst>
              <a:defRPr sz="1400"/>
            </a:pPr>
            <a:r>
              <a:t>Das sind die, die man ruft, wenn nichts anderes mehr geht.</a:t>
            </a:r>
          </a:p>
          <a:p>
            <a:pPr defTabSz="914400">
              <a:spcAft>
                <a:spcPts val="600"/>
              </a:spcAft>
              <a:tabLst>
                <a:tab pos="1431925" algn="l"/>
              </a:tabLst>
              <a:defRPr sz="1400"/>
            </a:pPr>
            <a:r>
              <a:t>Es ist schon eine sehr wichtige und bedeutungsvolle Fähigkeit, immer wieder schwierige Situationen zu meistern.</a:t>
            </a:r>
          </a:p>
          <a:p>
            <a:pPr defTabSz="914400">
              <a:spcAft>
                <a:spcPts val="600"/>
              </a:spcAft>
              <a:tabLst>
                <a:tab pos="1431925" algn="l"/>
              </a:tabLst>
              <a:defRPr sz="1400"/>
            </a:pPr>
            <a:r>
              <a:t>Nicht die Fähigkeit an sich ist das Problem.</a:t>
            </a:r>
          </a:p>
          <a:p>
            <a:pPr defTabSz="914400">
              <a:spcAft>
                <a:spcPts val="600"/>
              </a:spcAft>
              <a:tabLst>
                <a:tab pos="1431925" algn="l"/>
              </a:tabLst>
              <a:defRPr sz="1400"/>
            </a:pPr>
            <a:r>
              <a:t>Die Burnout-Gefahr besteht erst dann, wenn diejenige Person nicht mehr anders arbeiten kann, sich ihren Selbstwert allein aus dem Bestehen von Extremsituationen holt.</a:t>
            </a:r>
          </a:p>
          <a:p>
            <a:pPr defTabSz="914400">
              <a:spcAft>
                <a:spcPts val="600"/>
              </a:spcAft>
              <a:tabLst>
                <a:tab pos="1431925" algn="l"/>
              </a:tabLst>
              <a:defRPr sz="1400"/>
            </a:pPr>
            <a:r>
              <a:t>Ein </a:t>
            </a:r>
            <a:r>
              <a:t>Unfallchirurg hat vielleicht die Einstellung:</a:t>
            </a:r>
            <a:r>
              <a:rPr i="1"/>
              <a:t> “Was ist denn sonst noch wichtig? Das Einzige, das zählt, ist, in </a:t>
            </a:r>
            <a:r>
              <a:rPr i="1"/>
              <a:t>Minimalzeit eine optimale Versorgung zusammenzubringen. Der Rest ist nebensächlich.“</a:t>
            </a:r>
            <a:endParaRPr i="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23.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66EF-0F67-A1E2-9032DFAC57C5}" type="slidenum">
              <a:t>23</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tabLst>
                <a:tab pos="384175" algn="l"/>
                <a:tab pos="3146425" algn="l"/>
              </a:tabLst>
              <a:defRPr sz="2000"/>
            </a:pPr>
            <a:r>
              <a:t>Burnout-Fallen </a:t>
            </a:r>
            <a:r>
              <a:rPr sz="1400"/>
              <a:t>(4 von 4)</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BY0AACkGwAAECAAACYAAAAIAAAA//////////8="/>
              </a:ext>
            </a:extLst>
          </p:cNvSpPr>
          <p:nvPr/>
        </p:nvSpPr>
        <p:spPr>
          <a:xfrm>
            <a:off x="723900" y="1377950"/>
            <a:ext cx="7743190" cy="3115310"/>
          </a:xfrm>
          <a:prstGeom prst="rect">
            <a:avLst/>
          </a:prstGeom>
          <a:noFill/>
          <a:ln>
            <a:noFill/>
          </a:ln>
          <a:effectLst/>
        </p:spPr>
        <p:txBody>
          <a:bodyPr vert="horz" wrap="square" lIns="81915" tIns="41275" rIns="81915" bIns="41275" numCol="1" spcCol="215900" anchor="t"/>
          <a:lstStyle/>
          <a:p>
            <a:pPr defTabSz="914400">
              <a:spcBef>
                <a:spcPts val="1500"/>
              </a:spcBef>
              <a:spcAft>
                <a:spcPts val="800"/>
              </a:spcAft>
              <a:tabLst>
                <a:tab pos="1431925" algn="l"/>
              </a:tabLst>
              <a:defRPr sz="1400" b="1"/>
            </a:pPr>
            <a:r>
              <a:t>Die 'Steher­Typen'</a:t>
            </a:r>
          </a:p>
          <a:p>
            <a:pPr defTabSz="914400">
              <a:spcAft>
                <a:spcPts val="600"/>
              </a:spcAft>
              <a:tabLst>
                <a:tab pos="1431925" algn="l"/>
              </a:tabLst>
              <a:defRPr sz="1400"/>
            </a:pPr>
            <a:r>
              <a:t>'Steher' gibt es weibliche wie männliche. Jene Felsen in der Brandung, die alles ertragen, immer einsatzbereit sind, denen alles zumutbar ist.</a:t>
            </a:r>
          </a:p>
          <a:p>
            <a:pPr defTabSz="914400">
              <a:spcAft>
                <a:spcPts val="600"/>
              </a:spcAft>
              <a:tabLst>
                <a:tab pos="1431925" algn="l"/>
              </a:tabLst>
              <a:defRPr sz="1400"/>
            </a:pPr>
            <a:r>
              <a:t>Typisch dafür ist, dass die Betroffenen lange Zeit ihren Zustand leugnen:</a:t>
            </a:r>
          </a:p>
          <a:p>
            <a:pPr marL="323850" indent="-215900" defTabSz="914400">
              <a:spcAft>
                <a:spcPts val="600"/>
              </a:spcAft>
              <a:buFont typeface="Wingdings" pitchFamily="2" charset="2"/>
              <a:buChar char=""/>
              <a:tabLst>
                <a:tab pos="1431925" algn="l"/>
              </a:tabLst>
              <a:defRPr sz="1400"/>
            </a:pPr>
            <a:r>
              <a:t>Wenn ich mich als Fels in der Brandung sehe, kann ich keine Schwäche zeigen (haben).</a:t>
            </a:r>
          </a:p>
          <a:p>
            <a:pPr marL="323850" indent="-215900" defTabSz="914400">
              <a:spcAft>
                <a:spcPts val="600"/>
              </a:spcAft>
              <a:buFont typeface="Wingdings" pitchFamily="2" charset="2"/>
              <a:buChar char=""/>
              <a:tabLst>
                <a:tab pos="1431925" algn="l"/>
              </a:tabLst>
              <a:defRPr sz="1400"/>
            </a:pPr>
            <a:r>
              <a:t>Auf mich bauen alle ihre gesamte Hoffnung.</a:t>
            </a:r>
          </a:p>
          <a:p>
            <a:pPr marL="323850" indent="-215900" defTabSz="914400">
              <a:spcAft>
                <a:spcPts val="600"/>
              </a:spcAft>
              <a:buFont typeface="Wingdings" pitchFamily="2" charset="2"/>
              <a:buChar char=""/>
              <a:tabLst>
                <a:tab pos="1431925" algn="l"/>
              </a:tabLst>
              <a:defRPr sz="1400"/>
            </a:pPr>
            <a:r>
              <a:t>Auf meinen Schultern lastet alle Verantwortung für die Firma, das Projekt, die Familie, die Pflege von alten Eltern ...</a:t>
            </a:r>
          </a:p>
          <a:p>
            <a:pPr defTabSz="914400">
              <a:spcAft>
                <a:spcPts val="600"/>
              </a:spcAft>
              <a:tabLst>
                <a:tab pos="1431925" algn="l"/>
              </a:tabLst>
              <a:defRPr sz="1400"/>
            </a:pPr>
            <a:r>
              <a:t>Meist wird die Krise erst dann zur Kenntnis genommen, wenn so massive körperliche bzw. gesundheitliche Probleme auftreten, dass es zu einem Zusammenbruch kommt.</a:t>
            </a:r>
          </a:p>
          <a:p>
            <a:pPr defTabSz="914400">
              <a:spcBef>
                <a:spcPts val="1000"/>
              </a:spcBef>
              <a:spcAft>
                <a:spcPts val="0"/>
              </a:spcAft>
              <a:tabLst>
                <a:tab pos="1431925" algn="l"/>
              </a:tabLst>
              <a:defRPr sz="1400" i="1"/>
            </a:pPr>
            <a:r>
              <a:t>Arbeitsblatt 9: Test - </a:t>
            </a:r>
            <a:r>
              <a:t>Aggressionspotenzial,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24.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R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CDE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ogBg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A2ED-FA3E-A317-546B86595501}" type="slidenum">
              <a:t>24</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CDI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 von 17)</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G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EIgAAECAAACYAAAAIAAAA//////////8="/>
              </a:ext>
            </a:extLst>
          </p:cNvSpPr>
          <p:nvPr/>
        </p:nvSpPr>
        <p:spPr>
          <a:xfrm>
            <a:off x="723900" y="1377950"/>
            <a:ext cx="8159750" cy="41922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Das 3-Phasen-Modell</a:t>
            </a:r>
            <a:r>
              <a:rPr sz="1200"/>
              <a:t> (1 von 3)</a:t>
            </a:r>
            <a:endParaRPr sz="1200"/>
          </a:p>
          <a:p>
            <a:pPr defTabSz="914400">
              <a:spcAft>
                <a:spcPts val="400"/>
              </a:spcAft>
              <a:tabLst>
                <a:tab pos="1431925" algn="l"/>
              </a:tabLst>
              <a:defRPr sz="1400"/>
            </a:pPr>
            <a:r>
              <a:t>Nach diesem Modell kann in der Anfangsphase </a:t>
            </a:r>
            <a:r>
              <a:t>Burn-out gut erkannt werden.</a:t>
            </a:r>
          </a:p>
          <a:p>
            <a:pPr defTabSz="914400">
              <a:spcAft>
                <a:spcPts val="400"/>
              </a:spcAft>
              <a:tabLst>
                <a:tab pos="1431925" algn="l"/>
              </a:tabLst>
              <a:defRPr sz="1400"/>
            </a:pPr>
            <a:r>
              <a:t>Doch hier überrascht es den Betroffenen meist, da er sich sehr gut fühlt.</a:t>
            </a:r>
          </a:p>
          <a:p>
            <a:pPr defTabSz="914400">
              <a:spcAft>
                <a:spcPts val="400"/>
              </a:spcAft>
              <a:tabLst>
                <a:tab pos="1431925" algn="l"/>
              </a:tabLst>
              <a:defRPr sz="1400"/>
            </a:pPr>
            <a:r>
              <a:t>Später gibt es begleitende Phänomene wie Sucht, Depression oder </a:t>
            </a:r>
            <a:r>
              <a:t>Angsterkrankungen, die eigenständige Erkrankungen darstellen und den eigentlichen </a:t>
            </a:r>
            <a:r>
              <a:t>Burn-out verdecken.</a:t>
            </a:r>
          </a:p>
          <a:p>
            <a:pPr defTabSz="914400">
              <a:spcBef>
                <a:spcPts val="2000"/>
              </a:spcBef>
              <a:spcAft>
                <a:spcPts val="1400"/>
              </a:spcAft>
              <a:tabLst>
                <a:tab pos="1431925" algn="l"/>
              </a:tabLst>
              <a:defRPr sz="1400"/>
            </a:pPr>
            <a:r>
              <a:t>Phase 1: Aggression und Aktivität</a:t>
            </a:r>
          </a:p>
          <a:p>
            <a:pPr marL="179705" defTabSz="914400">
              <a:spcAft>
                <a:spcPts val="400"/>
              </a:spcAft>
              <a:tabLst>
                <a:tab pos="1431925" algn="l"/>
              </a:tabLst>
              <a:defRPr sz="1400"/>
            </a:pPr>
            <a:r>
              <a:t>Symptom: Ärger</a:t>
            </a:r>
          </a:p>
          <a:p>
            <a:pPr marL="179705" defTabSz="914400">
              <a:spcAft>
                <a:spcPts val="400"/>
              </a:spcAft>
              <a:tabLst>
                <a:tab pos="1431925" algn="l"/>
              </a:tabLst>
              <a:defRPr sz="1400"/>
            </a:pPr>
            <a:r>
              <a:t>Reaktion: Aggression</a:t>
            </a:r>
          </a:p>
          <a:p>
            <a:pPr defTabSz="914400">
              <a:spcAft>
                <a:spcPts val="400"/>
              </a:spcAft>
              <a:tabLst>
                <a:tab pos="1431925" algn="l"/>
              </a:tabLst>
              <a:defRPr sz="1400"/>
            </a:pPr>
            <a:r>
              <a:t>Den wenigsten Betroffenen wird in dieser Anfangsphase ihre Situation bewusst.</a:t>
            </a:r>
          </a:p>
          <a:p>
            <a:pPr defTabSz="914400">
              <a:spcAft>
                <a:spcPts val="400"/>
              </a:spcAft>
              <a:tabLst>
                <a:tab pos="1431925" algn="l"/>
              </a:tabLst>
              <a:defRPr sz="1400"/>
            </a:pPr>
            <a:r>
              <a:t>Sie können sich nicht vorstellen, dass sich daraus ein </a:t>
            </a:r>
            <a:r>
              <a:t>Burn-out entwickeln kann und steuern darum nicht dagegen.</a:t>
            </a:r>
          </a:p>
          <a:p>
            <a:pPr defTabSz="914400">
              <a:spcAft>
                <a:spcPts val="400"/>
              </a:spcAft>
              <a:tabLst>
                <a:tab pos="1431925" algn="l"/>
              </a:tabLst>
              <a:defRPr sz="1400"/>
            </a:pPr>
            <a:r>
              <a:t>Diese Phase kann im Extremfall sogar Jahrzehnte dauern.</a:t>
            </a:r>
          </a:p>
          <a:p>
            <a:pPr defTabSz="914400">
              <a:spcAft>
                <a:spcPts val="400"/>
              </a:spcAft>
              <a:tabLst>
                <a:tab pos="1431925" algn="l"/>
              </a:tabLst>
              <a:defRPr sz="1400"/>
            </a:pPr>
            <a:r>
              <a:t>Wirklicher Leidensdruck ist hier selten.</a:t>
            </a:r>
          </a:p>
          <a:p>
            <a:pPr defTabSz="914400">
              <a:spcAft>
                <a:spcPts val="400"/>
              </a:spcAft>
              <a:tabLst>
                <a:tab pos="1431925" algn="l"/>
              </a:tabLst>
              <a:defRPr sz="1400"/>
            </a:pPr>
            <a:r>
              <a:t>Der Umgebung fällt das Verhalten eher auf als dem Betroffenen selbst.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25.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BC90-0B32-DEE6-4A678AA8281F}" type="slidenum">
              <a:t>25</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(2 von 17)</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EHgAAECAAACYAAAAIAAAA//////////8="/>
              </a:ext>
            </a:extLst>
          </p:cNvSpPr>
          <p:nvPr/>
        </p:nvSpPr>
        <p:spPr>
          <a:xfrm>
            <a:off x="723900" y="1377950"/>
            <a:ext cx="8159750" cy="35013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Das 3-Phasen-Modell </a:t>
            </a:r>
            <a:r>
              <a:rPr sz="1200"/>
              <a:t>(2 von 3)</a:t>
            </a:r>
            <a:endParaRPr sz="1200"/>
          </a:p>
          <a:p>
            <a:pPr defTabSz="914400">
              <a:spcBef>
                <a:spcPts val="2000"/>
              </a:spcBef>
              <a:spcAft>
                <a:spcPts val="1400"/>
              </a:spcAft>
              <a:tabLst>
                <a:tab pos="1431925" algn="l"/>
              </a:tabLst>
              <a:defRPr sz="1400"/>
            </a:pPr>
            <a:r>
              <a:t>Phase 2: Flucht und Rückzug</a:t>
            </a:r>
          </a:p>
          <a:p>
            <a:pPr marL="179705" defTabSz="914400">
              <a:spcAft>
                <a:spcPts val="400"/>
              </a:spcAft>
              <a:tabLst>
                <a:tab pos="1431925" algn="l"/>
              </a:tabLst>
              <a:defRPr sz="1400"/>
            </a:pPr>
            <a:r>
              <a:t>Symptom: Furcht</a:t>
            </a:r>
          </a:p>
          <a:p>
            <a:pPr marL="179705" defTabSz="914400">
              <a:spcAft>
                <a:spcPts val="400"/>
              </a:spcAft>
              <a:tabLst>
                <a:tab pos="1431925" algn="l"/>
              </a:tabLst>
              <a:defRPr sz="1400"/>
            </a:pPr>
            <a:r>
              <a:t>Reaktion: Flucht</a:t>
            </a:r>
          </a:p>
          <a:p>
            <a:pPr defTabSz="914400">
              <a:spcAft>
                <a:spcPts val="400"/>
              </a:spcAft>
              <a:tabLst>
                <a:tab pos="1431925" algn="l"/>
              </a:tabLst>
              <a:defRPr sz="1400"/>
            </a:pPr>
            <a:r>
              <a:t>Es nimmt das Gefühl zu, immer weniger Zeit zu haben.</a:t>
            </a:r>
          </a:p>
          <a:p>
            <a:pPr defTabSz="914400">
              <a:spcAft>
                <a:spcPts val="400"/>
              </a:spcAft>
              <a:tabLst>
                <a:tab pos="1431925" algn="l"/>
              </a:tabLst>
              <a:defRPr sz="1400"/>
            </a:pPr>
            <a:r>
              <a:t>Bewegung wird je nach Veranlagung entweder minimalisiert oder übertrieben.</a:t>
            </a:r>
          </a:p>
          <a:p>
            <a:pPr defTabSz="914400">
              <a:spcAft>
                <a:spcPts val="400"/>
              </a:spcAft>
              <a:tabLst>
                <a:tab pos="1431925" algn="l"/>
              </a:tabLst>
              <a:defRPr sz="1400"/>
            </a:pPr>
            <a:r>
              <a:t>Das Verhalten zielt darauf ab, Enttäuschung zu vermeiden.</a:t>
            </a:r>
          </a:p>
          <a:p>
            <a:pPr defTabSz="914400">
              <a:spcAft>
                <a:spcPts val="400"/>
              </a:spcAft>
              <a:tabLst>
                <a:tab pos="1431925" algn="l"/>
              </a:tabLst>
              <a:defRPr sz="1400"/>
            </a:pPr>
            <a:r>
              <a:t>Distanz zu anderen und zu sich selbst schafft scheinbare Ruhe und Schutz.</a:t>
            </a:r>
          </a:p>
          <a:p>
            <a:pPr defTabSz="914400">
              <a:spcAft>
                <a:spcPts val="400"/>
              </a:spcAft>
              <a:tabLst>
                <a:tab pos="1431925" algn="l"/>
              </a:tabLst>
              <a:defRPr sz="1400"/>
            </a:pPr>
            <a:r>
              <a:t>Die Selbstwahrnehmung ist eingeschränkt, der Kontakt zu anderen wird minimiert.</a:t>
            </a:r>
          </a:p>
          <a:p>
            <a:pPr defTabSz="914400">
              <a:spcAft>
                <a:spcPts val="400"/>
              </a:spcAft>
              <a:tabLst>
                <a:tab pos="1431925" algn="l"/>
              </a:tabLst>
              <a:defRPr sz="1400"/>
            </a:pPr>
            <a:r>
              <a:t>Empathie verringert sich.</a:t>
            </a:r>
          </a:p>
          <a:p>
            <a:pPr defTabSz="914400">
              <a:spcAft>
                <a:spcPts val="400"/>
              </a:spcAft>
              <a:tabLst>
                <a:tab pos="1431925" algn="l"/>
              </a:tabLst>
              <a:defRPr sz="1400"/>
            </a:pPr>
            <a:r>
              <a:t>Aus Furcht wird eine nicht </a:t>
            </a:r>
            <a:r>
              <a:t>begründbare Angst, die einfach da ist.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26.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w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C4D8-1F2C-96F2-327994BC6067}" type="slidenum">
              <a:t>26</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(3 von 17)</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cHAAAECAAACYAAAAIAAAA//////////8="/>
              </a:ext>
            </a:extLst>
          </p:cNvSpPr>
          <p:nvPr/>
        </p:nvSpPr>
        <p:spPr>
          <a:xfrm>
            <a:off x="723900" y="1377950"/>
            <a:ext cx="8159750" cy="33134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Das 3-Phasen-Modell </a:t>
            </a:r>
            <a:r>
              <a:rPr sz="1200"/>
              <a:t>(3 von 3)</a:t>
            </a:r>
            <a:endParaRPr sz="1200"/>
          </a:p>
          <a:p>
            <a:pPr defTabSz="914400">
              <a:spcBef>
                <a:spcPts val="2000"/>
              </a:spcBef>
              <a:spcAft>
                <a:spcPts val="1400"/>
              </a:spcAft>
              <a:tabLst>
                <a:tab pos="1431925" algn="l"/>
              </a:tabLst>
              <a:defRPr sz="1400"/>
            </a:pPr>
            <a:r>
              <a:t>Phase 3: Isolation und Passivität</a:t>
            </a:r>
          </a:p>
          <a:p>
            <a:pPr marL="179705" defTabSz="914400">
              <a:spcAft>
                <a:spcPts val="400"/>
              </a:spcAft>
              <a:tabLst>
                <a:tab pos="1431925" algn="l"/>
              </a:tabLst>
              <a:defRPr sz="1400"/>
            </a:pPr>
            <a:r>
              <a:t>Symptom: Isolation</a:t>
            </a:r>
          </a:p>
          <a:p>
            <a:pPr marL="179705" defTabSz="914400">
              <a:spcAft>
                <a:spcPts val="400"/>
              </a:spcAft>
              <a:tabLst>
                <a:tab pos="1431925" algn="l"/>
              </a:tabLst>
              <a:defRPr sz="1400"/>
            </a:pPr>
            <a:r>
              <a:t>Reaktion: Lähmung</a:t>
            </a:r>
          </a:p>
          <a:p>
            <a:pPr defTabSz="914400">
              <a:spcAft>
                <a:spcPts val="400"/>
              </a:spcAft>
              <a:tabLst>
                <a:tab pos="1431925" algn="l"/>
              </a:tabLst>
              <a:defRPr sz="1400"/>
            </a:pPr>
            <a:r>
              <a:t>Oft wird der Beginn der dritten Phase als Zweckpessimismus </a:t>
            </a:r>
            <a:r>
              <a:t>fehlgedeutet.</a:t>
            </a:r>
          </a:p>
          <a:p>
            <a:pPr defTabSz="914400">
              <a:spcAft>
                <a:spcPts val="400"/>
              </a:spcAft>
              <a:tabLst>
                <a:tab pos="1431925" algn="l"/>
              </a:tabLst>
              <a:defRPr sz="1400"/>
            </a:pPr>
            <a:r>
              <a:t>Handeln aus eigener Motivation heraus schwächst sich mehr und mehr ab.</a:t>
            </a:r>
          </a:p>
          <a:p>
            <a:pPr defTabSz="914400">
              <a:spcAft>
                <a:spcPts val="400"/>
              </a:spcAft>
              <a:tabLst>
                <a:tab pos="1431925" algn="l"/>
              </a:tabLst>
              <a:defRPr sz="1400"/>
            </a:pPr>
            <a:r>
              <a:t>Depression wird offensichtlich.</a:t>
            </a:r>
          </a:p>
          <a:p>
            <a:pPr defTabSz="914400">
              <a:spcAft>
                <a:spcPts val="400"/>
              </a:spcAft>
              <a:tabLst>
                <a:tab pos="1431925" algn="l"/>
              </a:tabLst>
              <a:defRPr sz="1400"/>
            </a:pPr>
            <a:r>
              <a:t>Sucht (Alkohol, Nikotin, Tabletten) entsteht und dient als Ablenkung.</a:t>
            </a:r>
          </a:p>
          <a:p>
            <a:pPr defTabSz="914400">
              <a:spcAft>
                <a:spcPts val="400"/>
              </a:spcAft>
              <a:tabLst>
                <a:tab pos="1431925" algn="l"/>
              </a:tabLst>
              <a:defRPr sz="1400"/>
            </a:pPr>
            <a:r>
              <a:t>In der Endphase von </a:t>
            </a:r>
            <a:r>
              <a:t>Burn-out erstarrt jede Aktivität.</a:t>
            </a:r>
          </a:p>
          <a:p>
            <a:pPr defTabSz="914400">
              <a:spcBef>
                <a:spcPts val="1000"/>
              </a:spcBef>
              <a:spcAft>
                <a:spcPts val="0"/>
              </a:spcAft>
              <a:tabLst>
                <a:tab pos="1431925" algn="l"/>
              </a:tabLst>
              <a:defRPr sz="1400" i="1"/>
            </a:pPr>
            <a:r>
              <a:t>Arbeitsblatt 10: Test - berufliche Belastungen,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27.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5AED-7979-A394-AC2CC1DA55F9}" type="slidenum">
              <a:t>27</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(4 von 17)</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8HwAAECAAACYAAAAIAAAA//////////8="/>
              </a:ext>
            </a:extLst>
          </p:cNvSpPr>
          <p:nvPr/>
        </p:nvSpPr>
        <p:spPr>
          <a:xfrm>
            <a:off x="723900" y="1377950"/>
            <a:ext cx="8159750" cy="38214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 </a:t>
            </a:r>
            <a:r>
              <a:rPr sz="1200"/>
              <a:t>(1 von 8)</a:t>
            </a:r>
            <a:endParaRPr sz="1200"/>
          </a:p>
          <a:p>
            <a:pPr defTabSz="914400">
              <a:spcAft>
                <a:spcPts val="1400"/>
              </a:spcAft>
              <a:tabLst>
                <a:tab pos="1431925" algn="l"/>
              </a:tabLst>
              <a:defRPr sz="1400"/>
            </a:pPr>
            <a:r>
              <a:t>Diese Phasen und Symptome sind nicht strikt voneinander </a:t>
            </a:r>
            <a:r>
              <a:t>abgrenzbar, treten nicht alle in jedem Fall und auch nicht zwingend in dieser Reihenfolge auf.</a:t>
            </a:r>
          </a:p>
          <a:p>
            <a:pPr defTabSz="914400">
              <a:spcBef>
                <a:spcPts val="0"/>
              </a:spcBef>
              <a:spcAft>
                <a:spcPts val="1400"/>
              </a:spcAft>
              <a:tabLst>
                <a:tab pos="1431925" algn="l"/>
              </a:tabLst>
              <a:defRPr sz="1400"/>
            </a:pPr>
            <a:r>
              <a:t>Phase 1: </a:t>
            </a:r>
            <a:r>
              <a:t>Warnsymptome der Anfangsphase</a:t>
            </a:r>
          </a:p>
          <a:p>
            <a:pPr defTabSz="914400">
              <a:spcBef>
                <a:spcPts val="0"/>
              </a:spcBef>
              <a:spcAft>
                <a:spcPts val="1400"/>
              </a:spcAft>
              <a:tabLst>
                <a:tab pos="1431925" algn="l"/>
              </a:tabLst>
              <a:defRPr sz="1400"/>
            </a:pPr>
            <a:r>
              <a:t>Phase 2: Reduziertes Engagement / Rückzug</a:t>
            </a:r>
          </a:p>
          <a:p>
            <a:pPr defTabSz="914400">
              <a:spcBef>
                <a:spcPts val="0"/>
              </a:spcBef>
              <a:spcAft>
                <a:spcPts val="1400"/>
              </a:spcAft>
              <a:tabLst>
                <a:tab pos="1431925" algn="l"/>
              </a:tabLst>
              <a:defRPr sz="1400"/>
            </a:pPr>
            <a:r>
              <a:t>Phase 3: Emotionale Reaktionen / Schuldzuweisung</a:t>
            </a:r>
          </a:p>
          <a:p>
            <a:pPr defTabSz="914400">
              <a:spcBef>
                <a:spcPts val="0"/>
              </a:spcBef>
              <a:spcAft>
                <a:spcPts val="1400"/>
              </a:spcAft>
              <a:tabLst>
                <a:tab pos="1431925" algn="l"/>
              </a:tabLst>
              <a:defRPr sz="1400"/>
            </a:pPr>
            <a:r>
              <a:t>Phase 4: Abbau</a:t>
            </a:r>
          </a:p>
          <a:p>
            <a:pPr defTabSz="914400">
              <a:spcBef>
                <a:spcPts val="0"/>
              </a:spcBef>
              <a:spcAft>
                <a:spcPts val="1400"/>
              </a:spcAft>
              <a:tabLst>
                <a:tab pos="1431925" algn="l"/>
              </a:tabLst>
              <a:defRPr sz="1400"/>
            </a:pPr>
            <a:r>
              <a:t>Phase 5: Verflachung</a:t>
            </a:r>
          </a:p>
          <a:p>
            <a:pPr defTabSz="914400">
              <a:spcBef>
                <a:spcPts val="0"/>
              </a:spcBef>
              <a:spcAft>
                <a:spcPts val="1400"/>
              </a:spcAft>
              <a:tabLst>
                <a:tab pos="1431925" algn="l"/>
              </a:tabLst>
              <a:defRPr sz="1400"/>
            </a:pPr>
            <a:r>
              <a:t>Phase 6: Psychosomatische Reaktionen</a:t>
            </a:r>
          </a:p>
          <a:p>
            <a:pPr defTabSz="914400">
              <a:spcBef>
                <a:spcPts val="0"/>
              </a:spcBef>
              <a:spcAft>
                <a:spcPts val="1400"/>
              </a:spcAft>
              <a:tabLst>
                <a:tab pos="1431925" algn="l"/>
              </a:tabLst>
              <a:defRPr sz="1400"/>
            </a:pPr>
            <a:r>
              <a:t>Phase 7: Verzweiflung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28.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09CF-B16E-815C-FF3BD61277AA}" type="slidenum">
              <a:t>28</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(5 von 17)</a:t>
            </a:r>
            <a:endParaRPr sz="1400"/>
          </a:p>
        </p:txBody>
      </p:sp>
      <p:sp>
        <p:nvSpPr>
          <p:cNvPr id="6" name="Rechteck1"/>
          <p:cNvSpPr>
            <a:extLst>
              <a:ext uri="smNativeData">
                <pr:smNativeData xmlns:pr="smNativeData" val="SMDATA_13_lzMEXx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UHAAAECAAACYAAAAIAAAA//////////8="/>
              </a:ext>
            </a:extLst>
          </p:cNvSpPr>
          <p:nvPr/>
        </p:nvSpPr>
        <p:spPr>
          <a:xfrm>
            <a:off x="723900" y="1377950"/>
            <a:ext cx="8159750" cy="31864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 </a:t>
            </a:r>
            <a:r>
              <a:rPr sz="1200"/>
              <a:t>(2 von 8)</a:t>
            </a:r>
            <a:endParaRPr sz="1200"/>
          </a:p>
          <a:p>
            <a:pPr defTabSz="914400">
              <a:spcAft>
                <a:spcPts val="400"/>
              </a:spcAft>
              <a:tabLst>
                <a:tab pos="1431925" algn="l"/>
              </a:tabLst>
              <a:defRPr sz="1400"/>
            </a:pPr>
            <a:r>
              <a:t>Diese Phasen und Symptome sind nicht strikt voneinander </a:t>
            </a:r>
            <a:r>
              <a:t>abgrenzbar, treten nicht alle in jedem Fall und auch nicht zwingend in dieser Reihenfolge auf.</a:t>
            </a:r>
          </a:p>
          <a:p>
            <a:pPr defTabSz="914400">
              <a:spcBef>
                <a:spcPts val="2000"/>
              </a:spcBef>
              <a:spcAft>
                <a:spcPts val="1400"/>
              </a:spcAft>
              <a:tabLst>
                <a:tab pos="1431925" algn="l"/>
              </a:tabLst>
              <a:defRPr sz="1400"/>
            </a:pPr>
            <a:r>
              <a:t>Phase 1: </a:t>
            </a:r>
            <a:r>
              <a:t>Warnsymptome der Anfangsphase</a:t>
            </a:r>
          </a:p>
          <a:p>
            <a:pPr marL="467995" indent="-252095" defTabSz="914400">
              <a:spcAft>
                <a:spcPts val="400"/>
              </a:spcAft>
              <a:buFont typeface="Wingdings" pitchFamily="2" charset="2"/>
              <a:buChar char=""/>
              <a:tabLst>
                <a:tab pos="1431925" algn="l"/>
              </a:tabLst>
              <a:defRPr sz="1400"/>
            </a:pPr>
            <a:r>
              <a:t>Vermehrtes Engagement für Ziele:</a:t>
            </a:r>
          </a:p>
          <a:p>
            <a:pPr marL="467995" indent="-252095" defTabSz="914400">
              <a:spcAft>
                <a:spcPts val="400"/>
              </a:spcAft>
              <a:buFont typeface="Wingdings" pitchFamily="2" charset="2"/>
              <a:buChar char=""/>
              <a:tabLst>
                <a:tab pos="1431925" algn="l"/>
              </a:tabLst>
              <a:defRPr sz="1400"/>
            </a:pPr>
            <a:r>
              <a:t>Gefühl der Unentbehrlichkeit,</a:t>
            </a:r>
          </a:p>
          <a:p>
            <a:pPr marL="467995" indent="-252095" defTabSz="914400">
              <a:spcAft>
                <a:spcPts val="400"/>
              </a:spcAft>
              <a:buFont typeface="Wingdings" pitchFamily="2" charset="2"/>
              <a:buChar char=""/>
              <a:tabLst>
                <a:tab pos="1431925" algn="l"/>
              </a:tabLst>
              <a:defRPr sz="1400"/>
            </a:pPr>
            <a:r>
              <a:t>Gefühl, nie Zeit zu haben,</a:t>
            </a:r>
          </a:p>
          <a:p>
            <a:pPr marL="467995" indent="-252095" defTabSz="914400">
              <a:spcAft>
                <a:spcPts val="400"/>
              </a:spcAft>
              <a:buFont typeface="Wingdings" pitchFamily="2" charset="2"/>
              <a:buChar char=""/>
              <a:tabLst>
                <a:tab pos="1431925" algn="l"/>
              </a:tabLst>
              <a:defRPr sz="1400"/>
            </a:pPr>
            <a:r>
              <a:t>Verleugnung eigener Bedürfnisse,</a:t>
            </a:r>
          </a:p>
          <a:p>
            <a:pPr marL="467995" indent="-252095" defTabSz="914400">
              <a:spcAft>
                <a:spcPts val="400"/>
              </a:spcAft>
              <a:buFont typeface="Wingdings" pitchFamily="2" charset="2"/>
              <a:buChar char=""/>
              <a:tabLst>
                <a:tab pos="1431925" algn="l"/>
              </a:tabLst>
              <a:defRPr sz="1400"/>
            </a:pPr>
            <a:r>
              <a:t>Hyperaktivität,</a:t>
            </a:r>
          </a:p>
          <a:p>
            <a:pPr marL="467995" indent="-252095" defTabSz="914400">
              <a:spcAft>
                <a:spcPts val="400"/>
              </a:spcAft>
              <a:buFont typeface="Wingdings" pitchFamily="2" charset="2"/>
              <a:buChar char=""/>
              <a:tabLst>
                <a:tab pos="1431925" algn="l"/>
              </a:tabLst>
              <a:defRPr sz="1400"/>
            </a:pPr>
            <a:r>
              <a:t>gleichzeitig Gefühle der Erschöpfung: Müdigkeit, </a:t>
            </a:r>
            <a:r>
              <a:t>Energiemangel, </a:t>
            </a:r>
            <a:r>
              <a:t>Unausgeschlafenheit.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29.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wkAE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AF89-0B7C-C7E6-5929C4A8310C}" type="slidenum">
              <a:t>29</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(6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M/LAk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cKAAAEAAAACYAAAAIAAAA//////////8="/>
              </a:ext>
            </a:extLst>
          </p:cNvSpPr>
          <p:nvPr/>
        </p:nvSpPr>
        <p:spPr>
          <a:xfrm>
            <a:off x="723900" y="1377950"/>
            <a:ext cx="8159750" cy="522351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a:t>
            </a:r>
            <a:r>
              <a:rPr sz="1200"/>
              <a:t> (3 von 8)</a:t>
            </a:r>
            <a:endParaRPr sz="1200"/>
          </a:p>
          <a:p>
            <a:pPr defTabSz="914400">
              <a:spcBef>
                <a:spcPts val="0"/>
              </a:spcBef>
              <a:spcAft>
                <a:spcPts val="1400"/>
              </a:spcAft>
              <a:tabLst>
                <a:tab pos="1431925" algn="l"/>
              </a:tabLst>
              <a:defRPr sz="1400"/>
            </a:pPr>
            <a:r>
              <a:t>Phase 2: Reduziertes Engagement / Rückzug</a:t>
            </a:r>
          </a:p>
          <a:p>
            <a:pPr defTabSz="914400">
              <a:spcAft>
                <a:spcPts val="400"/>
              </a:spcAft>
              <a:tabLst>
                <a:tab pos="1431925" algn="l"/>
              </a:tabLst>
              <a:defRPr sz="1400"/>
            </a:pPr>
            <a:r>
              <a:t>Allgemein:</a:t>
            </a:r>
          </a:p>
          <a:p>
            <a:pPr marL="467995" indent="-252095" defTabSz="914400">
              <a:spcAft>
                <a:spcPts val="100"/>
              </a:spcAft>
              <a:buFont typeface="Wingdings" pitchFamily="2" charset="2"/>
              <a:buChar char=""/>
              <a:tabLst>
                <a:tab pos="1431925" algn="l"/>
              </a:tabLst>
              <a:defRPr sz="1400"/>
            </a:pPr>
            <a:r>
              <a:t>Unfähigkeit oder Widerwille zu geben,</a:t>
            </a:r>
          </a:p>
          <a:p>
            <a:pPr marL="467995" indent="-252095" defTabSz="914400">
              <a:spcAft>
                <a:spcPts val="100"/>
              </a:spcAft>
              <a:buFont typeface="Wingdings" pitchFamily="2" charset="2"/>
              <a:buChar char=""/>
              <a:tabLst>
                <a:tab pos="1431925" algn="l"/>
              </a:tabLst>
              <a:defRPr sz="1400"/>
            </a:pPr>
            <a:r>
              <a:t>Verlust des Einfühlungsvermögens,</a:t>
            </a:r>
          </a:p>
          <a:p>
            <a:pPr marL="467995" indent="-252095" defTabSz="914400">
              <a:spcAft>
                <a:spcPts val="100"/>
              </a:spcAft>
              <a:buFont typeface="Wingdings" pitchFamily="2" charset="2"/>
              <a:buChar char=""/>
              <a:tabLst>
                <a:tab pos="1431925" algn="l"/>
              </a:tabLst>
              <a:defRPr sz="1400"/>
            </a:pPr>
            <a:r>
              <a:t>Zynismus gegenüber Klienten, Patienten, Mitarbeitern, Kunden, usw.</a:t>
            </a:r>
          </a:p>
          <a:p>
            <a:pPr marL="467995" indent="-252095" defTabSz="914400">
              <a:spcAft>
                <a:spcPts val="100"/>
              </a:spcAft>
              <a:buFont typeface="Wingdings" pitchFamily="2" charset="2"/>
              <a:buChar char=""/>
              <a:tabLst>
                <a:tab pos="1431925" algn="l"/>
              </a:tabLst>
              <a:defRPr sz="1400"/>
            </a:pPr>
            <a:r>
              <a:t>Verlust positiver Einstellungen gegenüber den Menschen, denen meist der </a:t>
            </a:r>
            <a:r>
              <a:t>grösste Teil der eigenen Arbeit gewidmet ist</a:t>
            </a:r>
          </a:p>
          <a:p>
            <a:pPr marL="467995" indent="-252095" defTabSz="914400">
              <a:spcAft>
                <a:spcPts val="400"/>
              </a:spcAft>
              <a:buFont typeface="Wingdings" pitchFamily="2" charset="2"/>
              <a:buChar char=""/>
              <a:tabLst>
                <a:tab pos="1431925" algn="l"/>
              </a:tabLst>
              <a:defRPr sz="1400"/>
            </a:pPr>
            <a:r>
              <a:t>Distanz bzw. Meiden von </a:t>
            </a:r>
            <a:r>
              <a:t>Konktakten, Gefühl der Ernüchterung;</a:t>
            </a:r>
          </a:p>
          <a:p>
            <a:pPr defTabSz="914400">
              <a:spcBef>
                <a:spcPts val="700"/>
              </a:spcBef>
              <a:spcAft>
                <a:spcPts val="400"/>
              </a:spcAft>
              <a:tabLst>
                <a:tab pos="1431925" algn="l"/>
              </a:tabLst>
              <a:defRPr sz="1400"/>
            </a:pPr>
            <a:r>
              <a:t>während der Arbeit:</a:t>
            </a:r>
          </a:p>
          <a:p>
            <a:pPr marL="467995" indent="-252095" defTabSz="914400">
              <a:spcAft>
                <a:spcPts val="100"/>
              </a:spcAft>
              <a:buFont typeface="Wingdings" pitchFamily="2" charset="2"/>
              <a:buChar char=""/>
              <a:tabLst>
                <a:tab pos="1431925" algn="l"/>
              </a:tabLst>
              <a:defRPr sz="1400"/>
            </a:pPr>
            <a:r>
              <a:t>negative Einstellung zur Arbeit allgemein, Widerwillen, Überdruss,</a:t>
            </a:r>
          </a:p>
          <a:p>
            <a:pPr marL="467995" indent="-252095" defTabSz="914400">
              <a:spcAft>
                <a:spcPts val="100"/>
              </a:spcAft>
              <a:buFont typeface="Wingdings" pitchFamily="2" charset="2"/>
              <a:buChar char=""/>
              <a:tabLst>
                <a:tab pos="1431925" algn="l"/>
              </a:tabLst>
              <a:defRPr sz="1400"/>
            </a:pPr>
            <a:r>
              <a:t>Arbeitspausen werden überzogen,</a:t>
            </a:r>
          </a:p>
          <a:p>
            <a:pPr marL="467995" indent="-252095" defTabSz="914400">
              <a:spcAft>
                <a:spcPts val="100"/>
              </a:spcAft>
              <a:buFont typeface="Wingdings" pitchFamily="2" charset="2"/>
              <a:buChar char=""/>
              <a:tabLst>
                <a:tab pos="1431925" algn="l"/>
              </a:tabLst>
              <a:defRPr sz="1400"/>
            </a:pPr>
            <a:r>
              <a:t>Fehlzeiten,</a:t>
            </a:r>
          </a:p>
          <a:p>
            <a:pPr marL="467995" indent="-252095" defTabSz="914400">
              <a:spcAft>
                <a:spcPts val="400"/>
              </a:spcAft>
              <a:buFont typeface="Wingdings" pitchFamily="2" charset="2"/>
              <a:buChar char=""/>
              <a:tabLst>
                <a:tab pos="1431925" algn="l"/>
              </a:tabLst>
              <a:defRPr sz="1400"/>
            </a:pPr>
            <a:r>
              <a:t>Verlagerung des Schwergewichts auf die Freizeit ("Aufblühen am Wochenende");</a:t>
            </a:r>
          </a:p>
          <a:p>
            <a:pPr defTabSz="914400">
              <a:spcBef>
                <a:spcPts val="700"/>
              </a:spcBef>
              <a:spcAft>
                <a:spcPts val="400"/>
              </a:spcAft>
              <a:tabLst>
                <a:tab pos="1431925" algn="l"/>
              </a:tabLst>
              <a:defRPr sz="1400"/>
            </a:pPr>
            <a:r>
              <a:t>erhöhte Ansprüche:</a:t>
            </a:r>
          </a:p>
          <a:p>
            <a:pPr marL="467995" indent="-252095" defTabSz="914400">
              <a:spcAft>
                <a:spcPts val="100"/>
              </a:spcAft>
              <a:buFont typeface="Wingdings" pitchFamily="2" charset="2"/>
              <a:buChar char=""/>
              <a:tabLst>
                <a:tab pos="1431925" algn="l"/>
              </a:tabLst>
              <a:defRPr sz="1400"/>
            </a:pPr>
            <a:r>
              <a:t>Verlust von Idealismus,</a:t>
            </a:r>
          </a:p>
          <a:p>
            <a:pPr marL="467995" indent="-252095" defTabSz="914400">
              <a:spcAft>
                <a:spcPts val="100"/>
              </a:spcAft>
              <a:buFont typeface="Wingdings" pitchFamily="2" charset="2"/>
              <a:buChar char=""/>
              <a:tabLst>
                <a:tab pos="1431925" algn="l"/>
              </a:tabLst>
              <a:defRPr sz="1400"/>
            </a:pPr>
            <a:r>
              <a:t>Konzentration auf eigene Ansprüche,</a:t>
            </a:r>
          </a:p>
          <a:p>
            <a:pPr marL="467995" indent="-252095" defTabSz="914400">
              <a:spcAft>
                <a:spcPts val="100"/>
              </a:spcAft>
              <a:buFont typeface="Wingdings" pitchFamily="2" charset="2"/>
              <a:buChar char=""/>
              <a:tabLst>
                <a:tab pos="1431925" algn="l"/>
              </a:tabLst>
              <a:defRPr sz="1400"/>
            </a:pPr>
            <a:r>
              <a:t>Gefühl mangelnder Anerkennung,</a:t>
            </a:r>
          </a:p>
          <a:p>
            <a:pPr marL="467995" indent="-252095" defTabSz="914400">
              <a:spcAft>
                <a:spcPts val="400"/>
              </a:spcAft>
              <a:buFont typeface="Wingdings" pitchFamily="2" charset="2"/>
              <a:buChar char=""/>
              <a:tabLst>
                <a:tab pos="1431925" algn="l"/>
              </a:tabLst>
              <a:defRPr sz="1400"/>
            </a:pPr>
            <a:r>
              <a:t>private Probleme nehmen zu (z.B. Probleme mit den Kindern oder dem Partner)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6">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xM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SQAAABAAAAABAAAAAQAAAAAAAAAAAAAAAAAAAAAAAABNAAAAEQAAAAEAAAABAAAAAAAAAAAAAAAAAAAAAAAAAA=="/>
      </p:ext>
    </p:extLst>
  </p:timing>
</p:sld>
</file>

<file path=ppt/slides/slide30.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VvbX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54D0-671A-9E8A-A24FA2C468F7}" type="slidenum">
              <a:t>30</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(7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cKAAAEAAAACYAAAAIAAAA//////////8="/>
              </a:ext>
            </a:extLst>
          </p:cNvSpPr>
          <p:nvPr/>
        </p:nvSpPr>
        <p:spPr>
          <a:xfrm>
            <a:off x="723900" y="1377950"/>
            <a:ext cx="8159750" cy="522351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a:t>
            </a:r>
            <a:r>
              <a:rPr sz="1200"/>
              <a:t> (4 von 8)</a:t>
            </a:r>
            <a:endParaRPr sz="1200"/>
          </a:p>
          <a:p>
            <a:pPr defTabSz="914400">
              <a:spcBef>
                <a:spcPts val="0"/>
              </a:spcBef>
              <a:spcAft>
                <a:spcPts val="1400"/>
              </a:spcAft>
              <a:tabLst>
                <a:tab pos="1431925" algn="l"/>
              </a:tabLst>
              <a:defRPr sz="1400"/>
            </a:pPr>
            <a:r>
              <a:t>Phase 3: Emotionale Reaktionen / Schuldzuweisung</a:t>
            </a:r>
          </a:p>
          <a:p>
            <a:pPr defTabSz="914400">
              <a:spcAft>
                <a:spcPts val="400"/>
              </a:spcAft>
              <a:tabLst>
                <a:tab pos="1431925" algn="l"/>
              </a:tabLst>
              <a:defRPr sz="1400"/>
            </a:pPr>
            <a:r>
              <a:t>Depression:</a:t>
            </a:r>
          </a:p>
          <a:p>
            <a:pPr marL="467995" indent="-252095" defTabSz="914400">
              <a:spcAft>
                <a:spcPts val="400"/>
              </a:spcAft>
              <a:buFont typeface="Wingdings" pitchFamily="2" charset="2"/>
              <a:buChar char=""/>
              <a:tabLst>
                <a:tab pos="1431925" algn="l"/>
              </a:tabLst>
              <a:defRPr sz="1400"/>
            </a:pPr>
            <a:r>
              <a:t>Selbstmitleid, Humorlosigkeit, unbestimmte Angst,</a:t>
            </a:r>
          </a:p>
          <a:p>
            <a:pPr marL="467995" indent="-252095" defTabSz="914400">
              <a:spcAft>
                <a:spcPts val="400"/>
              </a:spcAft>
              <a:buFont typeface="Wingdings" pitchFamily="2" charset="2"/>
              <a:buChar char=""/>
              <a:tabLst>
                <a:tab pos="1431925" algn="l"/>
              </a:tabLst>
              <a:defRPr sz="1400"/>
            </a:pPr>
            <a:r>
              <a:t>abrupte </a:t>
            </a:r>
            <a:r>
              <a:t>Stimmungsschwankungen,</a:t>
            </a:r>
          </a:p>
          <a:p>
            <a:pPr marL="467995" indent="-252095" defTabSz="914400">
              <a:spcAft>
                <a:spcPts val="400"/>
              </a:spcAft>
              <a:buFont typeface="Wingdings" pitchFamily="2" charset="2"/>
              <a:buChar char=""/>
              <a:tabLst>
                <a:tab pos="1431925" algn="l"/>
              </a:tabLst>
              <a:defRPr sz="1400"/>
            </a:pPr>
            <a:r>
              <a:t>verringerte emotionale Belastbarkeit,</a:t>
            </a:r>
          </a:p>
          <a:p>
            <a:pPr marL="467995" indent="-252095" defTabSz="914400">
              <a:spcAft>
                <a:spcPts val="400"/>
              </a:spcAft>
              <a:buFont typeface="Wingdings" pitchFamily="2" charset="2"/>
              <a:buChar char=""/>
              <a:tabLst>
                <a:tab pos="1431925" algn="l"/>
              </a:tabLst>
              <a:defRPr sz="1400"/>
            </a:pPr>
            <a:r>
              <a:t>Gefühl der Abstumpfung bzw. von innerer Leere,</a:t>
            </a:r>
          </a:p>
          <a:p>
            <a:pPr marL="467995" indent="-252095" defTabSz="914400">
              <a:spcAft>
                <a:spcPts val="400"/>
              </a:spcAft>
              <a:buFont typeface="Wingdings" pitchFamily="2" charset="2"/>
              <a:buChar char=""/>
              <a:tabLst>
                <a:tab pos="1431925" algn="l"/>
              </a:tabLst>
              <a:defRPr sz="1400"/>
            </a:pPr>
            <a:r>
              <a:t>Apathie,</a:t>
            </a:r>
          </a:p>
          <a:p>
            <a:pPr marL="467995" indent="-252095" defTabSz="914400">
              <a:spcAft>
                <a:spcPts val="400"/>
              </a:spcAft>
              <a:buFont typeface="Wingdings" pitchFamily="2" charset="2"/>
              <a:buChar char=""/>
              <a:tabLst>
                <a:tab pos="1431925" algn="l"/>
              </a:tabLst>
              <a:defRPr sz="1400"/>
            </a:pPr>
            <a:r>
              <a:t>Schuldgefühle;</a:t>
            </a:r>
          </a:p>
          <a:p>
            <a:pPr defTabSz="914400">
              <a:spcBef>
                <a:spcPts val="700"/>
              </a:spcBef>
              <a:spcAft>
                <a:spcPts val="400"/>
              </a:spcAft>
              <a:tabLst>
                <a:tab pos="1431925" algn="l"/>
              </a:tabLst>
              <a:defRPr sz="1400"/>
            </a:pPr>
            <a:r>
              <a:t>Aggression:</a:t>
            </a:r>
          </a:p>
          <a:p>
            <a:pPr marL="467995" indent="-252095" defTabSz="914400">
              <a:spcAft>
                <a:spcPts val="400"/>
              </a:spcAft>
              <a:buFont typeface="Wingdings" pitchFamily="2" charset="2"/>
              <a:buChar char=""/>
              <a:tabLst>
                <a:tab pos="1431925" algn="l"/>
              </a:tabLst>
              <a:defRPr sz="1400"/>
            </a:pPr>
            <a:r>
              <a:t>Schuldzuweisung bzw. Vorwürfe an andere,</a:t>
            </a:r>
          </a:p>
          <a:p>
            <a:pPr marL="467995" indent="-252095" defTabSz="914400">
              <a:spcAft>
                <a:spcPts val="400"/>
              </a:spcAft>
              <a:buFont typeface="Wingdings" pitchFamily="2" charset="2"/>
              <a:buChar char=""/>
              <a:tabLst>
                <a:tab pos="1431925" algn="l"/>
              </a:tabLst>
              <a:defRPr sz="1400"/>
            </a:pPr>
            <a:r>
              <a:t>Reizbarkeit,</a:t>
            </a:r>
          </a:p>
          <a:p>
            <a:pPr marL="467995" indent="-252095" defTabSz="914400">
              <a:spcAft>
                <a:spcPts val="400"/>
              </a:spcAft>
              <a:buFont typeface="Wingdings" pitchFamily="2" charset="2"/>
              <a:buChar char=""/>
              <a:tabLst>
                <a:tab pos="1431925" algn="l"/>
              </a:tabLst>
              <a:defRPr sz="1400"/>
            </a:pPr>
            <a:r>
              <a:t>häufige Konflikte mit anderen,</a:t>
            </a:r>
          </a:p>
          <a:p>
            <a:pPr marL="467995" indent="-252095" defTabSz="914400">
              <a:spcAft>
                <a:spcPts val="400"/>
              </a:spcAft>
              <a:buFont typeface="Wingdings" pitchFamily="2" charset="2"/>
              <a:buChar char=""/>
              <a:tabLst>
                <a:tab pos="1431925" algn="l"/>
              </a:tabLst>
              <a:defRPr sz="1400"/>
            </a:pPr>
            <a:r>
              <a:t>Ärger, Intoleranz,</a:t>
            </a:r>
          </a:p>
          <a:p>
            <a:pPr marL="467995" indent="-252095" defTabSz="914400">
              <a:spcAft>
                <a:spcPts val="400"/>
              </a:spcAft>
              <a:buFont typeface="Wingdings" pitchFamily="2" charset="2"/>
              <a:buChar char=""/>
              <a:tabLst>
                <a:tab pos="1431925" algn="l"/>
              </a:tabLst>
              <a:defRPr sz="1400"/>
            </a:pPr>
            <a:r>
              <a:t>Launenhaftigkeit,</a:t>
            </a:r>
          </a:p>
          <a:p>
            <a:pPr marL="467995" indent="-252095" defTabSz="914400">
              <a:spcAft>
                <a:spcPts val="400"/>
              </a:spcAft>
              <a:buFont typeface="Wingdings" pitchFamily="2" charset="2"/>
              <a:buChar char=""/>
              <a:tabLst>
                <a:tab pos="1431925" algn="l"/>
              </a:tabLst>
              <a:defRPr sz="1400"/>
            </a:pPr>
            <a:r>
              <a:t>Negativismus.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xE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
      </p:ext>
    </p:extLst>
  </p:timing>
</p:sld>
</file>

<file path=ppt/slides/slide31.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Q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1CF4-A452-BA49-EA07EA074CBF}" type="slidenum">
              <a:t>31</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xAA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(8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cKAAAEAAAACYAAAAIAAAA//////////8="/>
              </a:ext>
            </a:extLst>
          </p:cNvSpPr>
          <p:nvPr/>
        </p:nvSpPr>
        <p:spPr>
          <a:xfrm>
            <a:off x="723900" y="1377950"/>
            <a:ext cx="8159750" cy="522351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a:t>
            </a:r>
            <a:r>
              <a:rPr sz="1200"/>
              <a:t> (5 von 8)</a:t>
            </a:r>
            <a:endParaRPr sz="1200"/>
          </a:p>
          <a:p>
            <a:pPr defTabSz="914400">
              <a:spcBef>
                <a:spcPts val="0"/>
              </a:spcBef>
              <a:spcAft>
                <a:spcPts val="1400"/>
              </a:spcAft>
              <a:tabLst>
                <a:tab pos="1431925" algn="l"/>
              </a:tabLst>
              <a:defRPr sz="1400"/>
            </a:pPr>
            <a:r>
              <a:t>Phase 4: Abbau</a:t>
            </a:r>
          </a:p>
          <a:p>
            <a:pPr defTabSz="914400">
              <a:spcBef>
                <a:spcPts val="700"/>
              </a:spcBef>
              <a:spcAft>
                <a:spcPts val="400"/>
              </a:spcAft>
              <a:tabLst>
                <a:tab pos="1431925" algn="l"/>
              </a:tabLst>
              <a:defRPr sz="1400"/>
            </a:pPr>
            <a:r>
              <a:t>Geistige Leistungsfähigkeit:</a:t>
            </a:r>
          </a:p>
          <a:p>
            <a:pPr marL="467995" indent="-252095" defTabSz="914400">
              <a:spcAft>
                <a:spcPts val="400"/>
              </a:spcAft>
              <a:buFont typeface="Wingdings" pitchFamily="2" charset="2"/>
              <a:buChar char=""/>
              <a:tabLst>
                <a:tab pos="1431925" algn="l"/>
              </a:tabLst>
              <a:defRPr sz="1400"/>
            </a:pPr>
            <a:r>
              <a:t>Konzentrations- und Gedächtnisschwäche,</a:t>
            </a:r>
          </a:p>
          <a:p>
            <a:pPr marL="467995" indent="-252095" defTabSz="914400">
              <a:spcAft>
                <a:spcPts val="400"/>
              </a:spcAft>
              <a:buFont typeface="Wingdings" pitchFamily="2" charset="2"/>
              <a:buChar char=""/>
              <a:tabLst>
                <a:tab pos="1431925" algn="l"/>
              </a:tabLst>
              <a:defRPr sz="1400"/>
            </a:pPr>
            <a:r>
              <a:t>Ungenauigkeit,</a:t>
            </a:r>
          </a:p>
          <a:p>
            <a:pPr marL="467995" indent="-252095" defTabSz="914400">
              <a:spcAft>
                <a:spcPts val="400"/>
              </a:spcAft>
              <a:buFont typeface="Wingdings" pitchFamily="2" charset="2"/>
              <a:buChar char=""/>
              <a:tabLst>
                <a:tab pos="1431925" algn="l"/>
              </a:tabLst>
              <a:defRPr sz="1400"/>
            </a:pPr>
            <a:r>
              <a:t>Desorganisation;</a:t>
            </a:r>
          </a:p>
          <a:p>
            <a:pPr defTabSz="914400">
              <a:spcBef>
                <a:spcPts val="700"/>
              </a:spcBef>
              <a:spcAft>
                <a:spcPts val="400"/>
              </a:spcAft>
              <a:tabLst>
                <a:tab pos="1431925" algn="l"/>
              </a:tabLst>
              <a:defRPr sz="1400"/>
            </a:pPr>
            <a:r>
              <a:t>Motivation:</a:t>
            </a:r>
          </a:p>
          <a:p>
            <a:pPr marL="467995" indent="-252095" defTabSz="914400">
              <a:spcAft>
                <a:spcPts val="400"/>
              </a:spcAft>
              <a:buFont typeface="Wingdings" pitchFamily="2" charset="2"/>
              <a:buChar char=""/>
              <a:tabLst>
                <a:tab pos="1431925" algn="l"/>
              </a:tabLst>
              <a:defRPr sz="1400"/>
            </a:pPr>
            <a:r>
              <a:t>verringerte Initiative,</a:t>
            </a:r>
          </a:p>
          <a:p>
            <a:pPr marL="467995" indent="-252095" defTabSz="914400">
              <a:spcAft>
                <a:spcPts val="400"/>
              </a:spcAft>
              <a:buFont typeface="Wingdings" pitchFamily="2" charset="2"/>
              <a:buChar char=""/>
              <a:tabLst>
                <a:tab pos="1431925" algn="l"/>
              </a:tabLst>
              <a:defRPr sz="1400"/>
            </a:pPr>
            <a:r>
              <a:t>Dienst nach Vorschrift;</a:t>
            </a:r>
          </a:p>
          <a:p>
            <a:pPr defTabSz="914400">
              <a:spcBef>
                <a:spcPts val="700"/>
              </a:spcBef>
              <a:spcAft>
                <a:spcPts val="400"/>
              </a:spcAft>
              <a:tabLst>
                <a:tab pos="1431925" algn="l"/>
              </a:tabLst>
              <a:defRPr sz="1400"/>
            </a:pPr>
            <a:r>
              <a:t>Kreativität:</a:t>
            </a:r>
          </a:p>
          <a:p>
            <a:pPr marL="467995" indent="-252095" defTabSz="914400">
              <a:spcAft>
                <a:spcPts val="400"/>
              </a:spcAft>
              <a:buFont typeface="Wingdings" pitchFamily="2" charset="2"/>
              <a:buChar char=""/>
              <a:tabLst>
                <a:tab pos="1431925" algn="l"/>
              </a:tabLst>
              <a:defRPr sz="1400"/>
            </a:pPr>
            <a:r>
              <a:t>verringerte Fantasie und Flexibilität;</a:t>
            </a:r>
          </a:p>
          <a:p>
            <a:pPr defTabSz="914400">
              <a:spcBef>
                <a:spcPts val="700"/>
              </a:spcBef>
              <a:spcAft>
                <a:spcPts val="400"/>
              </a:spcAft>
              <a:tabLst>
                <a:tab pos="1431925" algn="l"/>
              </a:tabLst>
              <a:defRPr sz="1400"/>
            </a:pPr>
            <a:r>
              <a:t>Wahrnehmung:</a:t>
            </a:r>
          </a:p>
          <a:p>
            <a:pPr marL="467995" indent="-252095" defTabSz="914400">
              <a:spcAft>
                <a:spcPts val="400"/>
              </a:spcAft>
              <a:buFont typeface="Wingdings" pitchFamily="2" charset="2"/>
              <a:buChar char=""/>
              <a:tabLst>
                <a:tab pos="1431925" algn="l"/>
              </a:tabLst>
              <a:defRPr sz="1400"/>
            </a:pPr>
            <a:r>
              <a:t>undifferenziert,</a:t>
            </a:r>
          </a:p>
          <a:p>
            <a:pPr marL="467995" indent="-252095" defTabSz="914400">
              <a:spcAft>
                <a:spcPts val="400"/>
              </a:spcAft>
              <a:buFont typeface="Wingdings" pitchFamily="2" charset="2"/>
              <a:buChar char=""/>
              <a:tabLst>
                <a:tab pos="1431925" algn="l"/>
              </a:tabLst>
              <a:defRPr sz="1400"/>
            </a:pPr>
            <a:r>
              <a:t>Schwarz-Weiss-Denken;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32.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VuZW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04C3-077D-8DEA-F228C5A47BA7}" type="slidenum">
              <a:t>32</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(9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cKAAAEAAAACYAAAAIAAAA//////////8="/>
              </a:ext>
            </a:extLst>
          </p:cNvSpPr>
          <p:nvPr/>
        </p:nvSpPr>
        <p:spPr>
          <a:xfrm>
            <a:off x="723900" y="1377950"/>
            <a:ext cx="8159750" cy="522351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a:t>
            </a:r>
            <a:r>
              <a:rPr sz="1200"/>
              <a:t> (6 von 8)</a:t>
            </a:r>
            <a:endParaRPr sz="1200"/>
          </a:p>
          <a:p>
            <a:pPr defTabSz="914400">
              <a:spcBef>
                <a:spcPts val="0"/>
              </a:spcBef>
              <a:spcAft>
                <a:spcPts val="1400"/>
              </a:spcAft>
              <a:tabLst>
                <a:tab pos="1431925" algn="l"/>
              </a:tabLst>
              <a:defRPr sz="1400"/>
            </a:pPr>
            <a:r>
              <a:t>Phase 5: Verflachung</a:t>
            </a:r>
          </a:p>
          <a:p>
            <a:pPr defTabSz="914400">
              <a:spcBef>
                <a:spcPts val="700"/>
              </a:spcBef>
              <a:spcAft>
                <a:spcPts val="400"/>
              </a:spcAft>
              <a:tabLst>
                <a:tab pos="1431925" algn="l"/>
              </a:tabLst>
              <a:defRPr sz="1400"/>
            </a:pPr>
            <a:r>
              <a:t>Emotionales Leben:</a:t>
            </a:r>
          </a:p>
          <a:p>
            <a:pPr marL="467995" indent="-252095" defTabSz="914400">
              <a:spcAft>
                <a:spcPts val="400"/>
              </a:spcAft>
              <a:buFont typeface="Wingdings" pitchFamily="2" charset="2"/>
              <a:buChar char=""/>
              <a:tabLst>
                <a:tab pos="1431925" algn="l"/>
              </a:tabLst>
              <a:defRPr sz="1400"/>
            </a:pPr>
            <a:r>
              <a:t>Gleichgültigkeit;</a:t>
            </a:r>
          </a:p>
          <a:p>
            <a:pPr defTabSz="914400">
              <a:spcBef>
                <a:spcPts val="700"/>
              </a:spcBef>
              <a:spcAft>
                <a:spcPts val="400"/>
              </a:spcAft>
              <a:tabLst>
                <a:tab pos="1431925" algn="l"/>
              </a:tabLst>
              <a:defRPr sz="1400"/>
            </a:pPr>
            <a:r>
              <a:t>Soziales Leben:</a:t>
            </a:r>
          </a:p>
          <a:p>
            <a:pPr marL="467995" indent="-252095" defTabSz="914400">
              <a:spcAft>
                <a:spcPts val="400"/>
              </a:spcAft>
              <a:buFont typeface="Wingdings" pitchFamily="2" charset="2"/>
              <a:buChar char=""/>
              <a:tabLst>
                <a:tab pos="1431925" algn="l"/>
              </a:tabLst>
              <a:defRPr sz="1400"/>
            </a:pPr>
            <a:r>
              <a:t>Beschäftigung mit sich selbst,</a:t>
            </a:r>
          </a:p>
          <a:p>
            <a:pPr marL="467995" indent="-252095" defTabSz="914400">
              <a:spcAft>
                <a:spcPts val="400"/>
              </a:spcAft>
              <a:buFont typeface="Wingdings" pitchFamily="2" charset="2"/>
              <a:buChar char=""/>
              <a:tabLst>
                <a:tab pos="1431925" algn="l"/>
              </a:tabLst>
              <a:defRPr sz="1400"/>
            </a:pPr>
            <a:r>
              <a:t>Gespräche über die eigene Arbeit werden vermieden,</a:t>
            </a:r>
          </a:p>
          <a:p>
            <a:pPr marL="467995" indent="-252095" defTabSz="914400">
              <a:spcAft>
                <a:spcPts val="400"/>
              </a:spcAft>
              <a:buFont typeface="Wingdings" pitchFamily="2" charset="2"/>
              <a:buChar char=""/>
              <a:tabLst>
                <a:tab pos="1431925" algn="l"/>
              </a:tabLst>
              <a:defRPr sz="1400"/>
            </a:pPr>
            <a:r>
              <a:t>Privatkontakte werden vermieden,</a:t>
            </a:r>
          </a:p>
          <a:p>
            <a:pPr marL="467995" indent="-252095" defTabSz="914400">
              <a:spcAft>
                <a:spcPts val="400"/>
              </a:spcAft>
              <a:buFont typeface="Wingdings" pitchFamily="2" charset="2"/>
              <a:buChar char=""/>
              <a:tabLst>
                <a:tab pos="1431925" algn="l"/>
              </a:tabLst>
              <a:defRPr sz="1400"/>
            </a:pPr>
            <a:r>
              <a:t>Einsamkeit;</a:t>
            </a:r>
          </a:p>
          <a:p>
            <a:pPr defTabSz="914400">
              <a:spcBef>
                <a:spcPts val="700"/>
              </a:spcBef>
              <a:spcAft>
                <a:spcPts val="400"/>
              </a:spcAft>
              <a:tabLst>
                <a:tab pos="1431925" algn="l"/>
              </a:tabLst>
              <a:defRPr sz="1400"/>
            </a:pPr>
            <a:r>
              <a:t>Geistiges Leben:</a:t>
            </a:r>
          </a:p>
          <a:p>
            <a:pPr marL="467995" indent="-252095" defTabSz="914400">
              <a:spcAft>
                <a:spcPts val="400"/>
              </a:spcAft>
              <a:buFont typeface="Wingdings" pitchFamily="2" charset="2"/>
              <a:buChar char=""/>
              <a:tabLst>
                <a:tab pos="1431925" algn="l"/>
              </a:tabLst>
              <a:defRPr sz="1400"/>
            </a:pPr>
            <a:r>
              <a:t>Desinteresse,</a:t>
            </a:r>
          </a:p>
          <a:p>
            <a:pPr marL="467995" indent="-252095" defTabSz="914400">
              <a:spcAft>
                <a:spcPts val="400"/>
              </a:spcAft>
              <a:buFont typeface="Wingdings" pitchFamily="2" charset="2"/>
              <a:buChar char=""/>
              <a:tabLst>
                <a:tab pos="1431925" algn="l"/>
              </a:tabLst>
              <a:defRPr sz="1400"/>
            </a:pPr>
            <a:r>
              <a:t>Langeweile,</a:t>
            </a:r>
          </a:p>
          <a:p>
            <a:pPr marL="467995" indent="-252095" defTabSz="914400">
              <a:spcAft>
                <a:spcPts val="400"/>
              </a:spcAft>
              <a:buFont typeface="Wingdings" pitchFamily="2" charset="2"/>
              <a:buChar char=""/>
              <a:tabLst>
                <a:tab pos="1431925" algn="l"/>
              </a:tabLst>
              <a:defRPr sz="1400"/>
            </a:pPr>
            <a:r>
              <a:t>Hobbys werden aufgegeben.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33.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A1F2-B726-BC5A-57739E144A02}" type="slidenum">
              <a:t>33</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A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(10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UJQAAEAAAACYAAAAIAAAA//////////8="/>
              </a:ext>
            </a:extLst>
          </p:cNvSpPr>
          <p:nvPr/>
        </p:nvSpPr>
        <p:spPr>
          <a:xfrm>
            <a:off x="723900" y="1377950"/>
            <a:ext cx="8159750" cy="46494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a:t>
            </a:r>
            <a:r>
              <a:rPr sz="1200"/>
              <a:t> (7 von 8)</a:t>
            </a:r>
            <a:endParaRPr sz="1200"/>
          </a:p>
          <a:p>
            <a:pPr defTabSz="914400">
              <a:spcBef>
                <a:spcPts val="0"/>
              </a:spcBef>
              <a:spcAft>
                <a:spcPts val="1400"/>
              </a:spcAft>
              <a:tabLst>
                <a:tab pos="1431925" algn="l"/>
              </a:tabLst>
              <a:defRPr sz="1400"/>
            </a:pPr>
            <a:r>
              <a:t>Phase 6: Psychosomatische Reaktionen</a:t>
            </a:r>
          </a:p>
          <a:p>
            <a:pPr marL="467995" indent="-252095" defTabSz="914400">
              <a:spcAft>
                <a:spcPts val="400"/>
              </a:spcAft>
              <a:buFont typeface="Wingdings" pitchFamily="2" charset="2"/>
              <a:buChar char=""/>
              <a:tabLst>
                <a:tab pos="1431925" algn="l"/>
              </a:tabLst>
              <a:defRPr sz="1400"/>
            </a:pPr>
            <a:r>
              <a:t>Schlafstörungen,</a:t>
            </a:r>
          </a:p>
          <a:p>
            <a:pPr marL="467995" indent="-252095" defTabSz="914400">
              <a:spcAft>
                <a:spcPts val="400"/>
              </a:spcAft>
              <a:buFont typeface="Wingdings" pitchFamily="2" charset="2"/>
              <a:buChar char=""/>
              <a:tabLst>
                <a:tab pos="1431925" algn="l"/>
              </a:tabLst>
              <a:defRPr sz="1400"/>
            </a:pPr>
            <a:r>
              <a:t>Herzklopfen,</a:t>
            </a:r>
          </a:p>
          <a:p>
            <a:pPr marL="467995" indent="-252095" defTabSz="914400">
              <a:spcAft>
                <a:spcPts val="400"/>
              </a:spcAft>
              <a:buFont typeface="Wingdings" pitchFamily="2" charset="2"/>
              <a:buChar char=""/>
              <a:tabLst>
                <a:tab pos="1431925" algn="l"/>
              </a:tabLst>
              <a:defRPr sz="1400"/>
            </a:pPr>
            <a:r>
              <a:t>Engegefühl in der Brust,</a:t>
            </a:r>
          </a:p>
          <a:p>
            <a:pPr marL="467995" indent="-252095" defTabSz="914400">
              <a:spcAft>
                <a:spcPts val="400"/>
              </a:spcAft>
              <a:buFont typeface="Wingdings" pitchFamily="2" charset="2"/>
              <a:buChar char=""/>
              <a:tabLst>
                <a:tab pos="1431925" algn="l"/>
              </a:tabLst>
              <a:defRPr sz="1400"/>
            </a:pPr>
            <a:r>
              <a:t>Muskelverspannungen,</a:t>
            </a:r>
          </a:p>
          <a:p>
            <a:pPr marL="467995" indent="-252095" defTabSz="914400">
              <a:spcAft>
                <a:spcPts val="400"/>
              </a:spcAft>
              <a:buFont typeface="Wingdings" pitchFamily="2" charset="2"/>
              <a:buChar char=""/>
              <a:tabLst>
                <a:tab pos="1431925" algn="l"/>
              </a:tabLst>
              <a:defRPr sz="1400"/>
            </a:pPr>
            <a:r>
              <a:t>Schwächung des Immunsystems,</a:t>
            </a:r>
          </a:p>
          <a:p>
            <a:pPr marL="467995" indent="-252095" defTabSz="914400">
              <a:spcAft>
                <a:spcPts val="400"/>
              </a:spcAft>
              <a:buFont typeface="Wingdings" pitchFamily="2" charset="2"/>
              <a:buChar char=""/>
              <a:tabLst>
                <a:tab pos="1431925" algn="l"/>
              </a:tabLst>
              <a:defRPr sz="1400"/>
            </a:pPr>
            <a:r>
              <a:t>Rücken-und Kopfschmerzen,</a:t>
            </a:r>
          </a:p>
          <a:p>
            <a:pPr marL="467995" indent="-252095" defTabSz="914400">
              <a:spcAft>
                <a:spcPts val="400"/>
              </a:spcAft>
              <a:buFont typeface="Wingdings" pitchFamily="2" charset="2"/>
              <a:buChar char=""/>
              <a:tabLst>
                <a:tab pos="1431925" algn="l"/>
              </a:tabLst>
              <a:defRPr sz="1400"/>
            </a:pPr>
            <a:r>
              <a:t>Übelkeit,</a:t>
            </a:r>
          </a:p>
          <a:p>
            <a:pPr marL="467995" indent="-252095" defTabSz="914400">
              <a:spcAft>
                <a:spcPts val="400"/>
              </a:spcAft>
              <a:buFont typeface="Wingdings" pitchFamily="2" charset="2"/>
              <a:buChar char=""/>
              <a:tabLst>
                <a:tab pos="1431925" algn="l"/>
              </a:tabLst>
              <a:defRPr sz="1400"/>
            </a:pPr>
            <a:r>
              <a:t>Verdauungsstörungen,</a:t>
            </a:r>
          </a:p>
          <a:p>
            <a:pPr marL="467995" indent="-252095" defTabSz="914400">
              <a:spcAft>
                <a:spcPts val="400"/>
              </a:spcAft>
              <a:buFont typeface="Wingdings" pitchFamily="2" charset="2"/>
              <a:buChar char=""/>
              <a:tabLst>
                <a:tab pos="1431925" algn="l"/>
              </a:tabLst>
              <a:defRPr sz="1400"/>
            </a:pPr>
            <a:r>
              <a:t>veränderte Essgewohnheiten,</a:t>
            </a:r>
          </a:p>
          <a:p>
            <a:pPr marL="467995" indent="-252095" defTabSz="914400">
              <a:spcAft>
                <a:spcPts val="400"/>
              </a:spcAft>
              <a:buFont typeface="Wingdings" pitchFamily="2" charset="2"/>
              <a:buChar char=""/>
              <a:tabLst>
                <a:tab pos="1431925" algn="l"/>
              </a:tabLst>
              <a:defRPr sz="1400"/>
            </a:pPr>
            <a:r>
              <a:t>mehr Alkohol, Kaffee, Tabak, Drogen,</a:t>
            </a:r>
          </a:p>
          <a:p>
            <a:pPr marL="467995" indent="-252095" defTabSz="914400">
              <a:spcAft>
                <a:spcPts val="400"/>
              </a:spcAft>
              <a:buFont typeface="Wingdings" pitchFamily="2" charset="2"/>
              <a:buChar char=""/>
              <a:tabLst>
                <a:tab pos="1431925" algn="l"/>
              </a:tabLst>
              <a:defRPr sz="1400"/>
            </a:pPr>
            <a:r>
              <a:t>Sexualprobleme usw.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34.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0CE0-2235-AECF-FA608D8158AF}" type="slidenum">
              <a:t>34</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cD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(11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UJQAAEAAAACYAAAAIAAAA//////////8="/>
              </a:ext>
            </a:extLst>
          </p:cNvSpPr>
          <p:nvPr/>
        </p:nvSpPr>
        <p:spPr>
          <a:xfrm>
            <a:off x="723900" y="1377950"/>
            <a:ext cx="8159750" cy="46494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7-Phasen-Modell nach </a:t>
            </a:r>
            <a:r>
              <a:t>Burisch</a:t>
            </a:r>
            <a:r>
              <a:rPr sz="1200"/>
              <a:t> (8 von 8)</a:t>
            </a:r>
            <a:endParaRPr sz="1200"/>
          </a:p>
          <a:p>
            <a:pPr defTabSz="914400">
              <a:spcBef>
                <a:spcPts val="0"/>
              </a:spcBef>
              <a:spcAft>
                <a:spcPts val="1400"/>
              </a:spcAft>
              <a:tabLst>
                <a:tab pos="1431925" algn="l"/>
              </a:tabLst>
              <a:defRPr sz="1400"/>
            </a:pPr>
            <a:r>
              <a:t>Phase 7: Verzweiflung</a:t>
            </a:r>
          </a:p>
          <a:p>
            <a:pPr marL="467995" indent="-252095" defTabSz="914400">
              <a:spcAft>
                <a:spcPts val="400"/>
              </a:spcAft>
              <a:buFont typeface="Wingdings" pitchFamily="2" charset="2"/>
              <a:buChar char=""/>
              <a:tabLst>
                <a:tab pos="1431925" algn="l"/>
              </a:tabLst>
              <a:defRPr sz="1400"/>
            </a:pPr>
            <a:r>
              <a:t>Negative Einstellung zum Leben,</a:t>
            </a:r>
          </a:p>
          <a:p>
            <a:pPr marL="467995" indent="-252095" defTabSz="914400">
              <a:spcAft>
                <a:spcPts val="400"/>
              </a:spcAft>
              <a:buFont typeface="Wingdings" pitchFamily="2" charset="2"/>
              <a:buChar char=""/>
              <a:tabLst>
                <a:tab pos="1431925" algn="l"/>
              </a:tabLst>
              <a:defRPr sz="1400"/>
            </a:pPr>
            <a:r>
              <a:t>Hoffnungslosigkeit,</a:t>
            </a:r>
          </a:p>
          <a:p>
            <a:pPr marL="467995" indent="-252095" defTabSz="914400">
              <a:spcAft>
                <a:spcPts val="400"/>
              </a:spcAft>
              <a:buFont typeface="Wingdings" pitchFamily="2" charset="2"/>
              <a:buChar char=""/>
              <a:tabLst>
                <a:tab pos="1431925" algn="l"/>
              </a:tabLst>
              <a:defRPr sz="1400"/>
            </a:pPr>
            <a:r>
              <a:t>Gefühl der Sinnlosigkeit,</a:t>
            </a:r>
          </a:p>
          <a:p>
            <a:pPr marL="467995" indent="-252095" defTabSz="914400">
              <a:spcAft>
                <a:spcPts val="400"/>
              </a:spcAft>
              <a:buFont typeface="Wingdings" pitchFamily="2" charset="2"/>
              <a:buChar char=""/>
              <a:tabLst>
                <a:tab pos="1431925" algn="l"/>
              </a:tabLst>
              <a:defRPr sz="1400"/>
            </a:pPr>
            <a:r>
              <a:t>Existentielle Verzweiflung,</a:t>
            </a:r>
          </a:p>
          <a:p>
            <a:pPr marL="467995" indent="-252095" defTabSz="914400">
              <a:spcAft>
                <a:spcPts val="1200"/>
              </a:spcAft>
              <a:buFont typeface="Wingdings" pitchFamily="2" charset="2"/>
              <a:buChar char=""/>
              <a:tabLst>
                <a:tab pos="1431925" algn="l"/>
              </a:tabLst>
              <a:defRPr sz="1400"/>
            </a:pPr>
            <a:r>
              <a:t>Selbstmordgedanken.</a:t>
            </a:r>
          </a:p>
          <a:p>
            <a:pPr defTabSz="914400">
              <a:spcAft>
                <a:spcPts val="400"/>
              </a:spcAft>
              <a:tabLst>
                <a:tab pos="1431925" algn="l"/>
              </a:tabLst>
              <a:defRPr sz="1400"/>
            </a:pPr>
            <a:r>
              <a:t>Wie lange dieser </a:t>
            </a:r>
            <a:r>
              <a:t>Burnoutprozess dauert, lässt sich nicht konkret beantworten.</a:t>
            </a:r>
          </a:p>
          <a:p>
            <a:pPr defTabSz="914400">
              <a:spcAft>
                <a:spcPts val="400"/>
              </a:spcAft>
              <a:tabLst>
                <a:tab pos="1431925" algn="l"/>
              </a:tabLst>
              <a:defRPr sz="1400"/>
            </a:pPr>
            <a:r>
              <a:t>Der Verlauf ist sehr individuell.</a:t>
            </a:r>
          </a:p>
          <a:p>
            <a:pPr defTabSz="914400">
              <a:spcAft>
                <a:spcPts val="400"/>
              </a:spcAft>
              <a:tabLst>
                <a:tab pos="1431925" algn="l"/>
              </a:tabLst>
              <a:defRPr sz="1400"/>
            </a:pPr>
            <a:r>
              <a:t>Ausserdem hängt es davon ab, welche Ursachen im Vordergrund stehen.</a:t>
            </a:r>
          </a:p>
          <a:p>
            <a:pPr defTabSz="914400">
              <a:spcAft>
                <a:spcPts val="400"/>
              </a:spcAft>
              <a:tabLst>
                <a:tab pos="1431925" algn="l"/>
              </a:tabLst>
              <a:defRPr sz="1400"/>
            </a:pPr>
            <a:r>
              <a:t>Als Faustregel lässt sich sagen, dass Burnout bereits nach wenigen Monaten beginnen kann und spätestens nach drei Jahren offensichtlich wird.</a:t>
            </a:r>
          </a:p>
          <a:p>
            <a:pPr defTabSz="914400">
              <a:spcAft>
                <a:spcPts val="400"/>
              </a:spcAft>
              <a:tabLst>
                <a:tab pos="1431925" algn="l"/>
              </a:tabLst>
              <a:defRPr sz="1400"/>
            </a:pPr>
            <a:r>
              <a:t>In Unternehmen zeigt sich dies häufig an den </a:t>
            </a:r>
            <a:r>
              <a:t>Fluktuationsraten.</a:t>
            </a:r>
          </a:p>
          <a:p>
            <a:pPr defTabSz="914400">
              <a:spcBef>
                <a:spcPts val="1000"/>
              </a:spcBef>
              <a:spcAft>
                <a:spcPts val="0"/>
              </a:spcAft>
              <a:tabLst>
                <a:tab pos="1431925" algn="l"/>
              </a:tabLst>
              <a:defRPr sz="1400" i="1"/>
            </a:pPr>
            <a:r>
              <a:t>Arbeitsblatt 11: Test - schwierige Menschen, Einzelarbeit, 10 Minuten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35.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c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6C96-37EC-D8DA-9AB954942ECF}" type="slidenum">
              <a:t>35</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(12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UJQAAEAAAACYAAAAIAAAA//////////8="/>
              </a:ext>
            </a:extLst>
          </p:cNvSpPr>
          <p:nvPr/>
        </p:nvSpPr>
        <p:spPr>
          <a:xfrm>
            <a:off x="723900" y="1377950"/>
            <a:ext cx="8159750" cy="46494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12 Stadien des </a:t>
            </a:r>
            <a:r>
              <a:t>Burn-outs nach Freudenberger </a:t>
            </a:r>
            <a:r>
              <a:rPr sz="1200"/>
              <a:t>(1 von 6)</a:t>
            </a:r>
            <a:endParaRPr sz="1200"/>
          </a:p>
          <a:p>
            <a:pPr defTabSz="914400">
              <a:spcAft>
                <a:spcPts val="1400"/>
              </a:spcAft>
              <a:tabLst>
                <a:tab pos="1431925" algn="l"/>
              </a:tabLst>
              <a:defRPr sz="1400"/>
            </a:pPr>
            <a:r>
              <a:t>Der </a:t>
            </a:r>
            <a:r>
              <a:t>Burn-out-Zyklus nach Herbert Freudenberger hat 12 Stadien (Freudenberger, H. &amp; </a:t>
            </a:r>
            <a:r>
              <a:t>North, G.: </a:t>
            </a:r>
            <a:r>
              <a:t>Burn-out bei Frauen. Über das Gefühl des </a:t>
            </a:r>
            <a:r>
              <a:t>Ausgebranntseins. Frankfurt </a:t>
            </a:r>
            <a:r>
              <a:t>a.M.: Krüger, 1992).</a:t>
            </a:r>
          </a:p>
          <a:p>
            <a:pPr defTabSz="914400">
              <a:spcAft>
                <a:spcPts val="1400"/>
              </a:spcAft>
              <a:tabLst>
                <a:tab pos="1431925" algn="l"/>
              </a:tabLst>
              <a:defRPr sz="1400"/>
            </a:pPr>
            <a:r>
              <a:t>Sie treten nicht unbedingt in dieser Reihenfolge auf, sind aber typische Schritte zum </a:t>
            </a:r>
            <a:r>
              <a:t>Burn-out.</a:t>
            </a:r>
          </a:p>
          <a:p>
            <a:pPr defTabSz="914400">
              <a:spcAft>
                <a:spcPts val="400"/>
              </a:spcAft>
              <a:buAutoNum type="arabicPeriod"/>
              <a:tabLst>
                <a:tab pos="1431925" algn="l"/>
              </a:tabLst>
              <a:defRPr sz="1400"/>
            </a:pPr>
            <a:r>
              <a:t>der Zwang, sich zu beweisen, oder vordergründig: Begeisterung und Motivation</a:t>
            </a:r>
          </a:p>
          <a:p>
            <a:pPr defTabSz="914400">
              <a:spcAft>
                <a:spcPts val="400"/>
              </a:spcAft>
              <a:buAutoNum type="arabicPeriod"/>
              <a:tabLst>
                <a:tab pos="1431925" algn="l"/>
              </a:tabLst>
              <a:defRPr sz="1400"/>
            </a:pPr>
            <a:r>
              <a:t>verstärkter Einsatz</a:t>
            </a:r>
          </a:p>
          <a:p>
            <a:pPr defTabSz="914400">
              <a:spcAft>
                <a:spcPts val="400"/>
              </a:spcAft>
              <a:buAutoNum type="arabicPeriod"/>
              <a:tabLst>
                <a:tab pos="1431925" algn="l"/>
              </a:tabLst>
              <a:defRPr sz="1400"/>
            </a:pPr>
            <a:r>
              <a:t>Subtile Vernachlässigungen eigener Bedürfnisse</a:t>
            </a:r>
          </a:p>
          <a:p>
            <a:pPr defTabSz="914400">
              <a:spcAft>
                <a:spcPts val="400"/>
              </a:spcAft>
              <a:buAutoNum type="arabicPeriod"/>
              <a:tabLst>
                <a:tab pos="1431925" algn="l"/>
              </a:tabLst>
              <a:defRPr sz="1400"/>
            </a:pPr>
            <a:r>
              <a:t>Verdrängung von Konflikten und Bedürfnissen</a:t>
            </a:r>
          </a:p>
          <a:p>
            <a:pPr defTabSz="914400">
              <a:spcAft>
                <a:spcPts val="400"/>
              </a:spcAft>
              <a:buAutoNum type="arabicPeriod"/>
              <a:tabLst>
                <a:tab pos="1431925" algn="l"/>
              </a:tabLst>
              <a:defRPr sz="1400"/>
            </a:pPr>
            <a:r>
              <a:t>Umdeuten von Werten</a:t>
            </a:r>
          </a:p>
          <a:p>
            <a:pPr defTabSz="914400">
              <a:spcAft>
                <a:spcPts val="400"/>
              </a:spcAft>
              <a:buAutoNum type="arabicPeriod"/>
              <a:tabLst>
                <a:tab pos="1431925" algn="l"/>
              </a:tabLst>
              <a:defRPr sz="1400"/>
            </a:pPr>
            <a:r>
              <a:t>verstärkte Verleugnung der aufgetretenen Probleme</a:t>
            </a:r>
          </a:p>
          <a:p>
            <a:pPr defTabSz="914400">
              <a:spcAft>
                <a:spcPts val="400"/>
              </a:spcAft>
              <a:buAutoNum type="arabicPeriod"/>
              <a:tabLst>
                <a:tab pos="1431925" algn="l"/>
              </a:tabLst>
              <a:defRPr sz="1400"/>
            </a:pPr>
            <a:r>
              <a:t>Rückzug</a:t>
            </a:r>
          </a:p>
          <a:p>
            <a:pPr defTabSz="914400">
              <a:spcAft>
                <a:spcPts val="400"/>
              </a:spcAft>
              <a:buAutoNum type="arabicPeriod"/>
              <a:tabLst>
                <a:tab pos="1431925" algn="l"/>
              </a:tabLst>
              <a:defRPr sz="1400"/>
            </a:pPr>
            <a:r>
              <a:t>beobachtbare Verhaltensänderung</a:t>
            </a:r>
          </a:p>
          <a:p>
            <a:pPr defTabSz="914400">
              <a:spcAft>
                <a:spcPts val="400"/>
              </a:spcAft>
              <a:buAutoNum type="arabicPeriod"/>
              <a:tabLst>
                <a:tab pos="1431925" algn="l"/>
              </a:tabLst>
              <a:defRPr sz="1400"/>
            </a:pPr>
            <a:r>
              <a:t>Depersonalisation, Verlust des Gefühls für die eigene Persönlichkeit</a:t>
            </a:r>
          </a:p>
          <a:p>
            <a:pPr defTabSz="914400">
              <a:spcAft>
                <a:spcPts val="400"/>
              </a:spcAft>
              <a:buAutoNum type="arabicPeriod"/>
              <a:tabLst>
                <a:tab pos="1431925" algn="l"/>
              </a:tabLst>
              <a:defRPr sz="1400"/>
            </a:pPr>
            <a:r>
              <a:t>innere Leere</a:t>
            </a:r>
          </a:p>
          <a:p>
            <a:pPr defTabSz="914400">
              <a:spcAft>
                <a:spcPts val="400"/>
              </a:spcAft>
              <a:buAutoNum type="arabicPeriod"/>
              <a:tabLst>
                <a:tab pos="1431925" algn="l"/>
              </a:tabLst>
              <a:defRPr sz="1400"/>
            </a:pPr>
            <a:r>
              <a:t>Depression</a:t>
            </a:r>
          </a:p>
          <a:p>
            <a:pPr defTabSz="914400">
              <a:spcAft>
                <a:spcPts val="400"/>
              </a:spcAft>
              <a:buAutoNum type="arabicPeriod"/>
              <a:tabLst>
                <a:tab pos="1431925" algn="l"/>
              </a:tabLst>
              <a:defRPr sz="1400"/>
            </a:pPr>
            <a:r>
              <a:t>völlige </a:t>
            </a:r>
            <a:r>
              <a:t>Burn-out-Erschöpfung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xA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A=="/>
      </p:ext>
    </p:extLst>
  </p:timing>
</p:sld>
</file>

<file path=ppt/slides/slide36.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G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oU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JwH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BCBB-4621-F5AB-4A7499E5031F}" type="slidenum">
              <a:t>36</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H///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(13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2JQAAEAAAACYAAAAIAAAA//////////8="/>
              </a:ext>
            </a:extLst>
          </p:cNvSpPr>
          <p:nvPr/>
        </p:nvSpPr>
        <p:spPr>
          <a:xfrm>
            <a:off x="723900" y="1377950"/>
            <a:ext cx="8159750" cy="479298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12 Stadien des </a:t>
            </a:r>
            <a:r>
              <a:t>Burn-outs nach Freudenberger </a:t>
            </a:r>
            <a:r>
              <a:rPr sz="1200"/>
              <a:t>(2 von 6)</a:t>
            </a:r>
            <a:endParaRPr sz="1200"/>
          </a:p>
          <a:p>
            <a:pPr defTabSz="914400">
              <a:spcAft>
                <a:spcPts val="1400"/>
              </a:spcAft>
              <a:tabLst>
                <a:tab pos="1431925" algn="l"/>
              </a:tabLst>
              <a:defRPr sz="1400" b="1"/>
            </a:pPr>
            <a:r>
              <a:t>Stadium 1: Der Zwang, sich zu beweisen</a:t>
            </a:r>
          </a:p>
          <a:p>
            <a:pPr defTabSz="914400">
              <a:spcAft>
                <a:spcPts val="1400"/>
              </a:spcAft>
              <a:tabLst>
                <a:tab pos="1431925" algn="l"/>
              </a:tabLst>
              <a:defRPr sz="1400"/>
            </a:pPr>
            <a:r>
              <a:t>Ein neuer Job wird oft als große Herausforderung angesehen, die mit großen Erwartungen verbunden ist, und das Aufgabengebiet wird hoch idealisiert.</a:t>
            </a:r>
          </a:p>
          <a:p>
            <a:pPr defTabSz="914400">
              <a:spcAft>
                <a:spcPts val="1400"/>
              </a:spcAft>
              <a:tabLst>
                <a:tab pos="1431925" algn="l"/>
              </a:tabLst>
              <a:defRPr sz="1400" b="1"/>
            </a:pPr>
            <a:r>
              <a:t>Stadium 2: Verstärkter Einsatz</a:t>
            </a:r>
          </a:p>
          <a:p>
            <a:pPr defTabSz="914400">
              <a:spcAft>
                <a:spcPts val="600"/>
              </a:spcAft>
              <a:tabLst>
                <a:tab pos="1431925" algn="l"/>
              </a:tabLst>
              <a:defRPr sz="1400"/>
            </a:pPr>
            <a:r>
              <a:t>Von sich aus macht man mehr als man muss, bei Überstunden ist man nicht so genau.</a:t>
            </a:r>
          </a:p>
          <a:p>
            <a:pPr defTabSz="914400">
              <a:spcAft>
                <a:spcPts val="1400"/>
              </a:spcAft>
              <a:tabLst>
                <a:tab pos="1431925" algn="l"/>
              </a:tabLst>
              <a:defRPr sz="1400"/>
            </a:pPr>
            <a:r>
              <a:t>Man beginnt, sich mit seiner Arbeit zu identifizieren, wobei der Beruf immer stärker die Oberhand gewinnt.</a:t>
            </a:r>
          </a:p>
          <a:p>
            <a:pPr defTabSz="914400">
              <a:spcAft>
                <a:spcPts val="1400"/>
              </a:spcAft>
              <a:tabLst>
                <a:tab pos="1431925" algn="l"/>
              </a:tabLst>
              <a:defRPr sz="1400" b="1"/>
            </a:pPr>
            <a:r>
              <a:t>Stadium 3: Subtile Vernachlässigungen eigener Bedürfnisse</a:t>
            </a:r>
          </a:p>
          <a:p>
            <a:pPr defTabSz="914400">
              <a:spcAft>
                <a:spcPts val="600"/>
              </a:spcAft>
              <a:tabLst>
                <a:tab pos="1431925" algn="l"/>
              </a:tabLst>
              <a:defRPr sz="1400"/>
            </a:pPr>
            <a:r>
              <a:t>Der Arbeit werden jegliche privaten Bedürfnisse untergeordnet, private Beziehungen beginnen darunter zu leiden.</a:t>
            </a:r>
          </a:p>
          <a:p>
            <a:pPr defTabSz="914400">
              <a:spcAft>
                <a:spcPts val="1400"/>
              </a:spcAft>
              <a:tabLst>
                <a:tab pos="1431925" algn="l"/>
              </a:tabLst>
              <a:defRPr sz="1400"/>
            </a:pPr>
            <a:r>
              <a:t>Der persönliche Lebensraum wird vernachlässigt:</a:t>
            </a:r>
          </a:p>
          <a:p>
            <a:pPr marL="288290" indent="-216535" defTabSz="914400">
              <a:spcAft>
                <a:spcPts val="600"/>
              </a:spcAft>
              <a:buFont typeface="Wingdings" pitchFamily="2" charset="2"/>
              <a:buChar char=""/>
              <a:tabLst>
                <a:tab pos="1431925" algn="l"/>
              </a:tabLst>
              <a:defRPr sz="1400"/>
            </a:pPr>
            <a:r>
              <a:t>der Kühlschrank bleibt leer,</a:t>
            </a:r>
          </a:p>
          <a:p>
            <a:pPr marL="288290" indent="-216535" defTabSz="914400">
              <a:spcAft>
                <a:spcPts val="600"/>
              </a:spcAft>
              <a:buFont typeface="Wingdings" pitchFamily="2" charset="2"/>
              <a:buChar char=""/>
              <a:tabLst>
                <a:tab pos="1431925" algn="l"/>
              </a:tabLst>
              <a:defRPr sz="1400"/>
            </a:pPr>
            <a:r>
              <a:t>auf die Gesundheit wird nicht geachtet,</a:t>
            </a:r>
          </a:p>
          <a:p>
            <a:pPr marL="288290" indent="-216535" defTabSz="914400">
              <a:spcAft>
                <a:spcPts val="600"/>
              </a:spcAft>
              <a:buFont typeface="Wingdings" pitchFamily="2" charset="2"/>
              <a:buChar char=""/>
              <a:tabLst>
                <a:tab pos="1431925" algn="l"/>
              </a:tabLst>
              <a:defRPr sz="1400"/>
            </a:pPr>
            <a:r>
              <a:t>für sportliche Betätigung bleibt keine Zeit mehr.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37.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0o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7CF4-4A9C-BAA7-8AC924E94CDF}" type="slidenum">
              <a:t>37</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kP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(14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cn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2JQAAEAAAACYAAAAIAAAA//////////8="/>
              </a:ext>
            </a:extLst>
          </p:cNvSpPr>
          <p:nvPr/>
        </p:nvSpPr>
        <p:spPr>
          <a:xfrm>
            <a:off x="723900" y="1377950"/>
            <a:ext cx="8159750" cy="479298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12 Stadien des </a:t>
            </a:r>
            <a:r>
              <a:t>Burn-outs nach Freudenberger </a:t>
            </a:r>
            <a:r>
              <a:rPr sz="1200"/>
              <a:t>(3 von 6)</a:t>
            </a:r>
            <a:endParaRPr sz="1200"/>
          </a:p>
          <a:p>
            <a:pPr defTabSz="914400">
              <a:spcAft>
                <a:spcPts val="1400"/>
              </a:spcAft>
              <a:tabLst>
                <a:tab pos="1431925" algn="l"/>
              </a:tabLst>
              <a:defRPr sz="1400" b="1"/>
            </a:pPr>
            <a:r>
              <a:t>Stadium 4: Verdrängung von Konflikten und Bedürfnissen</a:t>
            </a:r>
          </a:p>
          <a:p>
            <a:pPr defTabSz="914400">
              <a:spcAft>
                <a:spcPts val="600"/>
              </a:spcAft>
              <a:tabLst>
                <a:tab pos="1431925" algn="l"/>
              </a:tabLst>
              <a:defRPr sz="1400"/>
            </a:pPr>
            <a:r>
              <a:t>Betroffene stehen unter dem Zwang, die </a:t>
            </a:r>
            <a:r>
              <a:t>Arbeitsbeziehung am Funktionieren zu halten.</a:t>
            </a:r>
          </a:p>
          <a:p>
            <a:pPr defTabSz="914400">
              <a:spcAft>
                <a:spcPts val="1400"/>
              </a:spcAft>
              <a:tabLst>
                <a:tab pos="1431925" algn="l"/>
              </a:tabLst>
              <a:defRPr sz="1400"/>
            </a:pPr>
            <a:r>
              <a:t>Der Leistungszwang gewinnt die Oberhand, das "</a:t>
            </a:r>
            <a:r>
              <a:t>Getriebensein" verdrängt immer mehr die persönlichen Werte.</a:t>
            </a:r>
          </a:p>
          <a:p>
            <a:pPr defTabSz="914400">
              <a:spcAft>
                <a:spcPts val="1400"/>
              </a:spcAft>
              <a:tabLst>
                <a:tab pos="1431925" algn="l"/>
              </a:tabLst>
              <a:defRPr sz="1400" b="1"/>
            </a:pPr>
            <a:r>
              <a:t>Stadium 5: Umdeutung von Werten</a:t>
            </a:r>
          </a:p>
          <a:p>
            <a:pPr defTabSz="914400">
              <a:spcAft>
                <a:spcPts val="600"/>
              </a:spcAft>
              <a:tabLst>
                <a:tab pos="1431925" algn="l"/>
              </a:tabLst>
              <a:defRPr sz="1400"/>
            </a:pPr>
            <a:r>
              <a:t>Wenn der Konflikt zu groß wird, werden persönliche Werte kurzerhand geleugnet oder umgedeutet.</a:t>
            </a:r>
          </a:p>
          <a:p>
            <a:pPr defTabSz="914400">
              <a:spcAft>
                <a:spcPts val="600"/>
              </a:spcAft>
              <a:tabLst>
                <a:tab pos="1431925" algn="l"/>
              </a:tabLst>
              <a:defRPr sz="1400"/>
            </a:pPr>
            <a:r>
              <a:t>Spätestens in diesem Stadium leiden auch die privaten Beziehungen.</a:t>
            </a:r>
          </a:p>
          <a:p>
            <a:pPr defTabSz="914400">
              <a:spcAft>
                <a:spcPts val="1400"/>
              </a:spcAft>
              <a:tabLst>
                <a:tab pos="1431925" algn="l"/>
              </a:tabLst>
              <a:defRPr sz="1400"/>
            </a:pPr>
            <a:r>
              <a:t>Es wird weder auf die eigenen Bedürfnisse noch auf die der anderen Rücksicht genommen.</a:t>
            </a:r>
          </a:p>
          <a:p>
            <a:pPr defTabSz="914400">
              <a:spcAft>
                <a:spcPts val="1400"/>
              </a:spcAft>
              <a:tabLst>
                <a:tab pos="1431925" algn="l"/>
              </a:tabLst>
              <a:defRPr sz="1400" b="1"/>
            </a:pPr>
            <a:r>
              <a:t>Stadium 6: Verstärkte Leugnung der aufgetretenen Probleme</a:t>
            </a:r>
          </a:p>
          <a:p>
            <a:pPr defTabSz="914400">
              <a:spcAft>
                <a:spcPts val="600"/>
              </a:spcAft>
              <a:tabLst>
                <a:tab pos="1431925" algn="l"/>
              </a:tabLst>
              <a:defRPr sz="1400"/>
            </a:pPr>
            <a:r>
              <a:t>In dieser Phase nimmt der Drang zu, sich noch mehr anzustrengen, wobei die eigene Müdigkeit oder erste Krankheitssymptome verleugnet werden.</a:t>
            </a:r>
          </a:p>
          <a:p>
            <a:pPr defTabSz="914400">
              <a:spcAft>
                <a:spcPts val="600"/>
              </a:spcAft>
              <a:tabLst>
                <a:tab pos="1431925" algn="l"/>
              </a:tabLst>
              <a:defRPr sz="1400"/>
            </a:pPr>
            <a:r>
              <a:t>Nach außen wird so getan, als gäbe es keine Probleme, anstatt das Problem offen zu besprechen.</a:t>
            </a:r>
          </a:p>
          <a:p>
            <a:pPr defTabSz="914400">
              <a:spcAft>
                <a:spcPts val="1400"/>
              </a:spcAft>
              <a:tabLst>
                <a:tab pos="1431925" algn="l"/>
              </a:tabLst>
              <a:defRPr sz="1400"/>
            </a:pPr>
            <a:r>
              <a:t>Die Distanz zum Selbst wird immer größer.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38.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E691-0DE9-DFE0-10BC51AE2945}" type="slidenum">
              <a:t>38</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(15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z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2JQAAEAAAACYAAAAIAAAA//////////8="/>
              </a:ext>
            </a:extLst>
          </p:cNvSpPr>
          <p:nvPr/>
        </p:nvSpPr>
        <p:spPr>
          <a:xfrm>
            <a:off x="723900" y="1377950"/>
            <a:ext cx="8159750" cy="479298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12 Stadien des </a:t>
            </a:r>
            <a:r>
              <a:t>Burn-outs nach Freudenberger </a:t>
            </a:r>
            <a:r>
              <a:rPr sz="1200"/>
              <a:t>(4 von 6)</a:t>
            </a:r>
            <a:endParaRPr sz="1200"/>
          </a:p>
          <a:p>
            <a:pPr defTabSz="914400">
              <a:spcAft>
                <a:spcPts val="1400"/>
              </a:spcAft>
              <a:tabLst>
                <a:tab pos="1431925" algn="l"/>
              </a:tabLst>
              <a:defRPr sz="1400" b="1"/>
            </a:pPr>
            <a:r>
              <a:t>Stadium 7: Rückzug</a:t>
            </a:r>
          </a:p>
          <a:p>
            <a:pPr defTabSz="914400">
              <a:spcAft>
                <a:spcPts val="600"/>
              </a:spcAft>
              <a:tabLst>
                <a:tab pos="1431925" algn="l"/>
              </a:tabLst>
              <a:defRPr sz="1400"/>
            </a:pPr>
            <a:r>
              <a:t>Obwohl man es will, fühlt man sich außer Stande, den hohen emotionalen Einsatz aufrecht zu erhalten.</a:t>
            </a:r>
          </a:p>
          <a:p>
            <a:pPr defTabSz="914400">
              <a:spcAft>
                <a:spcPts val="600"/>
              </a:spcAft>
              <a:tabLst>
                <a:tab pos="1431925" algn="l"/>
              </a:tabLst>
              <a:defRPr sz="1400"/>
            </a:pPr>
            <a:r>
              <a:t>Aufmerksamkeit und Einsatzbereitschaft lassen nach, die Ressourcen verringern sich.</a:t>
            </a:r>
          </a:p>
          <a:p>
            <a:pPr defTabSz="914400">
              <a:spcAft>
                <a:spcPts val="600"/>
              </a:spcAft>
              <a:tabLst>
                <a:tab pos="1431925" algn="l"/>
              </a:tabLst>
              <a:defRPr sz="1400"/>
            </a:pPr>
            <a:r>
              <a:t>Nach außen wird so getan, als ob alles im Lot wäre, doch nach innen fällt es immer schwerer, Energie und Interesse aufzubringen.</a:t>
            </a:r>
          </a:p>
          <a:p>
            <a:pPr defTabSz="914400">
              <a:spcAft>
                <a:spcPts val="600"/>
              </a:spcAft>
              <a:tabLst>
                <a:tab pos="1431925" algn="l"/>
              </a:tabLst>
              <a:defRPr sz="1400"/>
            </a:pPr>
            <a:r>
              <a:t>Die Empfindungen des </a:t>
            </a:r>
            <a:r>
              <a:t>Ausgebranntseins können so sehr überraschen, dass man versucht, die Einsatzbereitschaft noch mehr zu erhöhen, um sich selbst zu täuschen.</a:t>
            </a:r>
          </a:p>
          <a:p>
            <a:pPr defTabSz="914400">
              <a:spcAft>
                <a:spcPts val="1400"/>
              </a:spcAft>
              <a:tabLst>
                <a:tab pos="1431925" algn="l"/>
              </a:tabLst>
              <a:defRPr sz="1400"/>
            </a:pPr>
            <a:r>
              <a:t>Auch wenn man sich desillusioniert und gestresst fühlt, tut man so, als ob alles in bester Ordnung wäre.</a:t>
            </a:r>
          </a:p>
          <a:p>
            <a:pPr defTabSz="914400">
              <a:spcAft>
                <a:spcPts val="1400"/>
              </a:spcAft>
              <a:tabLst>
                <a:tab pos="1431925" algn="l"/>
              </a:tabLst>
              <a:defRPr sz="1400" b="1"/>
            </a:pPr>
            <a:r>
              <a:t>Stadium 8: Beobachtbare Verhaltensänderungen</a:t>
            </a:r>
          </a:p>
          <a:p>
            <a:pPr defTabSz="914400">
              <a:spcAft>
                <a:spcPts val="600"/>
              </a:spcAft>
              <a:tabLst>
                <a:tab pos="1431925" algn="l"/>
              </a:tabLst>
              <a:defRPr sz="1400"/>
            </a:pPr>
            <a:r>
              <a:t>Der Umwelt fällt ein geändertes Verhalten auf, nahe stehende Menschen zeigen sich besorgt darüber, erkennen die Erschöpfung, beklagen sich über fehlende Spontaneität oder Humorlosigkeit.</a:t>
            </a:r>
          </a:p>
          <a:p>
            <a:pPr defTabSz="914400">
              <a:spcAft>
                <a:spcPts val="1400"/>
              </a:spcAft>
              <a:tabLst>
                <a:tab pos="1431925" algn="l"/>
              </a:tabLst>
              <a:defRPr sz="1400"/>
            </a:pPr>
            <a:r>
              <a:t>Das wird als Kritik aufgefasst, die zurückgewiesen wird, da die anderen nicht verstehen, wie es einem geht. Man glaubt, es sei einem nicht zu helfen.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39.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1A8A-85DE-C468-EC8B662632B9}" type="slidenum">
              <a:t>39</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(16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2JQAAEAAAACYAAAAIAAAA//////////8="/>
              </a:ext>
            </a:extLst>
          </p:cNvSpPr>
          <p:nvPr/>
        </p:nvSpPr>
        <p:spPr>
          <a:xfrm>
            <a:off x="723900" y="1377950"/>
            <a:ext cx="8159750" cy="479298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12 Stadien des </a:t>
            </a:r>
            <a:r>
              <a:t>Burn-outs nach Freudenberger </a:t>
            </a:r>
            <a:r>
              <a:rPr sz="1200"/>
              <a:t>(5 von 6)</a:t>
            </a:r>
            <a:endParaRPr sz="1200"/>
          </a:p>
          <a:p>
            <a:pPr defTabSz="914400">
              <a:spcAft>
                <a:spcPts val="1400"/>
              </a:spcAft>
              <a:tabLst>
                <a:tab pos="1431925" algn="l"/>
              </a:tabLst>
              <a:defRPr sz="1400" b="1"/>
            </a:pPr>
            <a:r>
              <a:t>Stadium 9: Depersonalisation / Verlust des Gefühls für die eigene Persönlichkeit</a:t>
            </a:r>
          </a:p>
          <a:p>
            <a:pPr defTabSz="914400">
              <a:spcAft>
                <a:spcPts val="600"/>
              </a:spcAft>
              <a:tabLst>
                <a:tab pos="1431925" algn="l"/>
              </a:tabLst>
              <a:defRPr sz="1400"/>
            </a:pPr>
            <a:r>
              <a:t>Die Kommunikation mit anderen wird fast gänzlich eingestellt.</a:t>
            </a:r>
          </a:p>
          <a:p>
            <a:pPr defTabSz="914400">
              <a:spcAft>
                <a:spcPts val="600"/>
              </a:spcAft>
              <a:tabLst>
                <a:tab pos="1431925" algn="l"/>
              </a:tabLst>
              <a:defRPr sz="1400"/>
            </a:pPr>
            <a:r>
              <a:t>Betroffene haben das Gefühl, als würde ihr Körper von jemand anderem bewohnt.</a:t>
            </a:r>
          </a:p>
          <a:p>
            <a:pPr defTabSz="914400">
              <a:spcAft>
                <a:spcPts val="600"/>
              </a:spcAft>
              <a:tabLst>
                <a:tab pos="1431925" algn="l"/>
              </a:tabLst>
              <a:defRPr sz="1400"/>
            </a:pPr>
            <a:r>
              <a:t>Es kann zu einer Spaltung zwischen Gefühlen und Handlungen kommen, indem z.B. Wut oder Schuldgefühle durch die Lethargie der Erschöpfung ersetzt werden.</a:t>
            </a:r>
          </a:p>
          <a:p>
            <a:pPr defTabSz="914400">
              <a:spcAft>
                <a:spcPts val="1400"/>
              </a:spcAft>
              <a:tabLst>
                <a:tab pos="1431925" algn="l"/>
              </a:tabLst>
              <a:defRPr sz="1400"/>
            </a:pPr>
            <a:r>
              <a:t>Es kommt zu massiven Schlafstörungen.</a:t>
            </a:r>
          </a:p>
          <a:p>
            <a:pPr defTabSz="914400">
              <a:spcAft>
                <a:spcPts val="1400"/>
              </a:spcAft>
              <a:tabLst>
                <a:tab pos="1431925" algn="l"/>
              </a:tabLst>
              <a:defRPr sz="1400" b="1"/>
            </a:pPr>
            <a:r>
              <a:t>Stadium 10: Innere Leere</a:t>
            </a:r>
          </a:p>
          <a:p>
            <a:pPr defTabSz="914400">
              <a:spcAft>
                <a:spcPts val="600"/>
              </a:spcAft>
              <a:tabLst>
                <a:tab pos="1431925" algn="l"/>
              </a:tabLst>
              <a:defRPr sz="1400"/>
            </a:pPr>
            <a:r>
              <a:t>Man versucht, die Leere mit etwas anderem zu ersetzen, z. B. Essen, Alkohol, Drogen.</a:t>
            </a:r>
          </a:p>
          <a:p>
            <a:pPr defTabSz="914400">
              <a:spcAft>
                <a:spcPts val="600"/>
              </a:spcAft>
              <a:tabLst>
                <a:tab pos="1431925" algn="l"/>
              </a:tabLst>
              <a:defRPr sz="1400"/>
            </a:pPr>
            <a:r>
              <a:t>Übermäßige sportliche Betätigung, erhöhter </a:t>
            </a:r>
            <a:r>
              <a:t>Fernsehkonsum oder </a:t>
            </a:r>
            <a:r>
              <a:t>Konsumrausch können auch eine Kompensation des </a:t>
            </a:r>
            <a:r>
              <a:t>Leeregefühls sein.</a:t>
            </a:r>
          </a:p>
          <a:p>
            <a:pPr defTabSz="914400">
              <a:spcAft>
                <a:spcPts val="1400"/>
              </a:spcAft>
              <a:tabLst>
                <a:tab pos="1431925" algn="l"/>
              </a:tabLst>
              <a:defRPr sz="1400"/>
            </a:pPr>
            <a:r>
              <a:t>Betroffene wissen, dass sie etwas dagegen unternehmen sollten, doch fehlen ihnen Energie und Motivation. Sie wollen nur noch für sich sein.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40.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fHD///////8="/>
              </a:ext>
            </a:extLst>
          </p:cNvSpPr>
          <p:nvPr>
            <p:ph type="dt" sz="quarter" idx="4294967295"/>
          </p:nvPr>
        </p:nvSpPr>
        <p:spPr>
          <a:noFill/>
          <a:ln>
            <a:noFill/>
          </a:ln>
          <a:effectLst/>
        </p:spPr>
        <p:txBody>
          <a:bodyPr vert="horz" wrap="square" numCol="1" spcCol="215900" anchor="ctr">
            <a:prstTxWarp prst="textNoShape">
              <a:avLst/>
            </a:prstTxWarp>
          </a:bodyPr>
          <a:lstStyle/>
          <a:p>
            <a:pPr/>
            <a:r>
              <a:t>Dr. Gerhard H. Peise</a:t>
            </a:r>
          </a:p>
        </p:txBody>
      </p:sp>
      <p:sp>
        <p:nvSpPr>
          <p:cNvPr id="3" name="Fußzeilen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fHD///////8="/>
              </a:ext>
            </a:extLst>
          </p:cNvSpPr>
          <p:nvPr>
            <p:ph type="ftr" sz="quarter" idx="4294967295"/>
          </p:nvPr>
        </p:nvSpPr>
        <p:spPr>
          <a:noFill/>
          <a:ln>
            <a:noFill/>
          </a:ln>
          <a:effectLst/>
        </p:spPr>
        <p:txBody>
          <a:bodyPr vert="horz" wrap="square" numCol="1" spcCol="215900" anchor="ctr">
            <a:prstTxWarp prst="textNoShape">
              <a:avLst/>
            </a:prstTxWarp>
          </a:bodyPr>
          <a:lstStyle/>
          <a:p>
            <a:pPr marL="0" marR="0" indent="0" algn="ctr" defTabSz="449580">
              <a:lnSpc>
                <a:spcPct val="100000"/>
              </a:lnSpc>
              <a:spcBef>
                <a:spcPts val="0"/>
              </a:spcBef>
              <a:spcAft>
                <a:spcPts val="0"/>
              </a:spcAft>
              <a:buNone/>
              <a:tabLst/>
            </a:pPr>
            <a:r>
              <a:t>Burn-out</a:t>
            </a:r>
          </a:p>
        </p:txBody>
      </p:sp>
      <p:sp>
        <p:nvSpPr>
          <p:cNvPr id="4" name="FoliennummerBereich1"/>
          <p:cNvSpPr>
            <a:spLocks noGrp="1" noChangeArrowheads="1"/>
            <a:extLst>
              <a:ext uri="smNativeData">
                <pr:smNativeData xmlns:pr="smNativeData" val="SMDATA_13_lzME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fHD///////8="/>
              </a:ext>
            </a:extLst>
          </p:cNvSpPr>
          <p:nvPr>
            <p:ph type="sldNum" sz="quarter" idx="4294967295"/>
          </p:nvPr>
        </p:nvSpPr>
        <p:spPr>
          <a:noFill/>
          <a:ln>
            <a:noFill/>
          </a:ln>
          <a:effectLst/>
        </p:spPr>
        <p:txBody>
          <a:bodyPr vert="horz" wrap="square" numCol="1" spcCol="215900" anchor="ctr">
            <a:prstTxWarp prst="textNoShape">
              <a:avLst/>
            </a:prstTxWarp>
          </a:bodyPr>
          <a:lstStyle/>
          <a:p>
            <a:pPr marL="0" marR="0" indent="0" algn="r" defTabSz="449580">
              <a:lnSpc>
                <a:spcPct val="100000"/>
              </a:lnSpc>
              <a:spcBef>
                <a:spcPts val="0"/>
              </a:spcBef>
              <a:spcAft>
                <a:spcPts val="0"/>
              </a:spcAft>
              <a:buNone/>
              <a:tabLst/>
            </a:pPr>
            <a:fld id="{C095632D-D3AD-D1BE-E33C-25EB06721570}" type="slidenum">
              <a:t>40</a:t>
            </a:fld>
          </a:p>
        </p:txBody>
      </p:sp>
      <p:sp>
        <p:nvSpPr>
          <p:cNvPr id="5" name="Textbox1"/>
          <p:cNvSpPr txBox="1">
            <a:extLst>
              <a:ext uri="smNativeData">
                <pr:smNativeData xmlns:pr="smNativeData" val="SMDATA_13_lzMEXx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Modelle des </a:t>
            </a:r>
            <a:r>
              <a:t>Burn-outs </a:t>
            </a:r>
            <a:r>
              <a:rPr sz="1400"/>
              <a:t>(17 von 17)</a:t>
            </a:r>
            <a:endParaRPr sz="1400"/>
          </a:p>
        </p:txBody>
      </p:sp>
      <p:sp>
        <p:nvSpPr>
          <p:cNvPr id="6" name="Rechteck1"/>
          <p:cNvSpPr>
            <a:extLst>
              <a:ext uri="smNativeData">
                <pr:smNativeData xmlns:pr="smNativeData" val="SMDATA_13_lzMEXxMAAAAlAAAAZAAAAA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8+Cjw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2JQAAEAAAACYAAAAIAAAA//////////8="/>
              </a:ext>
            </a:extLst>
          </p:cNvSpPr>
          <p:nvPr/>
        </p:nvSpPr>
        <p:spPr>
          <a:xfrm>
            <a:off x="723900" y="1377950"/>
            <a:ext cx="8159750" cy="479298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12 Stadien des </a:t>
            </a:r>
            <a:r>
              <a:t>Burn-outs nach Freudenberger </a:t>
            </a:r>
            <a:r>
              <a:rPr sz="1200"/>
              <a:t>(6 von 6)</a:t>
            </a:r>
            <a:endParaRPr sz="1200"/>
          </a:p>
          <a:p>
            <a:pPr defTabSz="914400">
              <a:spcAft>
                <a:spcPts val="1400"/>
              </a:spcAft>
              <a:tabLst>
                <a:tab pos="1431925" algn="l"/>
              </a:tabLst>
              <a:defRPr sz="1400" b="1"/>
            </a:pPr>
            <a:r>
              <a:t>Stadium 11: Depression</a:t>
            </a:r>
          </a:p>
          <a:p>
            <a:pPr defTabSz="914400">
              <a:spcAft>
                <a:spcPts val="600"/>
              </a:spcAft>
              <a:tabLst>
                <a:tab pos="1431925" algn="l"/>
              </a:tabLst>
              <a:defRPr sz="1400"/>
            </a:pPr>
            <a:r>
              <a:t>Bei der </a:t>
            </a:r>
            <a:r>
              <a:t>Burn-out-Depression gibt es kein Gefühl mehr.</a:t>
            </a:r>
          </a:p>
          <a:p>
            <a:pPr defTabSz="914400">
              <a:spcAft>
                <a:spcPts val="600"/>
              </a:spcAft>
              <a:tabLst>
                <a:tab pos="1431925" algn="l"/>
              </a:tabLst>
              <a:defRPr sz="1400"/>
            </a:pPr>
            <a:r>
              <a:t>Für die Zukunft und für jegliche Veränderung fehlt die Kraft.</a:t>
            </a:r>
          </a:p>
          <a:p>
            <a:pPr defTabSz="914400">
              <a:spcAft>
                <a:spcPts val="600"/>
              </a:spcAft>
              <a:tabLst>
                <a:tab pos="1431925" algn="l"/>
              </a:tabLst>
              <a:defRPr sz="1400"/>
            </a:pPr>
            <a:r>
              <a:t>Die Fähigkeit, neue, andere Perspektiven oder Veränderungen zu sehen, geht verloren.</a:t>
            </a:r>
          </a:p>
          <a:p>
            <a:pPr defTabSz="914400">
              <a:spcAft>
                <a:spcPts val="600"/>
              </a:spcAft>
              <a:tabLst>
                <a:tab pos="1431925" algn="l"/>
              </a:tabLst>
              <a:defRPr sz="1400"/>
            </a:pPr>
            <a:r>
              <a:t>Das Selbstwertgefühl sinkt auf den Nullpunkt, dem Betroffenen ist egal, ob und was geschieht.</a:t>
            </a:r>
          </a:p>
          <a:p>
            <a:pPr defTabSz="914400">
              <a:spcAft>
                <a:spcPts val="600"/>
              </a:spcAft>
              <a:tabLst>
                <a:tab pos="1431925" algn="l"/>
              </a:tabLst>
              <a:defRPr sz="1400"/>
            </a:pPr>
            <a:r>
              <a:t>Hoffnungslosigkeit und Verzweiflung machen sich breit, gleichzeitig herrscht </a:t>
            </a:r>
            <a:r>
              <a:t>Antriebslosigkeit.</a:t>
            </a:r>
          </a:p>
          <a:p>
            <a:pPr defTabSz="914400">
              <a:spcAft>
                <a:spcPts val="600"/>
              </a:spcAft>
              <a:tabLst>
                <a:tab pos="1431925" algn="l"/>
              </a:tabLst>
              <a:defRPr sz="1400"/>
            </a:pPr>
            <a:r>
              <a:t>Alle ehrgeizigen Wünsche und Erwartungen sind zerstört, erste </a:t>
            </a:r>
            <a:r>
              <a:t>Suizidgedanken könnten aufkeimen.</a:t>
            </a:r>
          </a:p>
          <a:p>
            <a:pPr defTabSz="914400">
              <a:spcAft>
                <a:spcPts val="600"/>
              </a:spcAft>
              <a:tabLst>
                <a:tab pos="1431925" algn="l"/>
              </a:tabLst>
              <a:defRPr sz="1400"/>
            </a:pPr>
            <a:r>
              <a:t>Wird die Depression nicht als Lethargie erlebt, kann es zu nervöser </a:t>
            </a:r>
            <a:r>
              <a:t>Übererregung kommen.</a:t>
            </a:r>
          </a:p>
          <a:p>
            <a:pPr defTabSz="914400">
              <a:spcAft>
                <a:spcPts val="1400"/>
              </a:spcAft>
              <a:tabLst>
                <a:tab pos="1431925" algn="l"/>
              </a:tabLst>
              <a:defRPr sz="1400"/>
            </a:pPr>
            <a:r>
              <a:t>Wutanfälle, </a:t>
            </a:r>
            <a:r>
              <a:t>Herumzappeln, Nägel kauen, auf die Lippen beißen, </a:t>
            </a:r>
            <a:r>
              <a:t>Tränenausbrüche sind mögliche Reaktionen.</a:t>
            </a:r>
          </a:p>
          <a:p>
            <a:pPr defTabSz="914400">
              <a:spcAft>
                <a:spcPts val="1400"/>
              </a:spcAft>
              <a:tabLst>
                <a:tab pos="1431925" algn="l"/>
              </a:tabLst>
              <a:defRPr sz="1400" b="1"/>
            </a:pPr>
            <a:r>
              <a:t>Stadium 12: Völlige </a:t>
            </a:r>
            <a:r>
              <a:t>Burn-out-Erschöpfung</a:t>
            </a:r>
          </a:p>
          <a:p>
            <a:pPr defTabSz="914400">
              <a:spcAft>
                <a:spcPts val="600"/>
              </a:spcAft>
              <a:tabLst>
                <a:tab pos="1431925" algn="l"/>
              </a:tabLst>
              <a:defRPr sz="1400"/>
            </a:pPr>
            <a:r>
              <a:t>Es kommt zum totalen Zusammenbruch, einem extrem </a:t>
            </a:r>
            <a:r>
              <a:t>gesundheitsbedrohlichen Zustand, der einer </a:t>
            </a:r>
            <a:r>
              <a:t>Akutbehandlung bedarf.</a:t>
            </a:r>
          </a:p>
          <a:p>
            <a:pPr defTabSz="914400">
              <a:spcAft>
                <a:spcPts val="600"/>
              </a:spcAft>
              <a:tabLst>
                <a:tab pos="1431925" algn="l"/>
              </a:tabLst>
              <a:defRPr sz="1400"/>
            </a:pPr>
            <a:r>
              <a:t>Die körperliche, emotionale und/oder geistige Gesundheit sind massiv gefährdet.</a:t>
            </a:r>
          </a:p>
          <a:p>
            <a:pPr defTabSz="914400">
              <a:spcAft>
                <a:spcPts val="1400"/>
              </a:spcAft>
              <a:tabLst>
                <a:tab pos="1431925" algn="l"/>
              </a:tabLst>
              <a:defRPr sz="1400"/>
            </a:pPr>
            <a:r>
              <a:t>Professionelle Hilfe ist unerlässlich.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4" animBg="1"/>
    </p:bldLst>
    <p:extLst>
      <p:ext uri="smNativeData">
        <pr:smNativeData xmlns:pr="smNativeData" val="lzMEXw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Basic Sans"/>
        <a:ea typeface="Basic Roman"/>
        <a:cs typeface="Basic Roman"/>
      </a:majorFont>
      <a:minorFont>
        <a:latin typeface="Basic Sans"/>
        <a:ea typeface="Basic Roman"/>
        <a:cs typeface="Basic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4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gerhard</cp:lastModifiedBy>
  <cp:revision>0</cp:revision>
  <dcterms:created xsi:type="dcterms:W3CDTF">2019-05-16T08:37:23Z</dcterms:created>
  <dcterms:modified xsi:type="dcterms:W3CDTF">2020-07-07T08:34:31Z</dcterms:modified>
</cp:coreProperties>
</file>