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p14="http://schemas.microsoft.com/office/powerpoint/2010/main" xmlns:r="http://schemas.openxmlformats.org/officeDocument/2006/relationships" xmlns:a="http://schemas.openxmlformats.org/drawingml/2006/main">
  <p:sldMasterIdLst>
    <p:sldMasterId id="2147483648" r:id="rId5"/>
  </p:sldMasterIdLst>
  <p:sldIdLst>
    <p:sldId id="257" r:id="rId6"/>
    <p:sldId id="264" r:id="rId7"/>
    <p:sldId id="265" r:id="rId8"/>
    <p:sldId id="266" r:id="rId9"/>
    <p:sldId id="267" r:id="rId10"/>
    <p:sldId id="268" r:id="rId11"/>
    <p:sldId id="269" r:id="rId12"/>
    <p:sldId id="270" r:id="rId13"/>
    <p:sldId id="271" r:id="rId14"/>
    <p:sldId id="263" r:id="rId15"/>
    <p:sldId id="273" r:id="rId16"/>
    <p:sldId id="274" r:id="rId17"/>
    <p:sldId id="275" r:id="rId18"/>
    <p:sldId id="276" r:id="rId19"/>
    <p:sldId id="277" r:id="rId20"/>
    <p:sldId id="278" r:id="rId21"/>
    <p:sldId id="279" r:id="rId22"/>
    <p:sldId id="280" r:id="rId23"/>
    <p:sldId id="272" r:id="rId24"/>
  </p:sldIdLst>
  <p:sldSz cx="9144000" cy="6858000"/>
  <p:notesSz cx="6858000" cy="9144000"/>
  <p:defaultTextStyle>
    <a:lvl1pPr marL="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1pPr>
    <a:lvl2pPr marL="4572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2pPr>
    <a:lvl3pPr marL="9144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3pPr>
    <a:lvl4pPr marL="13716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4pPr>
    <a:lvl5pPr marL="18288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5pPr>
    <a:lvl6pPr marL="22860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6pPr>
    <a:lvl7pPr marL="27432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7pPr>
    <a:lvl8pPr marL="32004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8pPr>
    <a:lvl9pPr marL="36576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9pPr>
  </p:defaultTextStyle>
</p:presentation>
</file>

<file path=ppt/presProps.xml><?xml version="1.0" encoding="utf-8"?>
<p:presentationPr xmlns:p="http://schemas.openxmlformats.org/presentationml/2006/main" xmlns:p14="http://schemas.microsoft.com/office/powerpoint/2010/main" xmlns:r="http://schemas.openxmlformats.org/officeDocument/2006/relationships" xmlns:a="http://schemas.openxmlformats.org/drawingml/2006/main">
  <p:showPr showNarration="1">
    <p:penClr>
      <a:srgbClr val="0000FF"/>
    </p:penClr>
  </p:showPr>
  <p:extLst>
    <p:ext uri="smNativeData">
      <pr:smAppRevision xmlns:pr="smNativeData" dt="1560671470" val="962" rev64="64" revOS="1"/>
      <pr:smFileRevision xmlns:pr="smNativeData" dt="1560671470" val="101"/>
      <pr:guideOptions xmlns:pr="smNativeData" dt="1560671470" snapToGrid="1" snapToBorders="1" snapToGuides="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p14="http://schemas.microsoft.com/office/powerpoint/2010/main" xmlns:r="http://schemas.openxmlformats.org/officeDocument/2006/relationships" xmlns:a="http://schemas.openxmlformats.org/drawingml/2006/main">
  <p:slideViewPr>
    <p:cSldViewPr snapToObjects="1" showGuides="1">
      <p:cViewPr varScale="1">
        <p:scale>
          <a:sx n="95" d="100"/>
          <a:sy n="95" d="100"/>
        </p:scale>
        <p:origin x="284" y="578"/>
      </p:cViewPr>
      <p:guideLst x="0" y="0">
        <p:guide orient="horz" pos="2160"/>
        <p:guide pos="2880"/>
      </p:guideLst>
    </p:cSldViewPr>
  </p:slideViewPr>
  <p:outlineViewPr>
    <p:cViewPr>
      <p:scale>
        <a:sx n="33" d="100"/>
        <a:sy n="33" d="100"/>
      </p:scale>
      <p:origin x="0" y="0"/>
    </p:cViewPr>
  </p:outlineViewPr>
  <p:sorterViewPr>
    <p:cViewPr>
      <p:scale>
        <a:sx n="20" d="100"/>
        <a:sy n="20" d="100"/>
      </p:scale>
      <p:origin x="0" y="0"/>
    </p:cViewPr>
  </p:sorterViewPr>
  <p:notesViewPr>
    <p:cSldViewPr snapToObjects="1" showGuides="1">
      <p:cViewPr>
        <p:scale>
          <a:sx n="95" d="100"/>
          <a:sy n="95" d="100"/>
        </p:scale>
        <p:origin x="284" y="578"/>
      </p:cViewPr>
    </p:cSldViewPr>
  </p:notesViewPr>
  <p:gridSpacing cx="71755" cy="71755"/>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slide" Target="slides/slide18.xml"/><Relationship Id="rId24" Type="http://schemas.openxmlformats.org/officeDocument/2006/relationships/slide" Target="slides/slide19.xml"/></Relationship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p14="http://schemas.microsoft.com/office/powerpoint/2010/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Gg0AAAg0AAAmFgAAEAAAACYAAAAIAAAAAQAAAAAAAAA="/>
              </a:ext>
            </a:extLst>
          </p:cNvSpPr>
          <p:nvPr>
            <p:ph type="ctrTitle"/>
          </p:nvPr>
        </p:nvSpPr>
        <p:spPr>
          <a:xfrm>
            <a:off x="685800" y="2129790"/>
            <a:ext cx="7772400" cy="1470660"/>
          </a:xfrm>
        </p:spPr>
        <p:txBody>
          <a:bodyPr/>
          <a:lstStyle/>
          <a:p>
            <a:pPr/>
            <a:r>
              <a:t>Master-Titelstil durch Klicken bearbeiten</a:t>
            </a:r>
          </a:p>
        </p:txBody>
      </p:sp>
      <p:sp>
        <p:nvSpPr>
          <p:cNvPr id="3" name="Folienuntertitel1"/>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wCAAA6BcAANAvAACwIgAAEAAAACYAAAAIAAAAAYAAAAAAAAA="/>
              </a:ext>
            </a:extLst>
          </p:cNvSpPr>
          <p:nvPr>
            <p:ph type="subTitle" idx="1"/>
          </p:nvPr>
        </p:nvSpPr>
        <p:spPr>
          <a:xfrm>
            <a:off x="1371600" y="3886200"/>
            <a:ext cx="6400800" cy="1752600"/>
          </a:xfrm>
        </p:spPr>
        <p:txBody>
          <a:bodyPr/>
          <a:lstStyle>
            <a:lvl1pPr marL="0" indent="0" algn="ctr">
              <a:buNone/>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a:r>
              <a:t>Master-Untertitelstil durch Klicken bearbeiten</a:t>
            </a:r>
          </a:p>
        </p:txBody>
      </p:sp>
      <p:sp>
        <p:nvSpPr>
          <p:cNvPr id="4"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17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E5AC-8B54-E266-1301EC281446}" type="slidenum">
              <a:t>25</a:t>
            </a:fld>
          </a:p>
        </p:txBody>
      </p:sp>
    </p:spTree>
  </p:cSld>
  <p:clrMapOvr>
    <a:masterClrMapping/>
  </p:clrMapOvr>
</p:sldLayout>
</file>

<file path=ppt/slideLayouts/slideLayout2.xml><?xml version="1.0" encoding="utf-8"?>
<p:sldLayout xmlns:p="http://schemas.openxmlformats.org/presentationml/2006/main" xmlns:p14="http://schemas.microsoft.com/office/powerpoint/2010/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Folientext1"/>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2AkAAHA1AACwJQAAEAAAACYAAAAIAAAAAAAAAAAAAAA="/>
              </a:ext>
            </a:extLst>
          </p:cNvSpPr>
          <p:nvPr>
            <p:ph idx="1"/>
          </p:nvPr>
        </p:nvSpPr>
        <p:spPr/>
        <p:txBody>
          <a:body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B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EG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FAC1-9B3E-8F76-0C6B86387959}" type="slidenum">
              <a:t>{Nr.}</a:t>
            </a:fld>
          </a:p>
        </p:txBody>
      </p:sp>
    </p:spTree>
  </p:cSld>
  <p:clrMapOvr>
    <a:masterClrMapping/>
  </p:clrMapOvr>
</p:sldLayout>
</file>

<file path=ppt/slideLayouts/slideLayout3.xml><?xml version="1.0" encoding="utf-8"?>
<p:sldLayout xmlns:p="http://schemas.openxmlformats.org/presentationml/2006/main" xmlns:p14="http://schemas.microsoft.com/office/powerpoint/2010/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yBAAAHBsAAEI0AAB9IwAAEAAAACYAAAAIAAAAgYAAAAAAAAA="/>
              </a:ext>
            </a:extLst>
          </p:cNvSpPr>
          <p:nvPr>
            <p:ph type="title"/>
          </p:nvPr>
        </p:nvSpPr>
        <p:spPr>
          <a:xfrm>
            <a:off x="722630" y="4406900"/>
            <a:ext cx="7772400" cy="1362075"/>
          </a:xfrm>
        </p:spPr>
        <p:txBody>
          <a:bodyPr vert="horz" wrap="square" numCol="1" spcCol="215900" anchor="t">
            <a:prstTxWarp prst="textNoShape">
              <a:avLst/>
            </a:prstTxWarp>
          </a:bodyPr>
          <a:lstStyle>
            <a:lvl1pPr algn="l">
              <a:defRPr sz="4000" b="1" cap="all"/>
            </a:lvl1pPr>
          </a:lstStyle>
          <a:p>
            <a:pPr>
              <a:defRPr cap="all"/>
            </a:pPr>
            <a:r>
              <a:t>Master-Titelstil durch Klicken bearbeiten</a:t>
            </a:r>
          </a:p>
        </p:txBody>
      </p:sp>
      <p:sp>
        <p:nvSpPr>
          <p:cNvPr id="3" name="Folientext1"/>
          <p:cNvSpPr>
            <a:spLocks noGrp="1" noChangeArrowheads="1"/>
            <a:extLst>
              <a:ext uri="smNativeData">
                <pr:smNativeData xmlns:pr="smNativeData" val="SMDATA_13_7vQFX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yBAAA4REAAEI0AAAcGwAAEAAAACYAAAAIAAAAgYAAAAAAAAA="/>
              </a:ext>
            </a:extLst>
          </p:cNvSpPr>
          <p:nvPr>
            <p:ph idx="1"/>
          </p:nvPr>
        </p:nvSpPr>
        <p:spPr>
          <a:xfrm>
            <a:off x="722630" y="2906395"/>
            <a:ext cx="7772400" cy="1500505"/>
          </a:xfrm>
        </p:spPr>
        <p:txBody>
          <a:bodyPr vert="horz" wrap="square" numCol="1" spcCol="215900" anchor="b">
            <a:prstTxWarp prst="textNoShape">
              <a:avLst/>
            </a:prstTxWarp>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a:r>
              <a:t>Master-Textstil durch Klicken bearbeiten</a:t>
            </a:r>
          </a:p>
        </p:txBody>
      </p:sp>
      <p:sp>
        <p:nvSpPr>
          <p:cNvPr id="4"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62D9-2531-97C8-9464898661C1}" type="slidenum">
              <a:t>{Nr.}</a:t>
            </a:fld>
          </a:p>
        </p:txBody>
      </p:sp>
    </p:spTree>
  </p:cSld>
  <p:clrMapOvr>
    <a:masterClrMapping/>
  </p:clrMapOvr>
</p:sldLayout>
</file>

<file path=ppt/slideLayouts/slideLayout4.xml><?xml version="1.0" encoding="utf-8"?>
<p:sldLayout xmlns:p="http://schemas.openxmlformats.org/presentationml/2006/main" xmlns:p14="http://schemas.microsoft.com/office/powerpoint/2010/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Folientext2"/>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2AkAAKgbAACwJQAAEAAAACYAAAAIAAAAAYAAAAAAAAA="/>
              </a:ext>
            </a:extLst>
          </p:cNvSpPr>
          <p:nvPr>
            <p:ph idx="1"/>
          </p:nvPr>
        </p:nvSpPr>
        <p:spPr>
          <a:xfrm>
            <a:off x="457200" y="1600200"/>
            <a:ext cx="4038600" cy="45262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Folientext1"/>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CYHAAA2AkAAHA1AACwJQAAEAAAACYAAAAIAAAAAYAAAAAAAAA="/>
              </a:ext>
            </a:extLst>
          </p:cNvSpPr>
          <p:nvPr>
            <p:ph idx="2"/>
          </p:nvPr>
        </p:nvSpPr>
        <p:spPr>
          <a:xfrm>
            <a:off x="4648200" y="1600200"/>
            <a:ext cx="4038600" cy="45262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5"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6"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7"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2FE6-243D-A8C9-D96885875E8C}" type="slidenum">
              <a:t>{Nr.}</a:t>
            </a:fld>
          </a:p>
        </p:txBody>
      </p:sp>
    </p:spTree>
  </p:cSld>
  <p:clrMapOvr>
    <a:masterClrMapping/>
  </p:clrMapOvr>
</p:sldLayout>
</file>

<file path=ppt/slideLayouts/slideLayout5.xml><?xml version="1.0" encoding="utf-8"?>
<p:sldLayout xmlns:p="http://schemas.openxmlformats.org/presentationml/2006/main" xmlns:p14="http://schemas.microsoft.com/office/powerpoint/2010/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Folientext3"/>
          <p:cNvSpPr>
            <a:spLocks noGrp="1" noChangeArrowheads="1"/>
            <a:extLst>
              <a:ext uri="smNativeData">
                <pr:smNativeData xmlns:pr="smNativeData" val="SMDATA_13_7vQFX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cQkAAKobAABhDQAAEAAAACYAAAAIAAAAgYAAAAAAAAA="/>
              </a:ext>
            </a:extLst>
          </p:cNvSpPr>
          <p:nvPr>
            <p:ph idx="1"/>
          </p:nvPr>
        </p:nvSpPr>
        <p:spPr>
          <a:xfrm>
            <a:off x="457200" y="1534795"/>
            <a:ext cx="4039870" cy="640080"/>
          </a:xfrm>
        </p:spPr>
        <p:txBody>
          <a:bodyPr vert="horz" wrap="square" numCol="1" spcCol="215900" anchor="b">
            <a:prstTxWarp prst="textNoShape">
              <a:avLst/>
            </a:prstTxWarp>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r>
              <a:t>Master-Textstil durch Klicken bearbeiten</a:t>
            </a:r>
          </a:p>
        </p:txBody>
      </p:sp>
      <p:sp>
        <p:nvSpPr>
          <p:cNvPr id="4" name="Folientext1"/>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YQ0AAKobAACwJQAAEAAAACYAAAAIAAAAAYAAAAAAAAA="/>
              </a:ext>
            </a:extLst>
          </p:cNvSpPr>
          <p:nvPr>
            <p:ph idx="2"/>
          </p:nvPr>
        </p:nvSpPr>
        <p:spPr>
          <a:xfrm>
            <a:off x="457200" y="2174875"/>
            <a:ext cx="4039870" cy="39516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5" name="Folientext2"/>
          <p:cNvSpPr>
            <a:spLocks noGrp="1" noChangeArrowheads="1"/>
            <a:extLst>
              <a:ext uri="smNativeData">
                <pr:smNativeData xmlns:pr="smNativeData" val="SMDATA_13_7vQFX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CWHAAAcQkAAHA1AABhDQAAEAAAACYAAAAIAAAAgYAAAAAAAAA="/>
              </a:ext>
            </a:extLst>
          </p:cNvSpPr>
          <p:nvPr>
            <p:ph idx="3"/>
          </p:nvPr>
        </p:nvSpPr>
        <p:spPr>
          <a:xfrm>
            <a:off x="4646930" y="1534795"/>
            <a:ext cx="4039870" cy="640080"/>
          </a:xfrm>
        </p:spPr>
        <p:txBody>
          <a:bodyPr vert="horz" wrap="square" numCol="1" spcCol="215900" anchor="b">
            <a:prstTxWarp prst="textNoShape">
              <a:avLst/>
            </a:prstTxWarp>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r>
              <a:t>Master-Textstil durch Klicken bearbeiten</a:t>
            </a:r>
          </a:p>
        </p:txBody>
      </p:sp>
      <p:sp>
        <p:nvSpPr>
          <p:cNvPr id="6" name="Folientext4"/>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CWHAAAYQ0AAHA1AACwJQAAEAAAACYAAAAIAAAAAYAAAAAAAAA="/>
              </a:ext>
            </a:extLst>
          </p:cNvSpPr>
          <p:nvPr>
            <p:ph idx="4"/>
          </p:nvPr>
        </p:nvSpPr>
        <p:spPr>
          <a:xfrm>
            <a:off x="4646930" y="2174875"/>
            <a:ext cx="4039870" cy="39516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7"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8"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9"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2DEC-F909-A214-DB5CB15A548E}" type="slidenum">
              <a:t>{Nr.}</a:t>
            </a:fld>
          </a:p>
        </p:txBody>
      </p:sp>
    </p:spTree>
  </p:cSld>
  <p:clrMapOvr>
    <a:masterClrMapping/>
  </p:clrMapOvr>
</p:sldLayout>
</file>

<file path=ppt/slideLayouts/slideLayout6.xml><?xml version="1.0" encoding="utf-8"?>
<p:sldLayout xmlns:p="http://schemas.openxmlformats.org/presentationml/2006/main" xmlns:p14="http://schemas.microsoft.com/office/powerpoint/2010/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4"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5"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54B4-51B5-FABC-A2E00DF20CF7}" type="slidenum">
              <a:t>{Nr.}</a:t>
            </a:fld>
          </a:p>
        </p:txBody>
      </p:sp>
    </p:spTree>
  </p:cSld>
  <p:clrMapOvr>
    <a:masterClrMapping/>
  </p:clrMapOvr>
</p:sldLayout>
</file>

<file path=ppt/slideLayouts/slideLayout7.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9691-A0AC-DF4D-60F914032935}" type="slidenum">
              <a:t>{Nr.}</a:t>
            </a:fld>
          </a:p>
        </p:txBody>
      </p:sp>
    </p:spTree>
  </p:cSld>
  <p:clrMapOvr>
    <a:masterClrMapping/>
  </p:clrMapOvr>
</p:sldLayout>
</file>

<file path=ppt/slideLayouts/slideLayout8.xml><?xml version="1.0" encoding="utf-8"?>
<p:sldLayout xmlns:p="http://schemas.openxmlformats.org/presentationml/2006/main" xmlns:p14="http://schemas.microsoft.com/office/powerpoint/2010/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rgEAAFIVAADUCAAAEAAAACYAAAAIAAAAgYAAAAAAAAA="/>
              </a:ext>
            </a:extLst>
          </p:cNvSpPr>
          <p:nvPr>
            <p:ph type="title"/>
          </p:nvPr>
        </p:nvSpPr>
        <p:spPr>
          <a:xfrm>
            <a:off x="457200" y="273050"/>
            <a:ext cx="3008630" cy="1162050"/>
          </a:xfr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2"/>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FQAArgEAAHA1AACwJQAAEAAAACYAAAAIAAAAAYAAAAAAAAA="/>
              </a:ext>
            </a:extLst>
          </p:cNvSpPr>
          <p:nvPr>
            <p:ph idx="1"/>
          </p:nvPr>
        </p:nvSpPr>
        <p:spPr>
          <a:xfrm>
            <a:off x="3575050" y="273050"/>
            <a:ext cx="5111750"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Folientext1"/>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1AgAAFIVAACwJQAAEAAAACYAAAAIAAAAAYAAAAAAAAA="/>
              </a:ext>
            </a:extLst>
          </p:cNvSpPr>
          <p:nvPr>
            <p:ph idx="2"/>
          </p:nvPr>
        </p:nvSpPr>
        <p:spPr>
          <a:xfrm>
            <a:off x="457200" y="1435100"/>
            <a:ext cx="3008630" cy="46913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r>
              <a:t>Master-Textstil durch Klicken bearbeiten</a:t>
            </a:r>
          </a:p>
        </p:txBody>
      </p:sp>
      <p:sp>
        <p:nvSpPr>
          <p:cNvPr id="5"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6"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7"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E5BA-08B9-F4E5-13EC01AB0246}" type="slidenum">
              <a:t>{Nr.}</a:t>
            </a:fld>
          </a:p>
        </p:txBody>
      </p:sp>
    </p:spTree>
  </p:cSld>
  <p:clrMapOvr>
    <a:masterClrMapping/>
  </p:clrMapOvr>
</p:sldLayout>
</file>

<file path=ppt/slideLayouts/slideLayout9.xml><?xml version="1.0" encoding="utf-8"?>
<p:sldLayout xmlns:p="http://schemas.openxmlformats.org/presentationml/2006/main" xmlns:p14="http://schemas.microsoft.com/office/powerpoint/2010/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GCwAAiB0AAMYsAAAEIQAAEAAAACYAAAAIAAAAgYAAAAAAAAA="/>
              </a:ext>
            </a:extLst>
          </p:cNvSpPr>
          <p:nvPr>
            <p:ph type="title"/>
          </p:nvPr>
        </p:nvSpPr>
        <p:spPr>
          <a:xfrm>
            <a:off x="1791970" y="4800600"/>
            <a:ext cx="5486400" cy="566420"/>
          </a:xfr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2"/>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GCwAAxgMAAMYsAAAWHQAAEAAAACYAAAAIAAAAAYAAAAAAAAA="/>
              </a:ext>
            </a:extLst>
          </p:cNvSpPr>
          <p:nvPr>
            <p:ph idx="1"/>
          </p:nvPr>
        </p:nvSpPr>
        <p:spPr>
          <a:xfrm>
            <a:off x="1791970" y="613410"/>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r>
              <a:t>Master-Textstil durch Klicken bearbeiten</a:t>
            </a:r>
          </a:p>
        </p:txBody>
      </p:sp>
      <p:sp>
        <p:nvSpPr>
          <p:cNvPr id="4" name="Folientext1"/>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GCwAABCEAAMYsAAD4JQAAEAAAACYAAAAIAAAAAYAAAAAAAAA="/>
              </a:ext>
            </a:extLst>
          </p:cNvSpPr>
          <p:nvPr>
            <p:ph idx="2"/>
          </p:nvPr>
        </p:nvSpPr>
        <p:spPr>
          <a:xfrm>
            <a:off x="1791970" y="5367020"/>
            <a:ext cx="5486400" cy="8051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r>
              <a:t>Master-Textstil durch Klicken bearbeiten</a:t>
            </a:r>
          </a:p>
        </p:txBody>
      </p:sp>
      <p:sp>
        <p:nvSpPr>
          <p:cNvPr id="5"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6"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7"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759A-4D66-D4A0-8333DEEE22D6}" type="slidenum">
              <a:t>{Nr.}</a:t>
            </a:fld>
          </a:p>
        </p:txBody>
      </p:sp>
    </p:spTree>
  </p:cSld>
  <p:clrMapOvr>
    <a:masterClrMapping/>
  </p:clrMapOvr>
</p:sldLayout>
</file>

<file path=ppt/slideLayouts/slideLayout10.xml><?xml version="1.0" encoding="utf-8"?>
<p:sldLayout xmlns:p="http://schemas.openxmlformats.org/presentationml/2006/main" xmlns:p14="http://schemas.microsoft.com/office/powerpoint/2010/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Folientext1"/>
          <p:cNvSpPr>
            <a:spLocks noGrp="1" noChangeArrowheads="1"/>
            <a:extLst>
              <a:ext uri="smNativeData">
                <pr:smNativeData xmlns:pr="smNativeData" val="SMDATA_13_7vQFXR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2AkAAHA1AACwJQAAEAAAACYAAAAIAAAAAgAAAAAAAAA="/>
              </a:ext>
            </a:extLst>
          </p:cNvSpPr>
          <p:nvPr>
            <p:ph idx="1"/>
          </p:nvPr>
        </p:nvSpPr>
        <p:spPr/>
        <p:txBody>
          <a:bodyPr vert="vert" wrap="square" numCol="1" spcCol="215900" anchor="t">
            <a:prstTxWarp prst="textNoShape">
              <a:avLst/>
            </a:prstTxWarp>
          </a:body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FFFF-69BE-B184-09EB06CA475C}" type="slidenum">
              <a:t>{Nr.}</a:t>
            </a:fld>
          </a:p>
        </p:txBody>
      </p:sp>
    </p:spTree>
  </p:cSld>
  <p:clrMapOvr>
    <a:masterClrMapping/>
  </p:clrMapOvr>
</p:sldLayout>
</file>

<file path=ppt/slideLayouts/slideLayout11.xml><?xml version="1.0" encoding="utf-8"?>
<p:sldLayout xmlns:p="http://schemas.openxmlformats.org/presentationml/2006/main" xmlns:p14="http://schemas.microsoft.com/office/powerpoint/2010/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C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IKAAAsAEAAHA1AACwJQAAEAAAACYAAAAIAAAAgwAAAAAAAAA="/>
              </a:ext>
            </a:extLst>
          </p:cNvSpPr>
          <p:nvPr>
            <p:ph type="title"/>
          </p:nvPr>
        </p:nvSpPr>
        <p:spPr>
          <a:xfrm>
            <a:off x="6629400" y="274320"/>
            <a:ext cx="2057400" cy="5852160"/>
          </a:xfrm>
        </p:spPr>
        <p:txBody>
          <a:bodyPr vert="vert" wrap="square" numCol="1" spcCol="215900" anchor="b">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val="SMDATA_13_7vQFXR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NgnAACwJQAAEAAAACYAAAAIAAAAAwAAAAAAAAA="/>
              </a:ext>
            </a:extLst>
          </p:cNvSpPr>
          <p:nvPr>
            <p:ph idx="1"/>
          </p:nvPr>
        </p:nvSpPr>
        <p:spPr>
          <a:xfrm>
            <a:off x="457200" y="274320"/>
            <a:ext cx="6019800" cy="5852160"/>
          </a:xfrm>
        </p:spPr>
        <p:txBody>
          <a:bodyPr vert="vert" wrap="square" numCol="1" spcCol="215900" anchor="t">
            <a:prstTxWarp prst="textNoShape">
              <a:avLst/>
            </a:prstTxWarp>
          </a:bodyPr>
          <a:lstStyle/>
          <a:p>
            <a:pPr/>
            <a:r>
              <a:t>Master-Textstil durch Klicken bearbeiten</a:t>
            </a:r>
          </a:p>
          <a:p>
            <a:pPr lvl="1"/>
            <a:r>
              <a:t>Second </a:t>
            </a:r>
            <a:r>
              <a:t>level</a:t>
            </a:r>
          </a:p>
          <a:p>
            <a:pPr lvl="2"/>
            <a:r>
              <a:t>Third </a:t>
            </a:r>
            <a:r>
              <a:t>level</a:t>
            </a:r>
          </a:p>
          <a:p>
            <a:pPr lvl="3"/>
            <a:r>
              <a:t>Fourth </a:t>
            </a:r>
            <a:r>
              <a:t>level</a:t>
            </a:r>
          </a:p>
          <a:p>
            <a:pPr lvl="4"/>
            <a:r>
              <a:t>Fifth </a:t>
            </a:r>
            <a:r>
              <a:t>level</a:t>
            </a:r>
          </a:p>
        </p:txBody>
      </p:sp>
      <p:sp>
        <p:nvSpPr>
          <p:cNvPr id="4"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5"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6"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FEFC-7E92-B293-08C72ADD445D}" type="slidenum">
              <a:t>{Nr.}</a:t>
            </a:fld>
          </a:p>
        </p:txBody>
      </p:sp>
    </p:spTree>
  </p:cSld>
  <p:clrMapOvr>
    <a:masterClrMapping/>
  </p:clrMapOvr>
</p:sldLayout>
</file>

<file path=ppt/slideLayouts/slideLayout12.xml><?xml version="1.0" encoding="utf-8"?>
<p:sldLayout xmlns:p="http://schemas.openxmlformats.org/presentationml/2006/main" xmlns:p14="http://schemas.microsoft.com/office/powerpoint/2010/main" xmlns:r="http://schemas.openxmlformats.org/officeDocument/2006/relationships" xmlns:a="http://schemas.openxmlformats.org/drawingml/2006/main" type="cust">
  <p:cSld name="Benutzerdefiniert">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17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4"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5"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MPAg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4B8C-A358-C24E-BD0DE00034E8}" type="slidenum">
              <a:t>{Nr.}</a:t>
            </a:fld>
          </a:p>
        </p:txBody>
      </p:sp>
    </p:spTree>
  </p:cSld>
  <p:clrMapOvr>
    <a:masterClrMapping/>
  </p:clrMapOvr>
</p:sldLayout>
</file>

<file path=ppt/slideLayouts/slideLayout13.xml><?xml version="1.0" encoding="utf-8"?>
<p:sldLayout xmlns:p="http://schemas.openxmlformats.org/presentationml/2006/main" xmlns:p14="http://schemas.microsoft.com/office/powerpoint/2010/main" xmlns:r="http://schemas.openxmlformats.org/officeDocument/2006/relationships" xmlns:a="http://schemas.openxmlformats.org/drawingml/2006/main" type="cust">
  <p:cSld name="Benutzerdefiniert 2">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VuZT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AAAAAAAAAAA="/>
              </a:ext>
            </a:extLst>
          </p:cNvSpPr>
          <p:nvPr>
            <p:ph type="title"/>
          </p:nvPr>
        </p:nvSpPr>
        <p:spPr/>
        <p:txBody>
          <a:bodyPr/>
          <a:lstStyle/>
          <a:p>
            <a:pPr/>
            <a:r>
              <a:t>Master-Titelstil durch Klicken bearbeiten</a:t>
            </a:r>
          </a:p>
        </p:txBody>
      </p:sp>
      <p:sp>
        <p:nvSpPr>
          <p:cNvPr id="3"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17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10"/>
          </p:nvPr>
        </p:nvSpPr>
        <p:spPr/>
        <p:txBody>
          <a:bodyPr/>
          <a:lstStyle/>
          <a:p>
            <a:pPr/>
            <a:r>
              <a:t>Dr. Gerhard H. Peise</a:t>
            </a:r>
          </a:p>
        </p:txBody>
      </p:sp>
      <p:sp>
        <p:nvSpPr>
          <p:cNvPr id="4"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9hOm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11"/>
          </p:nvPr>
        </p:nvSpPr>
        <p:spPr/>
        <p:txBody>
          <a:bodyPr/>
          <a:lstStyle/>
          <a:p>
            <a:pPr/>
            <a:r>
              <a:t>Stress und </a:t>
            </a:r>
            <a:r>
              <a:t>Stressbewältigung</a:t>
            </a:r>
          </a:p>
        </p:txBody>
      </p:sp>
      <p:sp>
        <p:nvSpPr>
          <p:cNvPr id="5"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MzMzk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12"/>
          </p:nvPr>
        </p:nvSpPr>
        <p:spPr/>
        <p:txBody>
          <a:bodyPr/>
          <a:lstStyle/>
          <a:p>
            <a:pPr/>
            <a:fld id="{C095632D-5FF3-8952-BD64-A907EA2A4BFC}" type="slidenum">
              <a:t>{Nr.}</a:t>
            </a:fld>
          </a:p>
        </p:txBody>
      </p:sp>
    </p:spTree>
  </p:cSld>
  <p:clrMapOvr>
    <a:masterClrMapping/>
  </p:clrMapOvr>
</p:sldLayout>
</file>

<file path=ppt/slideMasters/_rels/slideMaster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s>
</file>

<file path=ppt/slideMasters/slideMaster1.xml><?xml version="1.0" encoding="utf-8"?>
<p:sldMaster xmlns:p="http://schemas.openxmlformats.org/presentationml/2006/main" xmlns:p14="http://schemas.microsoft.com/office/powerpoint/2010/main" xmlns:r="http://schemas.openxmlformats.org/officeDocument/2006/relationships" xmlns:a="http://schemas.openxmlformats.org/drawingml/2006/main">
  <p:cSld name="Standard-Design">
    <p:bg>
      <p:bgPr>
        <a:solidFill>
          <a:schemeClr val="bg1"/>
        </a:solidFill>
        <a:effectLst/>
      </p:bgPr>
    </p:bg>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IAY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sAEAAHA1AAC4CAAAEAAAACYAAAAIAAAA//////////8="/>
              </a:ext>
            </a:extLst>
          </p:cNvSpPr>
          <p:nvPr>
            <p:ph type="title"/>
          </p:nvPr>
        </p:nvSpPr>
        <p:spPr>
          <a:xfrm>
            <a:off x="457200" y="274320"/>
            <a:ext cx="8229600" cy="1143000"/>
          </a:xfrm>
          <a:prstGeom prst="rect">
            <a:avLst/>
          </a:prstGeom>
          <a:noFill/>
          <a:ln>
            <a:noFill/>
          </a:ln>
          <a:effectLst/>
        </p:spPr>
        <p:txBody>
          <a:bodyPr vert="horz" wrap="square" numCol="1" spcCol="215900" anchor="ctr">
            <a:prstTxWarp prst="textNoShape">
              <a:avLst/>
            </a:prstTxWarp>
          </a:bodyPr>
          <a:lstStyle/>
          <a:p>
            <a:pPr/>
            <a:r>
              <a:t>Click to edit Master title style</a:t>
            </a:r>
          </a:p>
        </p:txBody>
      </p:sp>
      <p:sp>
        <p:nvSpPr>
          <p:cNvPr id="3" name="Folientext1"/>
          <p:cNvSpPr>
            <a:spLocks noGrp="1" noChangeArrowheads="1"/>
            <a:extLst>
              <a:ext uri="smNativeData">
                <pr:smNativeData xmlns:pr="smNativeData" val="SMDATA_13_7vQFXR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ARK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2AkAAHA1AACwJQAAEAAAACYAAAAIAAAA//////////8="/>
              </a:ext>
            </a:extLst>
          </p:cNvSpPr>
          <p:nvPr>
            <p:ph type="body" idx="1"/>
          </p:nvPr>
        </p:nvSpPr>
        <p:spPr>
          <a:xfrm>
            <a:off x="457200" y="1600200"/>
            <a:ext cx="8229600" cy="4526280"/>
          </a:xfrm>
          <a:prstGeom prst="rect">
            <a:avLst/>
          </a:prstGeom>
          <a:noFill/>
          <a:ln>
            <a:noFill/>
          </a:ln>
          <a:effectLst/>
        </p:spPr>
        <p:txBody>
          <a:bodyPr vert="horz"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IAY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8="/>
              </a:ext>
            </a:extLst>
          </p:cNvSpPr>
          <p:nvPr>
            <p:ph type="dt" sz="quarter" idx="2"/>
          </p:nvPr>
        </p:nvSpPr>
        <p:spPr>
          <a:xfrm>
            <a:off x="457200" y="6356985"/>
            <a:ext cx="2133600" cy="364490"/>
          </a:xfrm>
          <a:prstGeom prst="rect">
            <a:avLst/>
          </a:prstGeom>
          <a:noFill/>
          <a:ln>
            <a:noFill/>
          </a:ln>
          <a:effectLst/>
        </p:spPr>
        <p:txBody>
          <a:bodyPr vert="horz" wrap="square" numCol="1" spcCol="215900" anchor="ctr">
            <a:prstTxWarp prst="textNoShape">
              <a:avLst/>
            </a:prstTxWarp>
          </a:bodyPr>
          <a:lstStyle>
            <a:lvl1pPr algn="l">
              <a:defRPr sz="1200"/>
            </a:lvl1pPr>
          </a:lstStyle>
          <a:p>
            <a:pPr/>
            <a:r>
              <a:t>Dr. Gerhard H. Peise</a:t>
            </a:r>
          </a:p>
        </p:txBody>
      </p:sp>
      <p:sp>
        <p:nvSpPr>
          <p:cNvPr id="5"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0wLj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8="/>
              </a:ext>
            </a:extLst>
          </p:cNvSpPr>
          <p:nvPr>
            <p:ph type="ftr" sz="quarter" idx="3"/>
          </p:nvPr>
        </p:nvSpPr>
        <p:spPr>
          <a:xfrm>
            <a:off x="3124200" y="6356985"/>
            <a:ext cx="2895600" cy="364490"/>
          </a:xfrm>
          <a:prstGeom prst="rect">
            <a:avLst/>
          </a:prstGeom>
          <a:noFill/>
          <a:ln>
            <a:noFill/>
          </a:ln>
          <a:effectLst/>
        </p:spPr>
        <p:txBody>
          <a:bodyPr vert="horz" wrap="square" numCol="1" spcCol="215900" anchor="ctr">
            <a:prstTxWarp prst="textNoShape">
              <a:avLst/>
            </a:prstTxWarp>
          </a:bodyPr>
          <a:lstStyle>
            <a:lvl1pPr algn="ctr">
              <a:defRPr sz="1200"/>
            </a:lvl1pPr>
          </a:lstStyle>
          <a:p>
            <a:pPr/>
            <a:r>
              <a:t>Stress und Stressbewältigung</a:t>
            </a:r>
          </a:p>
        </p:txBody>
      </p:sp>
      <p:sp>
        <p:nvSpPr>
          <p:cNvPr id="6"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Abg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8="/>
              </a:ext>
            </a:extLst>
          </p:cNvSpPr>
          <p:nvPr>
            <p:ph type="sldNum" sz="quarter" idx="4"/>
          </p:nvPr>
        </p:nvSpPr>
        <p:spPr>
          <a:xfrm>
            <a:off x="6553200" y="6356985"/>
            <a:ext cx="2133600" cy="364490"/>
          </a:xfrm>
          <a:prstGeom prst="rect">
            <a:avLst/>
          </a:prstGeom>
          <a:noFill/>
          <a:ln>
            <a:noFill/>
          </a:ln>
          <a:effectLst/>
        </p:spPr>
        <p:txBody>
          <a:bodyPr vert="horz" wrap="square" numCol="1" spcCol="215900" anchor="ctr">
            <a:prstTxWarp prst="textNoShape">
              <a:avLst/>
            </a:prstTxWarp>
          </a:bodyPr>
          <a:lstStyle>
            <a:lvl1pPr algn="r">
              <a:defRPr sz="1200"/>
            </a:lvl1pPr>
          </a:lstStyle>
          <a:p>
            <a:pPr/>
            <a:fld id="{C095632D-BD83-67CA-CD8A-4B9F72C43B1E}" type="slidenum">
              <a:t>19</a:t>
            </a:fl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p:txStyles>
    <p:titleStyle>
      <a:lvl1pPr marL="0" marR="0" indent="0" algn="ctr" defTabSz="449580">
        <a:lnSpc>
          <a:spcPct val="100000"/>
        </a:lnSpc>
        <a:spcBef>
          <a:spcPts val="0"/>
        </a:spcBef>
        <a:spcAft>
          <a:spcPts val="0"/>
        </a:spcAft>
        <a:buNone/>
        <a:tabLst/>
        <a:defRPr sz="4400" b="0" i="0" u="none" strike="noStrike" kern="1" spc="0" baseline="0">
          <a:solidFill>
            <a:schemeClr val="tx2"/>
          </a:solidFill>
          <a:effectLst/>
          <a:txBgFill val="auto"/>
          <a:latin typeface="Basic Sans" pitchFamily="1" charset="0"/>
          <a:ea typeface="Basic Roman" pitchFamily="1" charset="0"/>
          <a:cs typeface="Basic Roman" pitchFamily="1" charset="0"/>
        </a:defRPr>
      </a:lvl1pPr>
      <a:lvl2pPr marL="4572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2pPr>
      <a:lvl3pPr marL="9144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3pPr>
      <a:lvl4pPr marL="13716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4pPr>
      <a:lvl5pPr marL="18288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5pPr>
      <a:lvl6pPr marL="22860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6pPr>
      <a:lvl7pPr marL="27432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7pPr>
      <a:lvl8pPr marL="32004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8pPr>
      <a:lvl9pPr marL="36576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9pPr>
    </p:titleStyle>
    <p:bodyStyle>
      <a:lvl1pPr marL="342900" marR="0" indent="-342900" algn="l" defTabSz="449580">
        <a:lnSpc>
          <a:spcPct val="100000"/>
        </a:lnSpc>
        <a:spcBef>
          <a:spcPts val="0"/>
        </a:spcBef>
        <a:spcAft>
          <a:spcPts val="0"/>
        </a:spcAft>
        <a:buClrTx/>
        <a:buSzTx/>
        <a:buFontTx/>
        <a:buChar char="•"/>
        <a:tabLst/>
        <a:defRPr sz="3200" b="0" i="0" u="none" strike="noStrike" kern="1" spc="0" baseline="0">
          <a:solidFill>
            <a:schemeClr val="tx1"/>
          </a:solidFill>
          <a:effectLst/>
          <a:txBgFill val="auto"/>
          <a:latin typeface="Basic Sans" pitchFamily="1" charset="0"/>
          <a:ea typeface="Basic Roman" pitchFamily="1" charset="0"/>
          <a:cs typeface="Basic Roman" pitchFamily="1" charset="0"/>
        </a:defRPr>
      </a:lvl1pPr>
      <a:lvl2pPr marL="742950" marR="0" indent="-285750" algn="l" defTabSz="449580">
        <a:lnSpc>
          <a:spcPct val="100000"/>
        </a:lnSpc>
        <a:spcBef>
          <a:spcPts val="0"/>
        </a:spcBef>
        <a:spcAft>
          <a:spcPts val="0"/>
        </a:spcAft>
        <a:buClrTx/>
        <a:buSzTx/>
        <a:buFontTx/>
        <a:buChar char="–"/>
        <a:tabLst/>
        <a:defRPr sz="2800" b="0" i="0" u="none" strike="noStrike" kern="1" spc="0" baseline="0">
          <a:solidFill>
            <a:schemeClr val="tx1"/>
          </a:solidFill>
          <a:effectLst/>
          <a:txBgFill val="auto"/>
          <a:latin typeface="Basic Sans" pitchFamily="1" charset="0"/>
          <a:ea typeface="Basic Roman" pitchFamily="1" charset="0"/>
          <a:cs typeface="Basic Roman" pitchFamily="1" charset="0"/>
        </a:defRPr>
      </a:lvl2pPr>
      <a:lvl3pPr marL="1143000" marR="0" indent="-228600" algn="l" defTabSz="449580">
        <a:lnSpc>
          <a:spcPct val="100000"/>
        </a:lnSpc>
        <a:spcBef>
          <a:spcPts val="0"/>
        </a:spcBef>
        <a:spcAft>
          <a:spcPts val="0"/>
        </a:spcAft>
        <a:buClrTx/>
        <a:buSzTx/>
        <a:buFontTx/>
        <a:buChar char="•"/>
        <a:tabLst/>
        <a:defRPr sz="2400" b="0" i="0" u="none" strike="noStrike" kern="1" spc="0" baseline="0">
          <a:solidFill>
            <a:schemeClr val="tx1"/>
          </a:solidFill>
          <a:effectLst/>
          <a:txBgFill val="auto"/>
          <a:latin typeface="Basic Sans" pitchFamily="1" charset="0"/>
          <a:ea typeface="Basic Roman" pitchFamily="1" charset="0"/>
          <a:cs typeface="Basic Roman" pitchFamily="1" charset="0"/>
        </a:defRPr>
      </a:lvl3pPr>
      <a:lvl4pPr marL="16002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txBgFill val="auto"/>
          <a:latin typeface="Basic Sans" pitchFamily="1" charset="0"/>
          <a:ea typeface="Basic Roman" pitchFamily="1" charset="0"/>
          <a:cs typeface="Basic Roman" pitchFamily="1" charset="0"/>
        </a:defRPr>
      </a:lvl4pPr>
      <a:lvl5pPr marL="20574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txBgFill val="auto"/>
          <a:latin typeface="Basic Sans" pitchFamily="1" charset="0"/>
          <a:ea typeface="Basic Roman" pitchFamily="1" charset="0"/>
          <a:cs typeface="Basic Roman" pitchFamily="1" charset="0"/>
        </a:defRPr>
      </a:lvl5pPr>
      <a:lvl6pPr marL="25146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txBgFill val="auto"/>
          <a:latin typeface="Basic Sans" pitchFamily="1" charset="0"/>
          <a:ea typeface="Basic Roman" pitchFamily="1" charset="0"/>
          <a:cs typeface="Basic Roman" pitchFamily="1" charset="0"/>
        </a:defRPr>
      </a:lvl6pPr>
      <a:lvl7pPr marL="29718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txBgFill val="auto"/>
          <a:latin typeface="Basic Sans" pitchFamily="1" charset="0"/>
          <a:ea typeface="Basic Roman" pitchFamily="1" charset="0"/>
          <a:cs typeface="Basic Roman" pitchFamily="1" charset="0"/>
        </a:defRPr>
      </a:lvl7pPr>
      <a:lvl8pPr marL="34290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txBgFill val="auto"/>
          <a:latin typeface="Basic Sans" pitchFamily="1" charset="0"/>
          <a:ea typeface="Basic Roman" pitchFamily="1" charset="0"/>
          <a:cs typeface="Basic Roman" pitchFamily="1" charset="0"/>
        </a:defRPr>
      </a:lvl8pPr>
      <a:lvl9pPr marL="3886200" marR="0" indent="-228600" algn="l" defTabSz="449580">
        <a:lnSpc>
          <a:spcPct val="100000"/>
        </a:lnSpc>
        <a:spcBef>
          <a:spcPts val="0"/>
        </a:spcBef>
        <a:spcAft>
          <a:spcPts val="0"/>
        </a:spcAft>
        <a:buClrTx/>
        <a:buSzTx/>
        <a:buFontTx/>
        <a:buChar char="•"/>
        <a:tabLst/>
        <a:defRPr sz="2000" b="0" i="0" u="none" strike="noStrike" kern="1" spc="0" baseline="0">
          <a:solidFill>
            <a:schemeClr val="tx1"/>
          </a:solidFill>
          <a:effectLst/>
          <a:txBgFill val="auto"/>
          <a:latin typeface="Basic Sans" pitchFamily="1" charset="0"/>
          <a:ea typeface="Basic Roman" pitchFamily="1" charset="0"/>
          <a:cs typeface="Basic Roman" pitchFamily="1" charset="0"/>
        </a:defRPr>
      </a:lvl9pPr>
    </p:bodyStyle>
    <p:otherStyle>
      <a:lvl1pPr marL="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1pPr>
      <a:lvl2pPr marL="4572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2pPr>
      <a:lvl3pPr marL="9144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3pPr>
      <a:lvl4pPr marL="13716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4pPr>
      <a:lvl5pPr marL="18288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5pPr>
      <a:lvl6pPr marL="22860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6pPr>
      <a:lvl7pPr marL="27432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7pPr>
      <a:lvl8pPr marL="32004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8pPr>
      <a:lvl9pPr marL="3657600" marR="0" indent="0" algn="l" defTabSz="449580">
        <a:lnSpc>
          <a:spcPct val="100000"/>
        </a:lnSpc>
        <a:spcBef>
          <a:spcPts val="0"/>
        </a:spcBef>
        <a:spcAft>
          <a:spcPts val="0"/>
        </a:spcAft>
        <a:buNone/>
        <a:tabLst/>
        <a:defRPr sz="1800" b="0" i="0" u="none" strike="noStrike" kern="1" spc="0" baseline="0">
          <a:solidFill>
            <a:schemeClr val="tx1"/>
          </a:solidFill>
          <a:effectLst/>
          <a:txBgFill val="auto"/>
          <a:latin typeface="Basic Sans" pitchFamily="1" charset="0"/>
          <a:ea typeface="Basic Roman" pitchFamily="1" charset="0"/>
          <a:cs typeface="Basic Roman"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F1dXV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cDAAA4REAAAg0AADmHgAAEAAAACYAAAAIAAAAAQAAAAAAAAA="/>
              </a:ext>
            </a:extLst>
          </p:cNvSpPr>
          <p:nvPr>
            <p:ph type="ctrTitle"/>
          </p:nvPr>
        </p:nvSpPr>
        <p:spPr>
          <a:xfrm>
            <a:off x="2009140" y="2906395"/>
            <a:ext cx="6449060" cy="2116455"/>
          </a:xfrm>
        </p:spPr>
        <p:txBody>
          <a:bodyPr/>
          <a:lstStyle/>
          <a:p>
            <a:pPr algn="l"/>
            <a:r>
              <a:t>Mobbing </a:t>
            </a:r>
          </a:p>
          <a:p>
            <a:pPr algn="l"/>
            <a:r>
              <a:t>und </a:t>
            </a:r>
          </a:p>
          <a:p>
            <a:pPr algn="l"/>
            <a:r>
              <a:t>Mobbingprävention</a:t>
            </a:r>
          </a:p>
        </p:txBody>
      </p:sp>
      <p:sp>
        <p:nvSpPr>
          <p:cNvPr id="3"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4"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Mobbingprävention</a:t>
            </a:r>
          </a:p>
        </p:txBody>
      </p:sp>
      <p:sp>
        <p:nvSpPr>
          <p:cNvPr id="5"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B0C9-B2E6-875F-46B35E117113}" type="slidenum">
              <a:t>1</a:t>
            </a:fld>
          </a:p>
        </p:txBody>
      </p:sp>
    </p:spTree>
  </p:cSld>
  <p:clrMapOvr>
    <a:masterClrMapping/>
  </p:clrMapOvr>
  <p:timing>
    <p:tnLst>
      <p:par>
        <p:cTn id="1" dur="indefinite" restart="never" nodeType="tmRoot"/>
      </p:par>
    </p:tnLst>
  </p:timing>
</p:sld>
</file>

<file path=ppt/slides/slide2.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FhCA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75A1-8BC1-EF66-8394792819D6}" type="slidenum">
              <a:t>2</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RuY2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pPr>
            <a:r>
              <a:rPr sz="2000"/>
              <a:t>Lernziele</a:t>
            </a:r>
            <a:endParaRPr sz="20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MNxmRY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8GgAAECAAACYAAAAIAAAA//////////8="/>
              </a:ext>
            </a:extLst>
          </p:cNvSpPr>
          <p:nvPr/>
        </p:nvSpPr>
        <p:spPr>
          <a:xfrm>
            <a:off x="723900" y="1377950"/>
            <a:ext cx="8159750" cy="3008630"/>
          </a:xfrm>
          <a:prstGeom prst="rect">
            <a:avLst/>
          </a:prstGeom>
          <a:noFill/>
          <a:ln>
            <a:noFill/>
          </a:ln>
          <a:effectLst/>
        </p:spPr>
        <p:txBody>
          <a:bodyPr vert="horz" wrap="square" lIns="81915" tIns="41275" rIns="81915" bIns="41275" numCol="1" spcCol="215900" anchor="t"/>
          <a:lstStyle/>
          <a:p>
            <a:pPr marL="360045" indent="-252095" defTabSz="914400">
              <a:spcAft>
                <a:spcPts val="1200"/>
              </a:spcAft>
              <a:buFont typeface="Wingdings" pitchFamily="2" charset="2"/>
              <a:buChar char=""/>
              <a:tabLst>
                <a:tab pos="1431925" algn="l"/>
              </a:tabLst>
              <a:defRPr sz="1400"/>
            </a:pPr>
            <a:r>
              <a:t>Was ist Mobbing?</a:t>
            </a:r>
          </a:p>
          <a:p>
            <a:pPr marL="360045" indent="-252095" defTabSz="914400">
              <a:spcAft>
                <a:spcPts val="1200"/>
              </a:spcAft>
              <a:buFont typeface="Wingdings" pitchFamily="2" charset="2"/>
              <a:buChar char=""/>
              <a:tabLst>
                <a:tab pos="1431925" algn="l"/>
              </a:tabLst>
              <a:defRPr sz="1400"/>
            </a:pPr>
            <a:r>
              <a:t>Ursachen von Mobbing</a:t>
            </a:r>
          </a:p>
          <a:p>
            <a:pPr marL="360045" indent="-252095" defTabSz="914400">
              <a:spcAft>
                <a:spcPts val="1200"/>
              </a:spcAft>
              <a:buFont typeface="Wingdings" pitchFamily="2" charset="2"/>
              <a:buChar char=""/>
              <a:tabLst>
                <a:tab pos="1431925" algn="l"/>
              </a:tabLst>
              <a:defRPr sz="1400"/>
            </a:pPr>
            <a:r>
              <a:t>Die 45 </a:t>
            </a:r>
            <a:r>
              <a:t>Mobbinghandlungen nach Heinz </a:t>
            </a:r>
            <a:r>
              <a:t>Leymann</a:t>
            </a:r>
          </a:p>
          <a:p>
            <a:pPr marL="360045" indent="-252095" defTabSz="914400">
              <a:spcAft>
                <a:spcPts val="1200"/>
              </a:spcAft>
              <a:buFont typeface="Wingdings" pitchFamily="2" charset="2"/>
              <a:buChar char=""/>
              <a:tabLst>
                <a:tab pos="1431925" algn="l"/>
              </a:tabLst>
              <a:defRPr sz="1400"/>
            </a:pPr>
            <a:r>
              <a:t>Was Mobbing begünstigt</a:t>
            </a:r>
          </a:p>
          <a:p>
            <a:pPr marL="360045" indent="-252095" defTabSz="914400">
              <a:spcAft>
                <a:spcPts val="1200"/>
              </a:spcAft>
              <a:buFont typeface="Wingdings" pitchFamily="2" charset="2"/>
              <a:buChar char=""/>
              <a:tabLst>
                <a:tab pos="1431925" algn="l"/>
              </a:tabLst>
              <a:defRPr sz="1400"/>
            </a:pPr>
            <a:r>
              <a:t>Juristisches</a:t>
            </a:r>
          </a:p>
          <a:p>
            <a:pPr marL="360045" indent="-252095" defTabSz="914400">
              <a:spcAft>
                <a:spcPts val="1200"/>
              </a:spcAft>
              <a:buFont typeface="Wingdings" pitchFamily="2" charset="2"/>
              <a:buChar char=""/>
              <a:tabLst>
                <a:tab pos="1431925" algn="l"/>
              </a:tabLst>
              <a:defRPr sz="1400"/>
            </a:pPr>
            <a:r>
              <a:t>Umgang mit Mobbing und </a:t>
            </a:r>
            <a:r>
              <a:t>Mobbingprävention</a:t>
            </a:r>
          </a:p>
          <a:p>
            <a:pPr marL="360045" indent="-252095" defTabSz="914400">
              <a:spcAft>
                <a:spcPts val="1200"/>
              </a:spcAft>
              <a:buFont typeface="Wingdings" pitchFamily="2" charset="2"/>
              <a:buChar char=""/>
              <a:tabLst>
                <a:tab pos="1431925" algn="l"/>
              </a:tabLst>
              <a:defRPr sz="1400"/>
            </a:pPr>
            <a:r>
              <a:t>Konfliktdynamik und </a:t>
            </a:r>
            <a:r>
              <a:t>Mobbingphasen</a:t>
            </a:r>
          </a:p>
          <a:p>
            <a:pPr marL="360045" indent="-252095" defTabSz="914400">
              <a:spcAft>
                <a:spcPts val="1200"/>
              </a:spcAft>
              <a:buFont typeface="Wingdings" pitchFamily="2" charset="2"/>
              <a:buChar char=""/>
              <a:tabLst>
                <a:tab pos="1431925" algn="l"/>
              </a:tabLst>
              <a:defRPr sz="1400"/>
            </a:pPr>
            <a:r>
              <a:t>Für Betroffene: Dokumentation von Mobbing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g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
      </p:ext>
    </p:extLst>
  </p:timing>
</p:sld>
</file>

<file path=ppt/slides/slide3.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U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6u1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76D0-ED76-9E00-8023CE4E68D5}" type="slidenum">
              <a:t>3</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oU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Was ist Mobbing?</a:t>
            </a:r>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MJgAAECAAACYAAAAIAAAA//////////8="/>
              </a:ext>
            </a:extLst>
          </p:cNvSpPr>
          <p:nvPr/>
        </p:nvSpPr>
        <p:spPr>
          <a:xfrm>
            <a:off x="723900" y="1377950"/>
            <a:ext cx="8159750" cy="480695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Der Begriff Mobbing leitet sich von dem englischen Wort '</a:t>
            </a:r>
            <a:r>
              <a:t>mob' ab und und hat die Bedeutung: </a:t>
            </a:r>
            <a:br/>
            <a:r>
              <a:t>Pöbel, Gesindel, Pack.</a:t>
            </a:r>
          </a:p>
          <a:p>
            <a:pPr defTabSz="914400">
              <a:spcAft>
                <a:spcPts val="1200"/>
              </a:spcAft>
              <a:tabLst>
                <a:tab pos="1431925" algn="l"/>
              </a:tabLst>
              <a:defRPr sz="1400"/>
            </a:pPr>
            <a:r>
              <a:t>Als Verb bedeutet es jemanden bedrängen, angreifen, anpöbeln, über ihn herfallen.</a:t>
            </a:r>
          </a:p>
          <a:p>
            <a:pPr defTabSz="914400">
              <a:spcAft>
                <a:spcPts val="1200"/>
              </a:spcAft>
              <a:tabLst>
                <a:tab pos="1431925" algn="l"/>
              </a:tabLst>
              <a:defRPr sz="1400"/>
            </a:pPr>
            <a:r>
              <a:t>Der Unterschied: Konflikt - Mobbing</a:t>
            </a:r>
          </a:p>
          <a:p>
            <a:pPr marL="360045" defTabSz="914400">
              <a:spcAft>
                <a:spcPts val="1200"/>
              </a:spcAft>
              <a:tabLst>
                <a:tab pos="1431925" algn="l"/>
              </a:tabLst>
              <a:defRPr sz="1400"/>
            </a:pPr>
            <a:r>
              <a:t>Konflikte sind im zwischenmenschlichen Bereich normal und können im privaten Umfeld sowie am Arbeitsplatz auftreten.</a:t>
            </a:r>
          </a:p>
          <a:p>
            <a:pPr marL="360045" defTabSz="914400">
              <a:spcAft>
                <a:spcPts val="1200"/>
              </a:spcAft>
              <a:tabLst>
                <a:tab pos="1431925" algn="l"/>
              </a:tabLst>
              <a:defRPr sz="1400"/>
            </a:pPr>
            <a:r>
              <a:t>Kennzeichen von Konflikten ist, dass jeder seine Ziele durchsetzen möchte.</a:t>
            </a:r>
          </a:p>
          <a:p>
            <a:pPr marL="360045" defTabSz="914400">
              <a:spcAft>
                <a:spcPts val="1200"/>
              </a:spcAft>
              <a:tabLst>
                <a:tab pos="1431925" algn="l"/>
              </a:tabLst>
              <a:defRPr sz="1400"/>
            </a:pPr>
            <a:r>
              <a:t>Mobbing ist ein geplantes Vorgehen, bei dem der Täter weiß, </a:t>
            </a:r>
            <a:br/>
            <a:r>
              <a:t>wie und wie sehr er dem Opfer Schaden zufügt.</a:t>
            </a:r>
          </a:p>
          <a:p>
            <a:pPr marL="360045" defTabSz="914400">
              <a:spcAft>
                <a:spcPts val="1200"/>
              </a:spcAft>
              <a:tabLst>
                <a:tab pos="1431925" algn="l"/>
              </a:tabLst>
              <a:defRPr sz="1400"/>
            </a:pPr>
            <a:r>
              <a:t>Auffällig in Mobbing-Fällen ist die Kompromisslosigkeit:</a:t>
            </a:r>
          </a:p>
          <a:p>
            <a:pPr marL="720090" indent="-288290" defTabSz="914400">
              <a:spcAft>
                <a:spcPts val="1200"/>
              </a:spcAft>
              <a:buFont typeface="Wingdings" pitchFamily="2" charset="2"/>
              <a:buChar char=""/>
              <a:tabLst>
                <a:tab pos="1431925" algn="l"/>
              </a:tabLst>
              <a:defRPr sz="1400"/>
            </a:pPr>
            <a:r>
              <a:t>In einem Konflikt sind die Parteien bereit, ihre feindseligen Handlungen einzustellen, wenn der Gegner sein Verhalten ändert.</a:t>
            </a:r>
          </a:p>
          <a:p>
            <a:pPr marL="720090" indent="-288290" defTabSz="914400">
              <a:spcAft>
                <a:spcPts val="1200"/>
              </a:spcAft>
              <a:buFont typeface="Wingdings" pitchFamily="2" charset="2"/>
              <a:buChar char=""/>
              <a:tabLst>
                <a:tab pos="1431925" algn="l"/>
              </a:tabLst>
              <a:defRPr sz="1400"/>
            </a:pPr>
            <a:r>
              <a:t>Bei Mobbing hat das Opfer keine Chance. Es soll nicht sein Verhalten ändern. Es soll als Verlierer dastehen. Am besten soll es die Organisation verlassen.</a:t>
            </a:r>
          </a:p>
          <a:p>
            <a:pPr marL="720090" indent="-288290" defTabSz="914400">
              <a:spcAft>
                <a:spcPts val="1200"/>
              </a:spcAft>
              <a:buFont typeface="Wingdings" pitchFamily="2" charset="2"/>
              <a:buChar char=""/>
              <a:tabLst>
                <a:tab pos="1431925" algn="l"/>
              </a:tabLst>
              <a:defRPr sz="1400"/>
            </a:pPr>
            <a:r>
              <a:t>Mobbing-Täter wollen bloßstellen, ächten, isolieren, ausgrenzen.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o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JQAAAAgAAAABAAAAAQAAAAAAAAAAAAAAAAAAAAAAAAApAAAACQAAAAEAAAABAAAAAAAAAAAAAAAAAAAAAAAAAA=="/>
      </p:ext>
    </p:extLst>
  </p:timing>
</p:sld>
</file>

<file path=ppt/slides/slide4.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I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18C1-D984-8F34-EED13C7A79BB}" type="slidenum">
              <a:t>4</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Merkmale von Mobbing</a:t>
            </a:r>
            <a:r>
              <a:rPr sz="1400"/>
              <a:t> (1 von 2)</a:t>
            </a:r>
            <a:endParaRPr sz="14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OfMnmE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sIQAAECAAACYAAAAIAAAA//////////8="/>
              </a:ext>
            </a:extLst>
          </p:cNvSpPr>
          <p:nvPr/>
        </p:nvSpPr>
        <p:spPr>
          <a:xfrm>
            <a:off x="723900" y="1377950"/>
            <a:ext cx="8159750" cy="40144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Für destruktive </a:t>
            </a:r>
            <a:r>
              <a:t>Arbeitsplatzkonflikte (Mobbing) sind folgende Merkmale typisch:</a:t>
            </a:r>
          </a:p>
          <a:p>
            <a:pPr defTabSz="914400">
              <a:spcBef>
                <a:spcPts val="1200"/>
              </a:spcBef>
              <a:spcAft>
                <a:spcPts val="1200"/>
              </a:spcAft>
              <a:tabLst>
                <a:tab pos="1431925" algn="l"/>
              </a:tabLst>
              <a:defRPr sz="1600"/>
            </a:pPr>
            <a:r>
              <a:t>Fehlende Ausweichmöglichkeit:</a:t>
            </a:r>
          </a:p>
          <a:p>
            <a:pPr marL="360045" defTabSz="914400">
              <a:spcAft>
                <a:spcPts val="1200"/>
              </a:spcAft>
              <a:tabLst>
                <a:tab pos="1431925" algn="l"/>
              </a:tabLst>
              <a:defRPr sz="1400"/>
            </a:pPr>
            <a:r>
              <a:t>Das Mobbing-Opfer kann dem Konflikt nicht aus dem Weg gehen.</a:t>
            </a:r>
          </a:p>
          <a:p>
            <a:pPr marL="360045" defTabSz="914400">
              <a:spcAft>
                <a:spcPts val="1200"/>
              </a:spcAft>
              <a:tabLst>
                <a:tab pos="1431925" algn="l"/>
              </a:tabLst>
              <a:defRPr sz="1400"/>
            </a:pPr>
            <a:r>
              <a:t>Wer einem solchen Konflikt ausgesetzt ist, kann nur dem Konflikt entgehen, wenn er sein Arbeitsverhältnis selbst kündigt.</a:t>
            </a:r>
          </a:p>
          <a:p>
            <a:pPr defTabSz="914400">
              <a:spcBef>
                <a:spcPts val="1200"/>
              </a:spcBef>
              <a:spcAft>
                <a:spcPts val="1200"/>
              </a:spcAft>
              <a:tabLst>
                <a:tab pos="1431925" algn="l"/>
              </a:tabLst>
              <a:defRPr sz="1600"/>
            </a:pPr>
            <a:r>
              <a:t>Unterlegenheit des </a:t>
            </a:r>
            <a:r>
              <a:t>Mobbingopfers:</a:t>
            </a:r>
          </a:p>
          <a:p>
            <a:pPr marL="360045" defTabSz="914400">
              <a:spcAft>
                <a:spcPts val="1200"/>
              </a:spcAft>
              <a:tabLst>
                <a:tab pos="1431925" algn="l"/>
              </a:tabLst>
              <a:defRPr sz="1400"/>
            </a:pPr>
            <a:r>
              <a:t>Arbeitgeber und Vorgesetzte können die </a:t>
            </a:r>
            <a:r>
              <a:t>Arbeitsumstände der Mitarbeiter im Wege des Weisungsrechts regeln.</a:t>
            </a:r>
          </a:p>
          <a:p>
            <a:pPr marL="360045" defTabSz="914400">
              <a:spcAft>
                <a:spcPts val="1200"/>
              </a:spcAft>
              <a:tabLst>
                <a:tab pos="1431925" algn="l"/>
              </a:tabLst>
              <a:defRPr sz="1400"/>
            </a:pPr>
            <a:r>
              <a:t>Dies ermöglicht zwanglos Machtmissbrauch:</a:t>
            </a:r>
          </a:p>
          <a:p>
            <a:pPr marL="360045" defTabSz="914400">
              <a:spcAft>
                <a:spcPts val="1200"/>
              </a:spcAft>
              <a:tabLst>
                <a:tab pos="1431925" algn="l"/>
              </a:tabLst>
              <a:defRPr sz="1400"/>
            </a:pPr>
            <a:r>
              <a:t>Die Arbeitsbedingungen eines in Ungnade gefallen Arbeitnehmers können ohne Aufwand so gestaltet werden, dass der Betroffene erheblich unter Druck gerät.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g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
      </p:ext>
    </p:extLst>
  </p:timing>
</p:sld>
</file>

<file path=ppt/slides/slide5.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g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hlIH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E8B6-EC67-F801-1E32DF4F0E4B}" type="slidenum">
              <a:t>5</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g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Merkmale von Mobbing</a:t>
            </a:r>
            <a:r>
              <a:rPr sz="1400"/>
              <a:t> (2</a:t>
            </a:r>
            <a:r>
              <a:t> </a:t>
            </a:r>
            <a:r>
              <a:rPr sz="1400"/>
              <a:t>von 2)</a:t>
            </a:r>
            <a:endParaRPr sz="14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8HQAAECAAACYAAAAIAAAA//////////8="/>
              </a:ext>
            </a:extLst>
          </p:cNvSpPr>
          <p:nvPr/>
        </p:nvSpPr>
        <p:spPr>
          <a:xfrm>
            <a:off x="723900" y="1377950"/>
            <a:ext cx="8159750" cy="3496310"/>
          </a:xfrm>
          <a:prstGeom prst="rect">
            <a:avLst/>
          </a:prstGeom>
          <a:noFill/>
          <a:ln>
            <a:noFill/>
          </a:ln>
          <a:effectLst/>
        </p:spPr>
        <p:txBody>
          <a:bodyPr vert="horz" wrap="square" lIns="81915" tIns="41275" rIns="81915" bIns="41275" numCol="1" spcCol="215900" anchor="t"/>
          <a:lstStyle/>
          <a:p>
            <a:pPr defTabSz="914400">
              <a:spcBef>
                <a:spcPts val="1200"/>
              </a:spcBef>
              <a:spcAft>
                <a:spcPts val="1200"/>
              </a:spcAft>
              <a:tabLst>
                <a:tab pos="1431925" algn="l"/>
              </a:tabLst>
              <a:defRPr sz="1600"/>
            </a:pPr>
            <a:r>
              <a:t>Gezieltes Verbergen der Motive:</a:t>
            </a:r>
          </a:p>
          <a:p>
            <a:pPr marL="360045" defTabSz="914400">
              <a:spcAft>
                <a:spcPts val="1200"/>
              </a:spcAft>
              <a:tabLst>
                <a:tab pos="1431925" algn="l"/>
              </a:tabLst>
              <a:defRPr sz="1400"/>
            </a:pPr>
            <a:r>
              <a:t>Mobbing-Täter verbergen ihre Absichten hinter scheinbar sachlichen Gründen.</a:t>
            </a:r>
          </a:p>
          <a:p>
            <a:pPr marL="360045" defTabSz="914400">
              <a:spcAft>
                <a:spcPts val="1200"/>
              </a:spcAft>
              <a:tabLst>
                <a:tab pos="1431925" algn="l"/>
              </a:tabLst>
              <a:defRPr sz="1400"/>
            </a:pPr>
            <a:r>
              <a:t>Angebliche '</a:t>
            </a:r>
            <a:r>
              <a:t>Sachgründe' lassen sich schnell und unkompliziert erfinden, begleitet von dem Hintergedanken: 'Soll doch der Betroffene das Gegenteil nachweisen.'</a:t>
            </a:r>
          </a:p>
          <a:p>
            <a:pPr defTabSz="914400">
              <a:spcBef>
                <a:spcPts val="1200"/>
              </a:spcBef>
              <a:spcAft>
                <a:spcPts val="1200"/>
              </a:spcAft>
              <a:tabLst>
                <a:tab pos="1431925" algn="l"/>
              </a:tabLst>
              <a:defRPr sz="1600"/>
            </a:pPr>
            <a:r>
              <a:t>Krankschreibung:</a:t>
            </a:r>
            <a:br/>
          </a:p>
          <a:p>
            <a:pPr marL="360045" defTabSz="914400">
              <a:spcAft>
                <a:spcPts val="1200"/>
              </a:spcAft>
              <a:tabLst>
                <a:tab pos="1431925" algn="l"/>
              </a:tabLst>
              <a:defRPr sz="1400"/>
            </a:pPr>
            <a:r>
              <a:t>Behandelnde Ärzte und Therapeuten schreiben aufgrund der körperlichen und psychischen Symptome schnell und lange krank.</a:t>
            </a:r>
          </a:p>
          <a:p>
            <a:pPr marL="360045" defTabSz="914400">
              <a:spcAft>
                <a:spcPts val="1200"/>
              </a:spcAft>
              <a:tabLst>
                <a:tab pos="1431925" algn="l"/>
              </a:tabLst>
              <a:defRPr sz="1400"/>
            </a:pPr>
            <a:r>
              <a:t>Dies ist aber keine Lösung, da bei Rückkehr in das </a:t>
            </a:r>
            <a:r>
              <a:t>Arbeitsumfeld das Mobbing wahrscheinlich fortgesetzt wird.</a:t>
            </a:r>
          </a:p>
          <a:p>
            <a:pPr marL="360045" defTabSz="914400">
              <a:spcAft>
                <a:spcPts val="1200"/>
              </a:spcAft>
              <a:tabLst>
                <a:tab pos="1431925" algn="l"/>
              </a:tabLst>
              <a:defRPr sz="1400"/>
            </a:pPr>
            <a:r>
              <a:t>Den Betroffenen wird kein Weg gezeigt, sich im Konflikt erfolgreich zu behaupten.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c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A=="/>
      </p:ext>
    </p:extLst>
  </p:timing>
</p:sld>
</file>

<file path=ppt/slides/slide6.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41BB-1335-F5FE-B7608DB003E2}" type="slidenum">
              <a:t>6</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Bossing und </a:t>
            </a:r>
            <a:r>
              <a:t>Staffing</a:t>
            </a:r>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BsHQAAECAAACYAAAAIAAAA//////////8="/>
              </a:ext>
            </a:extLst>
          </p:cNvSpPr>
          <p:nvPr/>
        </p:nvSpPr>
        <p:spPr>
          <a:xfrm>
            <a:off x="723900" y="1377950"/>
            <a:ext cx="8159750" cy="34048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Mit '</a:t>
            </a:r>
            <a:r>
              <a:rPr sz="1600"/>
              <a:t>Bossing</a:t>
            </a:r>
            <a:r>
              <a:t>' ist Mobbing von oben nach unten, von Führungskräften und </a:t>
            </a:r>
            <a:r>
              <a:t>Teamleitern in Richtung ihrer Untergebenen.</a:t>
            </a:r>
          </a:p>
          <a:p>
            <a:pPr defTabSz="914400">
              <a:spcAft>
                <a:spcPts val="1200"/>
              </a:spcAft>
              <a:tabLst>
                <a:tab pos="1431925" algn="l"/>
              </a:tabLst>
              <a:defRPr sz="1400"/>
            </a:pPr>
            <a:r>
              <a:t>Letztere haben es besonders schwer, da sie kaum eine Chance haben, gegen den eigenen Chef vorzugehen.</a:t>
            </a:r>
          </a:p>
          <a:p>
            <a:pPr defTabSz="914400">
              <a:spcAft>
                <a:spcPts val="1200"/>
              </a:spcAft>
              <a:tabLst>
                <a:tab pos="1431925" algn="l"/>
              </a:tabLst>
              <a:defRPr sz="1400"/>
            </a:pPr>
            <a:r>
              <a:t>Diese Form von Mobbing am Arbeitsplatz kann deshalb auch als </a:t>
            </a:r>
            <a:r>
              <a:t>unternehmensstrategische </a:t>
            </a:r>
            <a:r>
              <a:t>Personalabbaumaßnahme eingesetzt werden.</a:t>
            </a:r>
          </a:p>
          <a:p>
            <a:pPr defTabSz="914400">
              <a:spcAft>
                <a:spcPts val="1200"/>
              </a:spcAft>
              <a:tabLst>
                <a:tab pos="1431925" algn="l"/>
              </a:tabLst>
              <a:defRPr sz="1400"/>
            </a:pPr>
            <a:r>
              <a:t>Ziel dabei ist es, nicht mehr gewollte Mitarbeiter durch Mobbing zur Kündigung zu bewegen und somit den Kündigungsschutz oder </a:t>
            </a:r>
            <a:r>
              <a:t>Abfindungsklauseln zu umgehen.</a:t>
            </a:r>
          </a:p>
          <a:p>
            <a:pPr defTabSz="914400">
              <a:spcBef>
                <a:spcPts val="1200"/>
              </a:spcBef>
              <a:spcAft>
                <a:spcPts val="1200"/>
              </a:spcAft>
              <a:tabLst>
                <a:tab pos="1431925" algn="l"/>
              </a:tabLst>
              <a:defRPr sz="1400"/>
            </a:pPr>
            <a:r>
              <a:t>'</a:t>
            </a:r>
            <a:r>
              <a:rPr sz="1600"/>
              <a:t>Staffing</a:t>
            </a:r>
            <a:r>
              <a:t>' hingegen bezeichnet den umgekehrten Fall: Die Attacke gegen einzelne Führungskräfte oder gegen die gesamte </a:t>
            </a:r>
            <a:r>
              <a:t>Führungsebene von Seiten der Mitarbeiter mit der Absicht, den Vorgesetzten zu untergraben und sein Ansehen zu ruinieren.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UAAAAFAAAAAAAAAAEAAAABAAAAAAAAAAAAAAAAAAAAAAAAAAkAAAABAAAAAQAAAAEAAAAAAAAAAAAAAAAAAAAAAAAADQAAAAIAAAABAAAAAQAAAAAAAAAAAAAAAAAAAAAAAAARAAAAAwAAAAEAAAABAAAAAAAAAAAAAAAAAAAAAAAAABUAAAAEAAAAAQAAAAEAAAAAAAAAAAAAAAAAAAAAAAAA"/>
      </p:ext>
    </p:extLst>
  </p:timing>
</p:sld>
</file>

<file path=ppt/slides/slide7.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ZGRkY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FACE-382E-80D5-0C7B969B7659}" type="slidenum">
              <a:t>7</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pzcmc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Konfliktdynamik </a:t>
            </a:r>
            <a:r>
              <a:rPr sz="1600"/>
              <a:t>(1 von 3)</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2Pjw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8JwAAECAAACYAAAAIAAAA//////////8="/>
              </a:ext>
            </a:extLst>
          </p:cNvSpPr>
          <p:nvPr/>
        </p:nvSpPr>
        <p:spPr>
          <a:xfrm>
            <a:off x="723900" y="1377950"/>
            <a:ext cx="8159750" cy="50812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Friedrich </a:t>
            </a:r>
            <a:r>
              <a:t>Glasl hat erforscht, nach welchen Gesetzmäßigkeiten sich Konflikte entwickeln.</a:t>
            </a:r>
          </a:p>
          <a:p>
            <a:pPr defTabSz="914400">
              <a:spcAft>
                <a:spcPts val="1200"/>
              </a:spcAft>
              <a:tabLst>
                <a:tab pos="1431925" algn="l"/>
              </a:tabLst>
              <a:defRPr sz="1400"/>
            </a:pPr>
            <a:r>
              <a:t>Ein wesentliches Ergebnis war, dass die Eskalation stufenweise stattfindet.</a:t>
            </a:r>
          </a:p>
          <a:p>
            <a:pPr defTabSz="914400">
              <a:spcAft>
                <a:spcPts val="1200"/>
              </a:spcAft>
              <a:tabLst>
                <a:tab pos="1431925" algn="l"/>
              </a:tabLst>
              <a:defRPr sz="1400"/>
            </a:pPr>
            <a:r>
              <a:t>In den ersten drei Phasen sind die Menschen davon überzeugt, dass eine für alle Beteiligten befriedigende Lösung gefunden werden kann.</a:t>
            </a:r>
          </a:p>
          <a:p>
            <a:pPr defTabSz="914400">
              <a:spcAft>
                <a:spcPts val="1200"/>
              </a:spcAft>
              <a:tabLst>
                <a:tab pos="1431925" algn="l"/>
              </a:tabLst>
              <a:defRPr sz="1400" b="1"/>
            </a:pPr>
            <a:r>
              <a:t>Phase 1: Deutliche Positionierung: </a:t>
            </a:r>
            <a:r>
              <a:rPr b="0"/>
              <a:t>Standpunkte prallen aufeinander, jedoch herrscht die Überzeugung vor, die Differenzen durch Gespräche lösen zu können. Die Phase unterscheidet sich kaum von der </a:t>
            </a:r>
            <a:r>
              <a:rPr b="0"/>
              <a:t>Alltagskommunikation.</a:t>
            </a:r>
            <a:endParaRPr b="0"/>
          </a:p>
          <a:p>
            <a:pPr defTabSz="914400">
              <a:spcAft>
                <a:spcPts val="1200"/>
              </a:spcAft>
              <a:tabLst>
                <a:tab pos="1431925" algn="l"/>
              </a:tabLst>
              <a:defRPr sz="1400"/>
            </a:pPr>
            <a:r>
              <a:t>Mittel zur Beeinflussung des Gegners: Es ist eine sachliche Auseinandersetzung.</a:t>
            </a:r>
          </a:p>
          <a:p>
            <a:pPr defTabSz="914400">
              <a:spcAft>
                <a:spcPts val="1200"/>
              </a:spcAft>
              <a:tabLst>
                <a:tab pos="1431925" algn="l"/>
              </a:tabLst>
              <a:defRPr sz="1400" b="1"/>
            </a:pPr>
            <a:r>
              <a:t>Phase 2: Versuch, den Gegner zu widerlegen: </a:t>
            </a:r>
            <a:r>
              <a:rPr b="0"/>
              <a:t>Die </a:t>
            </a:r>
            <a:r>
              <a:rPr b="0"/>
              <a:t>Streitparteien sind es überdrüssig, stets auf verbal fairem Wege miteinander umzugehen. Man spricht zwar weiter- hin scheinbar rational miteinander, jedoch sucht jeder nach Lücken in der Argumentation des anderen.</a:t>
            </a:r>
            <a:endParaRPr b="0"/>
          </a:p>
          <a:p>
            <a:pPr defTabSz="914400">
              <a:spcAft>
                <a:spcPts val="1200"/>
              </a:spcAft>
              <a:tabLst>
                <a:tab pos="1431925" algn="l"/>
              </a:tabLst>
              <a:defRPr sz="1400"/>
            </a:pPr>
            <a:r>
              <a:t>Mittel zur Beeinflussung des Gegners: Es werden verbale Tricks eingesetzt (falsche Kausalitäten, Provokation).</a:t>
            </a:r>
          </a:p>
          <a:p>
            <a:pPr defTabSz="914400">
              <a:spcAft>
                <a:spcPts val="1200"/>
              </a:spcAft>
              <a:tabLst>
                <a:tab pos="1431925" algn="l"/>
              </a:tabLst>
              <a:defRPr sz="1400" b="1"/>
            </a:pPr>
            <a:r>
              <a:t>Phase 3: Taten statt Worte: </a:t>
            </a:r>
            <a:r>
              <a:rPr b="0"/>
              <a:t>Die Parteien gelangen zu der Überzeugung, dass Reden nicht mehr hilft. Taten müssen her. Und gerade dieses Schreiten zur Tat bildet die Grundlage für die Entwicklung negativer </a:t>
            </a:r>
            <a:r>
              <a:rPr b="0"/>
              <a:t>Vorannahmen über den Gegner.</a:t>
            </a:r>
            <a:endParaRPr b="0"/>
          </a:p>
          <a:p>
            <a:pPr defTabSz="914400">
              <a:spcAft>
                <a:spcPts val="1200"/>
              </a:spcAft>
              <a:tabLst>
                <a:tab pos="1431925" algn="l"/>
              </a:tabLst>
              <a:defRPr sz="1400"/>
            </a:pPr>
            <a:r>
              <a:t>Mittel zur Beeinflussung des Gegners: Sie erwarten, dass sich der Gegner diesem Druck beugt.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k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JQAAAAgAAAABAAAAAQAAAAAAAAAAAAAAAAAAAAAAAAA="/>
      </p:ext>
    </p:extLst>
  </p:timing>
</p:sld>
</file>

<file path=ppt/slides/slide8.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kb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UD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B7C6-2E25-88C3-41709D8D7E14}" type="slidenum">
              <a:t>8</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6u1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Konfliktdynamik </a:t>
            </a:r>
            <a:r>
              <a:rPr sz="1600"/>
              <a:t>(2 von 3)</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YlIBQ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sIQAAECAAACYAAAAIAAAA//////////8="/>
              </a:ext>
            </a:extLst>
          </p:cNvSpPr>
          <p:nvPr/>
        </p:nvSpPr>
        <p:spPr>
          <a:xfrm>
            <a:off x="723900" y="1377950"/>
            <a:ext cx="8159750" cy="41363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In den Phasen 4 bis 6 wollen die Konfliktparteien den Gegner besiegen.</a:t>
            </a:r>
          </a:p>
          <a:p>
            <a:pPr defTabSz="914400">
              <a:spcAft>
                <a:spcPts val="1200"/>
              </a:spcAft>
              <a:tabLst>
                <a:tab pos="1431925" algn="l"/>
              </a:tabLst>
              <a:defRPr sz="1400" b="1"/>
            </a:pPr>
            <a:r>
              <a:t>Phase 4: „Wenn nicht mit euch, dann gegen euch.”: </a:t>
            </a:r>
            <a:r>
              <a:rPr b="0"/>
              <a:t>Die Parteien kämpfen um Sieg oder Niederlage. Die Einstellungen gegenüber dem Gegner werden aus- gesprochen feindselig.</a:t>
            </a:r>
            <a:endParaRPr b="0"/>
          </a:p>
          <a:p>
            <a:pPr defTabSz="914400">
              <a:spcAft>
                <a:spcPts val="1200"/>
              </a:spcAft>
              <a:tabLst>
                <a:tab pos="1431925" algn="l"/>
              </a:tabLst>
              <a:defRPr sz="1400"/>
            </a:pPr>
            <a:r>
              <a:t>Mittel zur Beeinflussung des Gegners: Bewusste Angriffe auf die Person durch Ironie, Mehrdeutigkeit, Provokation.</a:t>
            </a:r>
          </a:p>
          <a:p>
            <a:pPr defTabSz="914400">
              <a:spcAft>
                <a:spcPts val="1200"/>
              </a:spcAft>
              <a:tabLst>
                <a:tab pos="1431925" algn="l"/>
              </a:tabLst>
              <a:defRPr sz="1400" b="1"/>
            </a:pPr>
            <a:r>
              <a:t>Phase 5: Gesichtsverlust: </a:t>
            </a:r>
            <a:r>
              <a:rPr b="0"/>
              <a:t>Dem Gegner werden bewusst Ehrenkränkungen zufügt. Der Gesichtsverlust des anderen ist gewollt.</a:t>
            </a:r>
            <a:endParaRPr b="0"/>
          </a:p>
          <a:p>
            <a:pPr defTabSz="914400">
              <a:spcAft>
                <a:spcPts val="1200"/>
              </a:spcAft>
              <a:tabLst>
                <a:tab pos="1431925" algn="l"/>
              </a:tabLst>
              <a:defRPr sz="1400"/>
            </a:pPr>
            <a:r>
              <a:t>Mittel zur Beeinflussung des Gegners: Es gibt öffentliche Bloßstellung, Ächtung, üble Nachrede, verbale oder sogar körperliche Attacken.</a:t>
            </a:r>
          </a:p>
          <a:p>
            <a:pPr defTabSz="914400">
              <a:spcAft>
                <a:spcPts val="1200"/>
              </a:spcAft>
              <a:tabLst>
                <a:tab pos="1431925" algn="l"/>
              </a:tabLst>
              <a:defRPr sz="1400" b="1"/>
            </a:pPr>
            <a:r>
              <a:t>Phase 6: Ultimatives Drohen: </a:t>
            </a:r>
            <a:r>
              <a:rPr b="0"/>
              <a:t>Die Parteien setzen bewusst radikale Mittel ein, um den Gegner zu Verhaltens- oder </a:t>
            </a:r>
            <a:r>
              <a:rPr b="0"/>
              <a:t>Einstellungsänderungen zu zwingen.</a:t>
            </a:r>
            <a:endParaRPr b="0"/>
          </a:p>
          <a:p>
            <a:pPr defTabSz="914400">
              <a:spcAft>
                <a:spcPts val="1200"/>
              </a:spcAft>
              <a:tabLst>
                <a:tab pos="1431925" algn="l"/>
              </a:tabLst>
              <a:defRPr sz="1400"/>
            </a:pPr>
            <a:r>
              <a:t>Mittel zur Beeinflussung des Gegners: Versuch der </a:t>
            </a:r>
            <a:r>
              <a:t>Situationskontrolle durch Drohungen. Doch die Antwort ist oft eine stärkere </a:t>
            </a:r>
            <a:r>
              <a:t>Gegendrohung. Bei </a:t>
            </a:r>
            <a:r>
              <a:t>Nichtreaktion des Gegners fühlt man sich selbst zum Handeln gezwungen.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c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A=="/>
      </p:ext>
    </p:extLst>
  </p:timing>
</p:sld>
</file>

<file path=ppt/slides/slide9.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Y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54CE-AF2A-8042-A27F920C76F7}" type="slidenum">
              <a:t>9</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Konfliktdynamik </a:t>
            </a:r>
            <a:r>
              <a:rPr sz="1600"/>
              <a:t>(3 von 3)</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Y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sIQAAECAAACYAAAAIAAAA//////////8="/>
              </a:ext>
            </a:extLst>
          </p:cNvSpPr>
          <p:nvPr/>
        </p:nvSpPr>
        <p:spPr>
          <a:xfrm>
            <a:off x="723900" y="1377950"/>
            <a:ext cx="8159750" cy="41363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In den letzten drei Phasen handeln die Konfliktparteien in dem Bewusstsein, dass es nur Verlierer geben wird. Die Gegner kämpfen erbittert in dem Bemühen, den Schaden des anderen größer ausfallen zu lassen als den eigenen Schaden</a:t>
            </a:r>
          </a:p>
          <a:p>
            <a:pPr defTabSz="914400">
              <a:spcAft>
                <a:spcPts val="1200"/>
              </a:spcAft>
              <a:tabLst>
                <a:tab pos="1431925" algn="l"/>
              </a:tabLst>
              <a:defRPr sz="1400" b="1"/>
            </a:pPr>
            <a:r>
              <a:t>Phase 7: Begrenzte </a:t>
            </a:r>
            <a:r>
              <a:t>Vernichtungsschläge: </a:t>
            </a:r>
            <a:r>
              <a:rPr b="0"/>
              <a:t>Entmachtung ist das Ziel dieses </a:t>
            </a:r>
            <a:r>
              <a:rPr b="0"/>
              <a:t>Eskalationsniveaus. Von Interesse ist dabei der Schaden des Gegners, eigene Verluste werden hingenommen.</a:t>
            </a:r>
            <a:endParaRPr b="0"/>
          </a:p>
          <a:p>
            <a:pPr defTabSz="914400">
              <a:spcAft>
                <a:spcPts val="1200"/>
              </a:spcAft>
              <a:tabLst>
                <a:tab pos="1431925" algn="l"/>
              </a:tabLst>
              <a:defRPr sz="1400"/>
            </a:pPr>
            <a:r>
              <a:t>Mittel zur Beeinflussung des Gegners: Jedes Mittel, das den Gegner handlungsunfähig macht, ist recht.</a:t>
            </a:r>
          </a:p>
          <a:p>
            <a:pPr defTabSz="914400">
              <a:spcAft>
                <a:spcPts val="1200"/>
              </a:spcAft>
              <a:tabLst>
                <a:tab pos="1431925" algn="l"/>
              </a:tabLst>
              <a:defRPr sz="1400" b="1"/>
            </a:pPr>
            <a:r>
              <a:t>Phase 8: Zersplitterung des Feindes: </a:t>
            </a:r>
            <a:r>
              <a:rPr b="0"/>
              <a:t>Hier wird versucht, die gesamte Existenzgrundlage des Gegners zu vernichten.</a:t>
            </a:r>
            <a:endParaRPr b="0"/>
          </a:p>
          <a:p>
            <a:pPr defTabSz="914400">
              <a:spcAft>
                <a:spcPts val="1200"/>
              </a:spcAft>
              <a:tabLst>
                <a:tab pos="1431925" algn="l"/>
              </a:tabLst>
              <a:defRPr sz="1400"/>
            </a:pPr>
            <a:r>
              <a:t>Mittel zur Beeinflussung des Gegners: Anschläge auf das „zentrale Nervensystem“ des Gegners mit der Intention, ihn zu vernichten.</a:t>
            </a:r>
          </a:p>
          <a:p>
            <a:pPr defTabSz="914400">
              <a:spcAft>
                <a:spcPts val="1200"/>
              </a:spcAft>
              <a:tabLst>
                <a:tab pos="1431925" algn="l"/>
              </a:tabLst>
              <a:defRPr sz="1400" b="1"/>
            </a:pPr>
            <a:r>
              <a:t>Phase 9: Gemeinsam in den Abgrund: </a:t>
            </a:r>
            <a:r>
              <a:rPr b="0"/>
              <a:t>Jeder ist zur Selbstvernichtung bereit, wenn nur der Gegner dabei auch zugrunde geht. Das ist der letzte Triumph über den Feind.</a:t>
            </a:r>
            <a:endParaRPr b="0"/>
          </a:p>
          <a:p>
            <a:pPr defTabSz="914400">
              <a:spcAft>
                <a:spcPts val="1200"/>
              </a:spcAft>
              <a:tabLst>
                <a:tab pos="1431925" algn="l"/>
              </a:tabLst>
              <a:defRPr sz="1400"/>
            </a:pPr>
            <a:r>
              <a:t>Mittel zur Beeinflussung des Gegners: Jedes verfügbare </a:t>
            </a:r>
            <a:r>
              <a:t>Vernichtungsmittel wird eingesetzt.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c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A=="/>
      </p:ext>
    </p:extLst>
  </p:timing>
</p:sld>
</file>

<file path=ppt/slides/slide10.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xAA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CDC4-3103-8ADC-3B56BB927C6E}" type="slidenum">
              <a:t>10</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M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Wie Konflikte zu Mobbing entarten </a:t>
            </a:r>
            <a:r>
              <a:rPr sz="1400"/>
              <a:t>(1 von 3)</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AAM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sHAAAECAAACYAAAAIAAAA//////////8="/>
              </a:ext>
            </a:extLst>
          </p:cNvSpPr>
          <p:nvPr/>
        </p:nvSpPr>
        <p:spPr>
          <a:xfrm>
            <a:off x="723900" y="1377950"/>
            <a:ext cx="8159750" cy="328295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Bei Mobbing handelt es sich um eskalierte Konflikte, in denen sich eine </a:t>
            </a:r>
            <a:r>
              <a:t>Ungleichverteilung der Macht entwickelt hat.</a:t>
            </a:r>
          </a:p>
          <a:p>
            <a:pPr defTabSz="914400">
              <a:spcAft>
                <a:spcPts val="1200"/>
              </a:spcAft>
              <a:tabLst>
                <a:tab pos="1431925" algn="l"/>
              </a:tabLst>
              <a:defRPr sz="1400"/>
            </a:pPr>
            <a:r>
              <a:t>Die erste Mobbing-Phase beginnt auf der </a:t>
            </a:r>
            <a:r>
              <a:t>Konflikteskalationsstufe 4:</a:t>
            </a:r>
          </a:p>
          <a:p>
            <a:pPr marL="360045" indent="-252095" defTabSz="914400">
              <a:spcAft>
                <a:spcPts val="1200"/>
              </a:spcAft>
              <a:buFont typeface="Wingdings" pitchFamily="2" charset="2"/>
              <a:buChar char=""/>
              <a:tabLst>
                <a:tab pos="1431925" algn="l"/>
              </a:tabLst>
              <a:defRPr sz="1400"/>
            </a:pPr>
            <a:r>
              <a:t>Die stärkere </a:t>
            </a:r>
            <a:r>
              <a:t>Konfliktpartei glaubt nicht mehr an eine friedliche Lösung.</a:t>
            </a:r>
          </a:p>
          <a:p>
            <a:pPr marL="360045" indent="-252095" defTabSz="914400">
              <a:spcAft>
                <a:spcPts val="1200"/>
              </a:spcAft>
              <a:buFont typeface="Wingdings" pitchFamily="2" charset="2"/>
              <a:buChar char=""/>
              <a:tabLst>
                <a:tab pos="1431925" algn="l"/>
              </a:tabLst>
              <a:defRPr sz="1400"/>
            </a:pPr>
            <a:r>
              <a:t>Sie will den Gegner besiegen,</a:t>
            </a:r>
          </a:p>
          <a:p>
            <a:pPr marL="360045" indent="-252095" defTabSz="914400">
              <a:spcAft>
                <a:spcPts val="1200"/>
              </a:spcAft>
              <a:buFont typeface="Wingdings" pitchFamily="2" charset="2"/>
              <a:buChar char=""/>
              <a:tabLst>
                <a:tab pos="1431925" algn="l"/>
              </a:tabLst>
              <a:defRPr sz="1400"/>
            </a:pPr>
            <a:r>
              <a:t>nimmt nur noch seine (vermeintlichen oder real vorhandenen) schlechten Eigenschaften und Motive wahr</a:t>
            </a:r>
          </a:p>
          <a:p>
            <a:pPr marL="360045" indent="-252095" defTabSz="914400">
              <a:spcAft>
                <a:spcPts val="1200"/>
              </a:spcAft>
              <a:buFont typeface="Wingdings" pitchFamily="2" charset="2"/>
              <a:buChar char=""/>
              <a:tabLst>
                <a:tab pos="1431925" algn="l"/>
              </a:tabLst>
              <a:defRPr sz="1400"/>
            </a:pPr>
            <a:r>
              <a:t>und empfindet es eben wegen dieser schlechten Eigenschaften und Motive als berechtigt, den Gegner zu attackieren.</a:t>
            </a:r>
          </a:p>
          <a:p>
            <a:pPr marL="360045" indent="-252095" defTabSz="914400">
              <a:spcAft>
                <a:spcPts val="1200"/>
              </a:spcAft>
              <a:buFont typeface="Wingdings" pitchFamily="2" charset="2"/>
              <a:buChar char=""/>
              <a:tabLst>
                <a:tab pos="1431925" algn="l"/>
              </a:tabLst>
              <a:defRPr sz="1400"/>
            </a:pPr>
            <a:r>
              <a:t>Häufig sucht die stärkere Person in ihrem Tun nach Sympathisanten.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c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A=="/>
      </p:ext>
    </p:extLst>
  </p:timing>
</p:sld>
</file>

<file path=ppt/slides/slide11.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JhcHc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o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53D1-7DAA-9F90-A5FF12DE69F0}" type="slidenum">
              <a:t>11</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o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Wie Konflikte zu Mobbing entarten </a:t>
            </a:r>
            <a:r>
              <a:rPr sz="1400"/>
              <a:t>(2 von 3)</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oBoA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8IAAAECAAACYAAAAIAAAA//////////8="/>
              </a:ext>
            </a:extLst>
          </p:cNvSpPr>
          <p:nvPr/>
        </p:nvSpPr>
        <p:spPr>
          <a:xfrm>
            <a:off x="723900" y="1377950"/>
            <a:ext cx="8159750" cy="386207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Die zweite und wesentliche Mobbing-Phase beginnt auf </a:t>
            </a:r>
            <a:r>
              <a:t>Eskalationsstufe 5:</a:t>
            </a:r>
          </a:p>
          <a:p>
            <a:pPr marL="360045" indent="-252095" defTabSz="914400">
              <a:spcAft>
                <a:spcPts val="1200"/>
              </a:spcAft>
              <a:buFont typeface="Wingdings" pitchFamily="2" charset="2"/>
              <a:buChar char=""/>
              <a:tabLst>
                <a:tab pos="1431925" algn="l"/>
              </a:tabLst>
              <a:defRPr sz="1400"/>
            </a:pPr>
            <a:r>
              <a:t>Der Gegner wird demaskiert, damit alle sein "wahres Gesicht" sehen können.</a:t>
            </a:r>
          </a:p>
          <a:p>
            <a:pPr marL="360045" indent="-252095" defTabSz="914400">
              <a:spcAft>
                <a:spcPts val="1200"/>
              </a:spcAft>
              <a:buFont typeface="Wingdings" pitchFamily="2" charset="2"/>
              <a:buChar char=""/>
              <a:tabLst>
                <a:tab pos="1431925" algn="l"/>
              </a:tabLst>
              <a:defRPr sz="1400"/>
            </a:pPr>
            <a:r>
              <a:t>Er wird als ganzer Mensch abgelehnt.</a:t>
            </a:r>
          </a:p>
          <a:p>
            <a:pPr marL="360045" indent="-252095" defTabSz="914400">
              <a:spcAft>
                <a:spcPts val="1200"/>
              </a:spcAft>
              <a:buFont typeface="Wingdings" pitchFamily="2" charset="2"/>
              <a:buChar char=""/>
              <a:tabLst>
                <a:tab pos="1431925" algn="l"/>
              </a:tabLst>
              <a:defRPr sz="1400"/>
            </a:pPr>
            <a:r>
              <a:t>Sein Charakter erscheint als so verwerflich, dass es legitim ist, ihn auszugrenzen.</a:t>
            </a:r>
          </a:p>
          <a:p>
            <a:pPr marL="360045" indent="-252095" defTabSz="914400">
              <a:spcAft>
                <a:spcPts val="1200"/>
              </a:spcAft>
              <a:buFont typeface="Wingdings" pitchFamily="2" charset="2"/>
              <a:buChar char=""/>
              <a:tabLst>
                <a:tab pos="1431925" algn="l"/>
              </a:tabLst>
              <a:defRPr sz="1400"/>
            </a:pPr>
            <a:r>
              <a:t>Typisch sind öffentliche Ächtung, Bloßstellung, schlechte Nachrede zunächst, indem sie mit Schlägen aufwarten, die den Gegner lähmen,</a:t>
            </a:r>
          </a:p>
          <a:p>
            <a:pPr marL="360045" indent="-252095" defTabSz="914400">
              <a:spcAft>
                <a:spcPts val="1200"/>
              </a:spcAft>
              <a:buFont typeface="Wingdings" pitchFamily="2" charset="2"/>
              <a:buChar char=""/>
              <a:tabLst>
                <a:tab pos="1431925" algn="l"/>
              </a:tabLst>
              <a:defRPr sz="1400"/>
            </a:pPr>
            <a:r>
              <a:t>danach, indem sie versuchen, ihm seine Existenzgrundlage zu entziehen</a:t>
            </a:r>
          </a:p>
          <a:p>
            <a:pPr marL="360045" indent="-252095" defTabSz="914400">
              <a:spcAft>
                <a:spcPts val="1200"/>
              </a:spcAft>
              <a:buFont typeface="Wingdings" pitchFamily="2" charset="2"/>
              <a:buChar char=""/>
              <a:tabLst>
                <a:tab pos="1431925" algn="l"/>
              </a:tabLst>
              <a:defRPr sz="1400"/>
            </a:pPr>
            <a:r>
              <a:t>und schließlich, indem sie, den eigenen Untergang einkalkulierend, versuchen, ihn endgültig zu vernichten.</a:t>
            </a:r>
          </a:p>
          <a:p>
            <a:pPr defTabSz="914400">
              <a:spcAft>
                <a:spcPts val="1200"/>
              </a:spcAft>
              <a:tabLst>
                <a:tab pos="1431925" algn="l"/>
              </a:tabLst>
              <a:defRPr sz="1400"/>
            </a:pPr>
            <a:r>
              <a:t>Mobbing entsteht, wenn der stärkere Gegner es in einem Konflikt nicht schafft, seine Interessen durch Worte oder Taten durchzusetzen und deshalb bewusst zu Mitteln greift, um die schwächere </a:t>
            </a:r>
            <a:r>
              <a:t>Konfliktpartei auszuschalten.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g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
      </p:ext>
    </p:extLst>
  </p:timing>
</p:sld>
</file>

<file path=ppt/slides/slide12.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KgF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44CB-A45E-8549-B20BE60773E7}" type="slidenum">
              <a:t>12</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Q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Wie Konflikte zu Mobbing entarten </a:t>
            </a:r>
            <a:r>
              <a:rPr sz="1400"/>
              <a:t>(3 von 3)</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cIgAAECAAACYAAAAIAAAA//////////8="/>
              </a:ext>
            </a:extLst>
          </p:cNvSpPr>
          <p:nvPr/>
        </p:nvSpPr>
        <p:spPr>
          <a:xfrm>
            <a:off x="723900" y="1377950"/>
            <a:ext cx="8159750" cy="42887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Warum Mobbing manchmal ohne Vorwarnung auftritt</a:t>
            </a:r>
          </a:p>
          <a:p>
            <a:pPr defTabSz="914400">
              <a:spcAft>
                <a:spcPts val="1200"/>
              </a:spcAft>
              <a:tabLst>
                <a:tab pos="1431925" algn="l"/>
              </a:tabLst>
              <a:defRPr sz="1400"/>
            </a:pPr>
            <a:r>
              <a:t>Es gibt Menschen, die sehr schnell innerlich eskalieren.</a:t>
            </a:r>
          </a:p>
          <a:p>
            <a:pPr defTabSz="914400">
              <a:spcAft>
                <a:spcPts val="1200"/>
              </a:spcAft>
              <a:tabLst>
                <a:tab pos="1431925" algn="l"/>
              </a:tabLst>
              <a:defRPr sz="1400"/>
            </a:pPr>
            <a:r>
              <a:t>Solche Personen fühlen sich durch Worte und/oder Taten eines vermeintlichen Gegners so heftig attackiert, dass sie übergangslos auf </a:t>
            </a:r>
            <a:r>
              <a:t>Konflikteskalationsstufe 4 ankommen und sofort zielgerichtete Aggressionen einleiten, die den anderen schädigen sollen.</a:t>
            </a:r>
          </a:p>
          <a:p>
            <a:pPr defTabSz="914400">
              <a:spcAft>
                <a:spcPts val="1200"/>
              </a:spcAft>
              <a:tabLst>
                <a:tab pos="1431925" algn="l"/>
              </a:tabLst>
              <a:defRPr sz="1600"/>
            </a:pPr>
            <a:r>
              <a:t>Typische Mobbing-Handlungen sind ausgesprochen feindselig</a:t>
            </a:r>
          </a:p>
          <a:p>
            <a:pPr defTabSz="914400">
              <a:spcAft>
                <a:spcPts val="1200"/>
              </a:spcAft>
              <a:tabLst>
                <a:tab pos="1431925" algn="l"/>
              </a:tabLst>
              <a:defRPr sz="1400"/>
            </a:pPr>
            <a:r>
              <a:t>Ab </a:t>
            </a:r>
            <a:r>
              <a:t>Konflikteskalationsstufe 4 nehmen die Streithähne nur noch die negativen Eigenschaften der anderen </a:t>
            </a:r>
            <a:r>
              <a:t>Konfliktpartei wahr.</a:t>
            </a:r>
          </a:p>
          <a:p>
            <a:pPr defTabSz="914400">
              <a:spcAft>
                <a:spcPts val="1200"/>
              </a:spcAft>
              <a:tabLst>
                <a:tab pos="1431925" algn="l"/>
              </a:tabLst>
              <a:defRPr sz="1400"/>
            </a:pPr>
            <a:r>
              <a:t>Deshalb sehen sie einen durch und durch schlechten Menschen, den es zu besiegen gilt.</a:t>
            </a:r>
          </a:p>
          <a:p>
            <a:pPr defTabSz="914400">
              <a:spcAft>
                <a:spcPts val="1200"/>
              </a:spcAft>
              <a:tabLst>
                <a:tab pos="1431925" algn="l"/>
              </a:tabLst>
              <a:defRPr sz="1400"/>
            </a:pPr>
            <a:r>
              <a:t>Sie wollen keinen Kompromiss mehr aushandeln, sie wollen sich nur noch des Feindes entledigen.</a:t>
            </a:r>
          </a:p>
          <a:p>
            <a:pPr defTabSz="914400">
              <a:spcAft>
                <a:spcPts val="1200"/>
              </a:spcAft>
              <a:tabLst>
                <a:tab pos="1431925" algn="l"/>
              </a:tabLst>
              <a:defRPr sz="1400"/>
            </a:pPr>
            <a:r>
              <a:t>Auf diesem hohen </a:t>
            </a:r>
            <a:r>
              <a:t>Eskalationsniveau hat ein schwaches Mobbing-Opfer gegenüber einem starken Täter keine Chance, die Mobbing-Handlungen durch Verhaltensänderung zu stoppen.</a:t>
            </a:r>
          </a:p>
          <a:p>
            <a:pPr defTabSz="914400">
              <a:spcAft>
                <a:spcPts val="1200"/>
              </a:spcAft>
              <a:tabLst>
                <a:tab pos="1431925" algn="l"/>
              </a:tabLst>
              <a:defRPr sz="1400"/>
            </a:pPr>
            <a:r>
              <a:t>Der Täter will keine Einigung, er will das Opfer bloßstellen, ächten, isolieren und ausgrenzen.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k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JQAAAAgAAAABAAAAAQAAAAAAAAAAAAAAAAAAAAAAAAA="/>
      </p:ext>
    </p:extLst>
  </p:timing>
</p:sld>
</file>

<file path=ppt/slides/slide13.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JFME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6c3I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9//3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EBD0-B315-9E5E-1D40AD106848}" type="slidenum">
              <a:t>13</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U9IkI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Mobbing-Phasen </a:t>
            </a:r>
            <a:r>
              <a:rPr sz="1400"/>
              <a:t>(1 von 2)</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QyPjw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BsIwAAECAAACYAAAAIAAAA//////////8="/>
              </a:ext>
            </a:extLst>
          </p:cNvSpPr>
          <p:nvPr/>
        </p:nvSpPr>
        <p:spPr>
          <a:xfrm>
            <a:off x="723900" y="1377950"/>
            <a:ext cx="8159750" cy="438023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Phase 1: Inszenierte Konflikte</a:t>
            </a:r>
          </a:p>
          <a:p>
            <a:pPr marL="360045" indent="-288290" defTabSz="914400">
              <a:spcAft>
                <a:spcPts val="1200"/>
              </a:spcAft>
              <a:buFont typeface="Wingdings" pitchFamily="2" charset="2"/>
              <a:buChar char=""/>
              <a:tabLst>
                <a:tab pos="1431925" algn="l"/>
              </a:tabLst>
              <a:defRPr sz="1400"/>
            </a:pPr>
            <a:r>
              <a:t>Gemeinheiten werden vereinzelt, aber gezielt platziert.</a:t>
            </a:r>
          </a:p>
          <a:p>
            <a:pPr marL="360045" indent="-288290" defTabSz="914400">
              <a:spcAft>
                <a:spcPts val="1200"/>
              </a:spcAft>
              <a:buFont typeface="Wingdings" pitchFamily="2" charset="2"/>
              <a:buChar char=""/>
              <a:tabLst>
                <a:tab pos="1431925" algn="l"/>
              </a:tabLst>
              <a:defRPr sz="1400"/>
            </a:pPr>
            <a:r>
              <a:t>Die Täter provozieren Streit.</a:t>
            </a:r>
          </a:p>
          <a:p>
            <a:pPr marL="360045" indent="-288290" defTabSz="914400">
              <a:spcAft>
                <a:spcPts val="1200"/>
              </a:spcAft>
              <a:buFont typeface="Wingdings" pitchFamily="2" charset="2"/>
              <a:buChar char=""/>
              <a:tabLst>
                <a:tab pos="1431925" algn="l"/>
              </a:tabLst>
              <a:defRPr sz="1400"/>
            </a:pPr>
            <a:r>
              <a:t>Sie verstehen Worte oder Handlungen der Opfer bewusst falsch und rechtfertigen dadurch das eigene aggressive Handeln.</a:t>
            </a:r>
          </a:p>
          <a:p>
            <a:pPr defTabSz="914400">
              <a:spcBef>
                <a:spcPts val="1200"/>
              </a:spcBef>
              <a:spcAft>
                <a:spcPts val="1200"/>
              </a:spcAft>
              <a:tabLst>
                <a:tab pos="1431925" algn="l"/>
              </a:tabLst>
              <a:defRPr sz="1600"/>
            </a:pPr>
            <a:r>
              <a:t>Phase 2: Stigmatisierung</a:t>
            </a:r>
          </a:p>
          <a:p>
            <a:pPr marL="360045" indent="-288290" defTabSz="914400">
              <a:spcAft>
                <a:spcPts val="1200"/>
              </a:spcAft>
              <a:buFont typeface="Wingdings" pitchFamily="2" charset="2"/>
              <a:buChar char=""/>
              <a:tabLst>
                <a:tab pos="1431925" algn="l"/>
              </a:tabLst>
              <a:defRPr sz="1400"/>
            </a:pPr>
            <a:r>
              <a:t>Gezielte Attacken werden häufiger.</a:t>
            </a:r>
          </a:p>
          <a:p>
            <a:pPr marL="360045" indent="-288290" defTabSz="914400">
              <a:spcAft>
                <a:spcPts val="1200"/>
              </a:spcAft>
              <a:buFont typeface="Wingdings" pitchFamily="2" charset="2"/>
              <a:buChar char=""/>
              <a:tabLst>
                <a:tab pos="1431925" algn="l"/>
              </a:tabLst>
              <a:defRPr sz="1400"/>
            </a:pPr>
            <a:r>
              <a:t>Dem Opfer werden schlechte Eigenschaften zugeschrieben.</a:t>
            </a:r>
          </a:p>
          <a:p>
            <a:pPr marL="360045" indent="-288290" defTabSz="914400">
              <a:spcAft>
                <a:spcPts val="1200"/>
              </a:spcAft>
              <a:buFont typeface="Wingdings" pitchFamily="2" charset="2"/>
              <a:buChar char=""/>
              <a:tabLst>
                <a:tab pos="1431925" algn="l"/>
              </a:tabLst>
              <a:defRPr sz="1400"/>
            </a:pPr>
            <a:r>
              <a:t>Das Opfer gerät in eine </a:t>
            </a:r>
            <a:r>
              <a:t>Verteidigungshaltung.</a:t>
            </a:r>
          </a:p>
          <a:p>
            <a:pPr marL="360045" indent="-288290" defTabSz="914400">
              <a:spcAft>
                <a:spcPts val="1200"/>
              </a:spcAft>
              <a:buFont typeface="Wingdings" pitchFamily="2" charset="2"/>
              <a:buChar char=""/>
              <a:tabLst>
                <a:tab pos="1431925" algn="l"/>
              </a:tabLst>
              <a:defRPr sz="1400"/>
            </a:pPr>
            <a:r>
              <a:t>Die schweigende Masse guckt passiv zu.</a:t>
            </a:r>
          </a:p>
          <a:p>
            <a:pPr marL="360045" indent="-288290" defTabSz="914400">
              <a:spcAft>
                <a:spcPts val="1200"/>
              </a:spcAft>
              <a:buFont typeface="Wingdings" pitchFamily="2" charset="2"/>
              <a:buChar char=""/>
              <a:tabLst>
                <a:tab pos="1431925" algn="l"/>
              </a:tabLst>
              <a:defRPr sz="1400"/>
            </a:pPr>
            <a:r>
              <a:t>Aufgrund von Verunsicherung verhält sich das Opfer ungeschickt und bestätigt die Vorurteile der anderen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o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JQAAAAgAAAABAAAAAQAAAAAAAAAAAAAAAAAAAAAAAAApAAAACQAAAAEAAAABAAAAAAAAAAAAAAAAAAAAAAAAAA=="/>
      </p:ext>
    </p:extLst>
  </p:timing>
</p:sld>
</file>

<file path=ppt/slides/slide14.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HLoU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D7EF-FA9F-A117-21CA27595774}" type="slidenum">
              <a:t>14</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t/2v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Mobbing-Phasen </a:t>
            </a:r>
            <a:r>
              <a:rPr sz="1400"/>
              <a:t>(2 von 2)</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BcGwAAECAAACYAAAAIAAAA//////////8="/>
              </a:ext>
            </a:extLst>
          </p:cNvSpPr>
          <p:nvPr/>
        </p:nvSpPr>
        <p:spPr>
          <a:xfrm>
            <a:off x="723900" y="1377950"/>
            <a:ext cx="8159750" cy="30695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Phase 3: Gewöhnung</a:t>
            </a:r>
          </a:p>
          <a:p>
            <a:pPr marL="360045" indent="-288290" defTabSz="914400">
              <a:spcAft>
                <a:spcPts val="1200"/>
              </a:spcAft>
              <a:buFont typeface="Wingdings" pitchFamily="2" charset="2"/>
              <a:buChar char=""/>
              <a:tabLst>
                <a:tab pos="1431925" algn="l"/>
              </a:tabLst>
              <a:defRPr sz="1400"/>
            </a:pPr>
            <a:r>
              <a:t>Die Mobbing-Handlungen werden als Teil des normalen Geschehens hingenommen.</a:t>
            </a:r>
          </a:p>
          <a:p>
            <a:pPr marL="360045" indent="-288290" defTabSz="914400">
              <a:spcAft>
                <a:spcPts val="1200"/>
              </a:spcAft>
              <a:buFont typeface="Wingdings" pitchFamily="2" charset="2"/>
              <a:buChar char=""/>
              <a:tabLst>
                <a:tab pos="1431925" algn="l"/>
              </a:tabLst>
              <a:defRPr sz="1400"/>
            </a:pPr>
            <a:r>
              <a:t>Das Opfer beginnt zu glauben, was man ihm vorwirft. Es sucht die Schuld für die eigene missliche Lage bei sich selbst.</a:t>
            </a:r>
          </a:p>
          <a:p>
            <a:pPr marL="360045" indent="-288290" defTabSz="914400">
              <a:spcAft>
                <a:spcPts val="1200"/>
              </a:spcAft>
              <a:buFont typeface="Wingdings" pitchFamily="2" charset="2"/>
              <a:buChar char=""/>
              <a:tabLst>
                <a:tab pos="1431925" algn="l"/>
              </a:tabLst>
              <a:defRPr sz="1400"/>
            </a:pPr>
            <a:r>
              <a:t>Das Opfer erkrankt.</a:t>
            </a:r>
          </a:p>
          <a:p>
            <a:pPr defTabSz="914400">
              <a:spcBef>
                <a:spcPts val="1200"/>
              </a:spcBef>
              <a:spcAft>
                <a:spcPts val="1200"/>
              </a:spcAft>
              <a:tabLst>
                <a:tab pos="1431925" algn="l"/>
              </a:tabLst>
              <a:defRPr sz="1600"/>
            </a:pPr>
            <a:r>
              <a:t>Phase 4: Ausschluss</a:t>
            </a:r>
          </a:p>
          <a:p>
            <a:pPr marL="360045" indent="-288290" defTabSz="914400">
              <a:spcBef>
                <a:spcPts val="0"/>
              </a:spcBef>
              <a:spcAft>
                <a:spcPts val="1200"/>
              </a:spcAft>
              <a:buFont typeface="Wingdings" pitchFamily="2" charset="2"/>
              <a:buChar char=""/>
              <a:tabLst>
                <a:tab pos="1431925" algn="l"/>
              </a:tabLst>
              <a:defRPr sz="1400"/>
            </a:pPr>
            <a:r>
              <a:t>Das Opfer wird von der Gruppe isoliert.</a:t>
            </a:r>
          </a:p>
          <a:p>
            <a:pPr marL="360045" indent="-288290" defTabSz="914400">
              <a:spcBef>
                <a:spcPts val="0"/>
              </a:spcBef>
              <a:spcAft>
                <a:spcPts val="1200"/>
              </a:spcAft>
              <a:buFont typeface="Wingdings" pitchFamily="2" charset="2"/>
              <a:buChar char=""/>
              <a:tabLst>
                <a:tab pos="1431925" algn="l"/>
              </a:tabLst>
              <a:defRPr sz="1400"/>
            </a:pPr>
            <a:r>
              <a:t>Häufig verlässt es das </a:t>
            </a:r>
            <a:r>
              <a:t>Arbeitsumfeld.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c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A=="/>
      </p:ext>
    </p:extLst>
  </p:timing>
</p:sld>
</file>

<file path=ppt/slides/slide15.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U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84D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C1B9-64B8-F789-37ED00C70162}" type="slidenum">
              <a:t>15</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CTc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Die 45 </a:t>
            </a:r>
            <a:r>
              <a:t>Mobbinghandlungen nach Heinz </a:t>
            </a:r>
            <a:r>
              <a:t>Leymann </a:t>
            </a:r>
            <a:r>
              <a:rPr sz="1400"/>
              <a:t>(1 von 6)</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VDeP8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DcIgAAECAAACYAAAAIAAAA//////////8="/>
              </a:ext>
            </a:extLst>
          </p:cNvSpPr>
          <p:nvPr/>
        </p:nvSpPr>
        <p:spPr>
          <a:xfrm>
            <a:off x="723900" y="1377950"/>
            <a:ext cx="8159750" cy="42887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400"/>
            </a:pPr>
            <a:r>
              <a:t>Leymann entwickelte das </a:t>
            </a:r>
            <a:r>
              <a:t>Leymann </a:t>
            </a:r>
            <a:r>
              <a:t>Inventory </a:t>
            </a:r>
            <a:r>
              <a:t>of </a:t>
            </a:r>
            <a:r>
              <a:t>Psychological Terror (</a:t>
            </a:r>
            <a:r>
              <a:t>LIPT), einen Katalog von 45 </a:t>
            </a:r>
            <a:r>
              <a:t>Mobbinghandlungen, anhand dessen Mobbing festgestellt werden kann.</a:t>
            </a:r>
          </a:p>
          <a:p>
            <a:pPr defTabSz="914400">
              <a:spcAft>
                <a:spcPts val="1200"/>
              </a:spcAft>
              <a:tabLst>
                <a:tab pos="1431925" algn="l"/>
              </a:tabLst>
              <a:defRPr sz="1400"/>
            </a:pPr>
            <a:r>
              <a:t>Als </a:t>
            </a:r>
            <a:r>
              <a:t>gemobbt gilt nach dem </a:t>
            </a:r>
            <a:r>
              <a:t>LIPT eine Person, die mit einer oder mehreren der 45 Handlungen mindestens einmal in der Woche und mindestens über ein Jahr hinweg belästigt worden ist.</a:t>
            </a:r>
          </a:p>
          <a:p>
            <a:pPr defTabSz="914400">
              <a:spcAft>
                <a:spcPts val="1200"/>
              </a:spcAft>
              <a:tabLst>
                <a:tab pos="1431925" algn="l"/>
              </a:tabLst>
              <a:defRPr sz="1400"/>
            </a:pPr>
            <a:r>
              <a:t>Leymann hat die 45 Handlungen in insgesamt fünf Gruppen klassifiziert, welche auf Mobbing schließen lassen und dadurch eine Kategorisierung ermöglichen.</a:t>
            </a:r>
          </a:p>
          <a:p>
            <a:pPr marL="360045" indent="-288290" defTabSz="914400">
              <a:spcAft>
                <a:spcPts val="1200"/>
              </a:spcAft>
              <a:buFont typeface="Wingdings" pitchFamily="2" charset="2"/>
              <a:buChar char=""/>
              <a:tabLst>
                <a:tab pos="1431925" algn="l"/>
              </a:tabLst>
              <a:defRPr sz="1400"/>
            </a:pPr>
            <a:r>
              <a:t>Angriffe auf die Möglichkeiten zu kommunizieren, z. B. jemanden unterbrechen, anschreien</a:t>
            </a:r>
          </a:p>
          <a:p>
            <a:pPr marL="360045" indent="-288290" defTabSz="914400">
              <a:spcAft>
                <a:spcPts val="1200"/>
              </a:spcAft>
              <a:buFont typeface="Wingdings" pitchFamily="2" charset="2"/>
              <a:buChar char=""/>
              <a:tabLst>
                <a:tab pos="1431925" algn="l"/>
              </a:tabLst>
              <a:defRPr sz="1400"/>
            </a:pPr>
            <a:r>
              <a:t>Angriffe auf die sozialen Beziehungen, z. B. jemandem das Gespräch verbieten oder ihm ignorieren</a:t>
            </a:r>
          </a:p>
          <a:p>
            <a:pPr marL="360045" indent="-288290" defTabSz="914400">
              <a:spcAft>
                <a:spcPts val="1200"/>
              </a:spcAft>
              <a:buFont typeface="Wingdings" pitchFamily="2" charset="2"/>
              <a:buChar char=""/>
              <a:tabLst>
                <a:tab pos="1431925" algn="l"/>
              </a:tabLst>
              <a:defRPr sz="1400"/>
            </a:pPr>
            <a:r>
              <a:t>Angriffe auf das soziale Ansehen, z. B. Gerüchte verbreiten, Intrigen spinnen</a:t>
            </a:r>
          </a:p>
          <a:p>
            <a:pPr marL="360045" indent="-288290" defTabSz="914400">
              <a:spcAft>
                <a:spcPts val="1200"/>
              </a:spcAft>
              <a:buFont typeface="Wingdings" pitchFamily="2" charset="2"/>
              <a:buChar char=""/>
              <a:tabLst>
                <a:tab pos="1431925" algn="l"/>
              </a:tabLst>
              <a:defRPr sz="1400"/>
            </a:pPr>
            <a:r>
              <a:t>Angriffe auf Qualität und Perspektiven der Arbeit, z. B. verletzende Kritik an der Arbeit, jemandem sinnlose Aufgaben übertragen oder bewusst überfordern</a:t>
            </a:r>
          </a:p>
          <a:p>
            <a:pPr marL="360045" indent="-288290" defTabSz="914400">
              <a:spcAft>
                <a:spcPts val="1200"/>
              </a:spcAft>
              <a:buFont typeface="Wingdings" pitchFamily="2" charset="2"/>
              <a:buChar char=""/>
              <a:tabLst>
                <a:tab pos="1431925" algn="l"/>
              </a:tabLst>
              <a:defRPr sz="1400"/>
            </a:pPr>
            <a:r>
              <a:t>Angriffe auf die körperliche Unversehrtheit und das psychische Wohlbefinden, z. B. jemanden schlagen, sexuell belästigen, beleidigen oder anpöbeln.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g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
      </p:ext>
    </p:extLst>
  </p:timing>
</p:sld>
</file>

<file path=ppt/slides/slide16.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Aw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QD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9hOmw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A8C7-A8F5-8945-5EA04D0B7F0B}" type="slidenum">
              <a:t>16</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AwMCI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Die 45 </a:t>
            </a:r>
            <a:r>
              <a:t>Mobbinghandlungen nach Heinz </a:t>
            </a:r>
            <a:r>
              <a:t>Leymann </a:t>
            </a:r>
            <a:r>
              <a:rPr sz="1400"/>
              <a:t>(2 von 6)</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FpT0gI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CMJwAAECAAACYAAAAIAAAA//////////8="/>
              </a:ext>
            </a:extLst>
          </p:cNvSpPr>
          <p:nvPr/>
        </p:nvSpPr>
        <p:spPr>
          <a:xfrm>
            <a:off x="723900" y="1377950"/>
            <a:ext cx="8159750" cy="50507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Angriffe auf die Möglichkeiten zu kommunizieren</a:t>
            </a:r>
          </a:p>
          <a:p>
            <a:pPr defTabSz="914400">
              <a:spcAft>
                <a:spcPts val="1200"/>
              </a:spcAft>
              <a:tabLst>
                <a:tab pos="1431925" algn="l"/>
              </a:tabLst>
              <a:defRPr sz="1400"/>
            </a:pPr>
            <a:r>
              <a:t>Die wohl </a:t>
            </a:r>
            <a:r>
              <a:t>wirksamste Methode als Schutz des Opfers gegen Mobbing wäre die Hilfe durch Dritte.</a:t>
            </a:r>
          </a:p>
          <a:p>
            <a:pPr defTabSz="914400">
              <a:spcAft>
                <a:spcPts val="1200"/>
              </a:spcAft>
              <a:tabLst>
                <a:tab pos="1431925" algn="l"/>
              </a:tabLst>
              <a:defRPr sz="1400"/>
            </a:pPr>
            <a:r>
              <a:t>Dementsprechend neigen </a:t>
            </a:r>
            <a:r>
              <a:t>Mobber dazu, die Möglichkeit des Opfers, sich Hilfe zu suchen oder in anderer Form 'mitzuteilen', bereits in einem frühen Stadium einzuschränken.</a:t>
            </a:r>
          </a:p>
          <a:p>
            <a:pPr defTabSz="914400">
              <a:spcAft>
                <a:spcPts val="1200"/>
              </a:spcAft>
              <a:tabLst>
                <a:tab pos="1431925" algn="l"/>
              </a:tabLst>
              <a:defRPr sz="1400"/>
            </a:pPr>
            <a:r>
              <a:t>Typische </a:t>
            </a:r>
            <a:r>
              <a:t>Mobbinghandlungen in dieser Kategorie sind beispielsweise:</a:t>
            </a:r>
          </a:p>
          <a:p>
            <a:pPr marL="360045" indent="-288290" defTabSz="914400">
              <a:spcAft>
                <a:spcPts val="600"/>
              </a:spcAft>
              <a:buFont typeface="Wingdings" pitchFamily="2" charset="2"/>
              <a:buChar char=""/>
              <a:tabLst>
                <a:tab pos="1431925" algn="l"/>
              </a:tabLst>
              <a:defRPr sz="1400"/>
            </a:pPr>
            <a:r>
              <a:t>Der Vorgesetzte schränkt die Möglichkeit ein, sich zu äußern</a:t>
            </a:r>
          </a:p>
          <a:p>
            <a:pPr marL="360045" indent="-288290" defTabSz="914400">
              <a:spcAft>
                <a:spcPts val="600"/>
              </a:spcAft>
              <a:buFont typeface="Wingdings" pitchFamily="2" charset="2"/>
              <a:buChar char=""/>
              <a:tabLst>
                <a:tab pos="1431925" algn="l"/>
              </a:tabLst>
              <a:defRPr sz="1400"/>
            </a:pPr>
            <a:r>
              <a:t>Man wird ständig unterbrochen</a:t>
            </a:r>
          </a:p>
          <a:p>
            <a:pPr marL="360045" indent="-288290" defTabSz="914400">
              <a:spcAft>
                <a:spcPts val="600"/>
              </a:spcAft>
              <a:buFont typeface="Wingdings" pitchFamily="2" charset="2"/>
              <a:buChar char=""/>
              <a:tabLst>
                <a:tab pos="1431925" algn="l"/>
              </a:tabLst>
              <a:defRPr sz="1400"/>
            </a:pPr>
            <a:r>
              <a:t>Kollegen schränken die Möglichkeit ein, sich zu äußern</a:t>
            </a:r>
          </a:p>
          <a:p>
            <a:pPr marL="360045" indent="-288290" defTabSz="914400">
              <a:spcAft>
                <a:spcPts val="600"/>
              </a:spcAft>
              <a:buFont typeface="Wingdings" pitchFamily="2" charset="2"/>
              <a:buChar char=""/>
              <a:tabLst>
                <a:tab pos="1431925" algn="l"/>
              </a:tabLst>
              <a:defRPr sz="1400"/>
            </a:pPr>
            <a:r>
              <a:t>Anschreien oder lautes Schimpfen</a:t>
            </a:r>
          </a:p>
          <a:p>
            <a:pPr marL="360045" indent="-288290" defTabSz="914400">
              <a:spcAft>
                <a:spcPts val="600"/>
              </a:spcAft>
              <a:buFont typeface="Wingdings" pitchFamily="2" charset="2"/>
              <a:buChar char=""/>
              <a:tabLst>
                <a:tab pos="1431925" algn="l"/>
              </a:tabLst>
              <a:defRPr sz="1400"/>
            </a:pPr>
            <a:r>
              <a:t>Ständige Kritik an der Arbeit</a:t>
            </a:r>
          </a:p>
          <a:p>
            <a:pPr marL="360045" indent="-288290" defTabSz="914400">
              <a:spcAft>
                <a:spcPts val="600"/>
              </a:spcAft>
              <a:buFont typeface="Wingdings" pitchFamily="2" charset="2"/>
              <a:buChar char=""/>
              <a:tabLst>
                <a:tab pos="1431925" algn="l"/>
              </a:tabLst>
              <a:defRPr sz="1400"/>
            </a:pPr>
            <a:r>
              <a:t>Ständige Kritik am Privatleben</a:t>
            </a:r>
          </a:p>
          <a:p>
            <a:pPr marL="360045" indent="-288290" defTabSz="914400">
              <a:spcAft>
                <a:spcPts val="600"/>
              </a:spcAft>
              <a:buFont typeface="Wingdings" pitchFamily="2" charset="2"/>
              <a:buChar char=""/>
              <a:tabLst>
                <a:tab pos="1431925" algn="l"/>
              </a:tabLst>
              <a:defRPr sz="1400"/>
            </a:pPr>
            <a:r>
              <a:t>Telefonterror</a:t>
            </a:r>
          </a:p>
          <a:p>
            <a:pPr marL="360045" indent="-288290" defTabSz="914400">
              <a:spcAft>
                <a:spcPts val="600"/>
              </a:spcAft>
              <a:buFont typeface="Wingdings" pitchFamily="2" charset="2"/>
              <a:buChar char=""/>
              <a:tabLst>
                <a:tab pos="1431925" algn="l"/>
              </a:tabLst>
              <a:defRPr sz="1400"/>
            </a:pPr>
            <a:r>
              <a:t>Mündliche Drohungen</a:t>
            </a:r>
          </a:p>
          <a:p>
            <a:pPr marL="360045" indent="-288290" defTabSz="914400">
              <a:spcAft>
                <a:spcPts val="600"/>
              </a:spcAft>
              <a:buFont typeface="Wingdings" pitchFamily="2" charset="2"/>
              <a:buChar char=""/>
              <a:tabLst>
                <a:tab pos="1431925" algn="l"/>
              </a:tabLst>
              <a:defRPr sz="1400"/>
            </a:pPr>
            <a:r>
              <a:t>Schriftliche Drohungen</a:t>
            </a:r>
          </a:p>
          <a:p>
            <a:pPr marL="360045" indent="-288290" defTabSz="914400">
              <a:spcAft>
                <a:spcPts val="600"/>
              </a:spcAft>
              <a:buFont typeface="Wingdings" pitchFamily="2" charset="2"/>
              <a:buChar char=""/>
              <a:tabLst>
                <a:tab pos="1431925" algn="l"/>
              </a:tabLst>
              <a:defRPr sz="1400"/>
            </a:pPr>
            <a:r>
              <a:t>Kontaktverweigerung durch abwertende Blicke oder Gesten</a:t>
            </a:r>
          </a:p>
          <a:p>
            <a:pPr marL="360045" indent="-288290" defTabSz="914400">
              <a:spcAft>
                <a:spcPts val="1200"/>
              </a:spcAft>
              <a:buFont typeface="Wingdings" pitchFamily="2" charset="2"/>
              <a:buChar char=""/>
              <a:tabLst>
                <a:tab pos="1431925" algn="l"/>
              </a:tabLst>
              <a:defRPr sz="1400"/>
            </a:pPr>
            <a:r>
              <a:t>Kontaktverweigerung durch Andeutungen, ohne dass man etwas direkt ausspricht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8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JQAAAAgAAAABAAAAAQAAAAAAAAAAAAAAAAAAAAAAAAApAAAACQAAAAEAAAABAAAAAAAAAAAAAAAAAAAAAAAAAC0AAAAKAAAAAQAAAAEAAAAAAAAAAAAAAAAAAAAAAAAAMQAAAAsAAAABAAAAAQAAAAAAAAAAAAAAAAAAAAAAAAA1AAAADAAAAAEAAAABAAAAAAAAAAAAAAAAAAAAAAAAADkAAAANAAAAAQAAAAEAAAAAAAAAAAAAAAAAAAAAAAAAPQAAAA4AAAABAAAAAQAAAAAAAAAAAAAAAAAAAAAAAAA="/>
      </p:ext>
    </p:extLst>
  </p:timing>
</p:sld>
</file>

<file path=ppt/slides/slide17.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VvbXc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48C5-4874-8BA5-BE21CCEB7DEB}" type="slidenum">
              <a:t>17</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E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Die 45 </a:t>
            </a:r>
            <a:r>
              <a:t>Mobbinghandlungen nach Heinz </a:t>
            </a:r>
            <a:r>
              <a:t>Leymann </a:t>
            </a:r>
            <a:r>
              <a:rPr sz="1400"/>
              <a:t>(3 von 6)</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BcIQAAECAAACYAAAAIAAAA//////////8="/>
              </a:ext>
            </a:extLst>
          </p:cNvSpPr>
          <p:nvPr/>
        </p:nvSpPr>
        <p:spPr>
          <a:xfrm>
            <a:off x="723900" y="1377950"/>
            <a:ext cx="8159750" cy="404495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Angriffe auf die sozialen Beziehungen</a:t>
            </a:r>
          </a:p>
          <a:p>
            <a:pPr defTabSz="914400">
              <a:spcAft>
                <a:spcPts val="1200"/>
              </a:spcAft>
              <a:tabLst>
                <a:tab pos="1431925" algn="l"/>
              </a:tabLst>
              <a:defRPr sz="1400"/>
            </a:pPr>
            <a:r>
              <a:t>Auch soziale Beziehungen des Opfers stellen für den </a:t>
            </a:r>
            <a:r>
              <a:t>Mobber insofern eine 'Gefahr' dar, als dass dieses sich Beistand bei Angehörigen, Bekannten, Freunden oder auch Vorgesetzten suchen und dadurch zur Wehr setzen könnte.</a:t>
            </a:r>
          </a:p>
          <a:p>
            <a:pPr defTabSz="914400">
              <a:spcAft>
                <a:spcPts val="1200"/>
              </a:spcAft>
              <a:tabLst>
                <a:tab pos="1431925" algn="l"/>
              </a:tabLst>
              <a:defRPr sz="1400"/>
            </a:pPr>
            <a:r>
              <a:t>Die Täter verstehen es deshalb, die sozialen Beziehungen der Opfer gezielt zu sabotieren und dieses dadurch zunehmend zu isolieren.</a:t>
            </a:r>
          </a:p>
          <a:p>
            <a:pPr defTabSz="914400">
              <a:spcAft>
                <a:spcPts val="1200"/>
              </a:spcAft>
              <a:tabLst>
                <a:tab pos="1431925" algn="l"/>
              </a:tabLst>
              <a:defRPr sz="1400"/>
            </a:pPr>
            <a:r>
              <a:t>Hierfür geht der </a:t>
            </a:r>
            <a:r>
              <a:t>Mobber zum Beispiel wie folgt vor:</a:t>
            </a:r>
          </a:p>
          <a:p>
            <a:pPr marL="360045" indent="-288290" defTabSz="914400">
              <a:spcAft>
                <a:spcPts val="1200"/>
              </a:spcAft>
              <a:buFont typeface="Wingdings" pitchFamily="2" charset="2"/>
              <a:buChar char=""/>
              <a:tabLst>
                <a:tab pos="1431925" algn="l"/>
              </a:tabLst>
              <a:defRPr sz="1400"/>
            </a:pPr>
            <a:r>
              <a:t>Mit dem/der Betroffenen wird nicht mehr gesprochen.</a:t>
            </a:r>
          </a:p>
          <a:p>
            <a:pPr marL="360045" indent="-288290" defTabSz="914400">
              <a:spcAft>
                <a:spcPts val="1200"/>
              </a:spcAft>
              <a:buFont typeface="Wingdings" pitchFamily="2" charset="2"/>
              <a:buChar char=""/>
              <a:tabLst>
                <a:tab pos="1431925" algn="l"/>
              </a:tabLst>
              <a:defRPr sz="1400"/>
            </a:pPr>
            <a:r>
              <a:t>Man lässt sich nicht ansprechen.</a:t>
            </a:r>
          </a:p>
          <a:p>
            <a:pPr marL="360045" indent="-288290" defTabSz="914400">
              <a:spcAft>
                <a:spcPts val="1200"/>
              </a:spcAft>
              <a:buFont typeface="Wingdings" pitchFamily="2" charset="2"/>
              <a:buChar char=""/>
              <a:tabLst>
                <a:tab pos="1431925" algn="l"/>
              </a:tabLst>
              <a:defRPr sz="1400"/>
            </a:pPr>
            <a:r>
              <a:t>Versetzung in einen Raum weitab von den Kollegen</a:t>
            </a:r>
          </a:p>
          <a:p>
            <a:pPr marL="360045" indent="-288290" defTabSz="914400">
              <a:spcAft>
                <a:spcPts val="1200"/>
              </a:spcAft>
              <a:buFont typeface="Wingdings" pitchFamily="2" charset="2"/>
              <a:buChar char=""/>
              <a:tabLst>
                <a:tab pos="1431925" algn="l"/>
              </a:tabLst>
              <a:defRPr sz="1400"/>
            </a:pPr>
            <a:r>
              <a:t>Den Arbeitskollegen wird verboten, den Betroffenen anzusprechen.</a:t>
            </a:r>
          </a:p>
          <a:p>
            <a:pPr marL="360045" indent="-288290" defTabSz="914400">
              <a:spcAft>
                <a:spcPts val="1200"/>
              </a:spcAft>
              <a:buFont typeface="Wingdings" pitchFamily="2" charset="2"/>
              <a:buChar char=""/>
              <a:tabLst>
                <a:tab pos="1431925" algn="l"/>
              </a:tabLst>
              <a:defRPr sz="1400"/>
            </a:pPr>
            <a:r>
              <a:t>Man wird wie 'Luft' behandelt.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k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JQAAAAgAAAABAAAAAQAAAAAAAAAAAAAAAAAAAAAAAAA="/>
      </p:ext>
    </p:extLst>
  </p:timing>
</p:sld>
</file>

<file path=ppt/slides/slide18.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F0ZG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B7CQ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98B3-7104-FD9C-6E51BCD20B3B}" type="slidenum">
              <a:t>18</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M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A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Die 45 </a:t>
            </a:r>
            <a:r>
              <a:t>Mobbinghandlungen nach Heinz </a:t>
            </a:r>
            <a:r>
              <a:t>Leymann </a:t>
            </a:r>
            <a:r>
              <a:rPr sz="1400"/>
              <a:t>(4 von 6)</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B0JwAAACAAACYAAAAIAAAA//////////8="/>
              </a:ext>
            </a:extLst>
          </p:cNvSpPr>
          <p:nvPr/>
        </p:nvSpPr>
        <p:spPr>
          <a:xfrm>
            <a:off x="723900" y="1377950"/>
            <a:ext cx="8159750" cy="503555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Angriffe auf das soziale Ansehen</a:t>
            </a:r>
          </a:p>
          <a:p>
            <a:pPr defTabSz="914400">
              <a:spcAft>
                <a:spcPts val="1200"/>
              </a:spcAft>
              <a:tabLst>
                <a:tab pos="1431925" algn="l"/>
              </a:tabLst>
              <a:defRPr sz="1400"/>
            </a:pPr>
            <a:r>
              <a:t>Damit der Täter mehr und mehr Unterstützung erhält, ruiniert er das soziale Ansehen des Opfers. Er treibt es dadurch immer weiter in die Isolation und gewinnt seinerseits 'Mittäter', welche seine </a:t>
            </a:r>
            <a:r>
              <a:t>Mobbinghandlungen unterstützen – oder sie zumindest bewusst oder unbewusst nicht unterbinden.</a:t>
            </a:r>
          </a:p>
          <a:p>
            <a:pPr marL="360045" indent="-288290" defTabSz="914400">
              <a:spcAft>
                <a:spcPts val="600"/>
              </a:spcAft>
              <a:buFont typeface="Wingdings" pitchFamily="2" charset="2"/>
              <a:buChar char=""/>
              <a:tabLst>
                <a:tab pos="1431925" algn="l"/>
              </a:tabLst>
              <a:defRPr sz="1400"/>
            </a:pPr>
            <a:r>
              <a:t>Hinter dem Rücken des Betroffenen wird schlecht über ihn gesprochen.</a:t>
            </a:r>
          </a:p>
          <a:p>
            <a:pPr marL="360045" indent="-288290" defTabSz="914400">
              <a:spcAft>
                <a:spcPts val="600"/>
              </a:spcAft>
              <a:buFont typeface="Wingdings" pitchFamily="2" charset="2"/>
              <a:buChar char=""/>
              <a:tabLst>
                <a:tab pos="1431925" algn="l"/>
              </a:tabLst>
              <a:defRPr sz="1400"/>
            </a:pPr>
            <a:r>
              <a:t>Gerüchte werden verbreitet.</a:t>
            </a:r>
          </a:p>
          <a:p>
            <a:pPr marL="360045" indent="-288290" defTabSz="914400">
              <a:spcAft>
                <a:spcPts val="600"/>
              </a:spcAft>
              <a:buFont typeface="Wingdings" pitchFamily="2" charset="2"/>
              <a:buChar char=""/>
              <a:tabLst>
                <a:tab pos="1431925" algn="l"/>
              </a:tabLst>
              <a:defRPr sz="1400"/>
            </a:pPr>
            <a:r>
              <a:t>Man macht jemanden lächerlich.</a:t>
            </a:r>
          </a:p>
          <a:p>
            <a:pPr marL="360045" indent="-288290" defTabSz="914400">
              <a:spcAft>
                <a:spcPts val="600"/>
              </a:spcAft>
              <a:buFont typeface="Wingdings" pitchFamily="2" charset="2"/>
              <a:buChar char=""/>
              <a:tabLst>
                <a:tab pos="1431925" algn="l"/>
              </a:tabLst>
              <a:defRPr sz="1400"/>
            </a:pPr>
            <a:r>
              <a:t>Verdächtigung, dass der Gegner psychisch krank ist.</a:t>
            </a:r>
          </a:p>
          <a:p>
            <a:pPr marL="360045" indent="-288290" defTabSz="914400">
              <a:spcAft>
                <a:spcPts val="600"/>
              </a:spcAft>
              <a:buFont typeface="Wingdings" pitchFamily="2" charset="2"/>
              <a:buChar char=""/>
              <a:tabLst>
                <a:tab pos="1431925" algn="l"/>
              </a:tabLst>
              <a:defRPr sz="1400"/>
            </a:pPr>
            <a:r>
              <a:t>Sich über eine Behinderung lustig machen</a:t>
            </a:r>
          </a:p>
          <a:p>
            <a:pPr marL="360045" indent="-288290" defTabSz="914400">
              <a:spcAft>
                <a:spcPts val="600"/>
              </a:spcAft>
              <a:buFont typeface="Wingdings" pitchFamily="2" charset="2"/>
              <a:buChar char=""/>
              <a:tabLst>
                <a:tab pos="1431925" algn="l"/>
              </a:tabLst>
              <a:defRPr sz="1400"/>
            </a:pPr>
            <a:r>
              <a:t>Man imitiert den Gang, die Stimme oder Gesten, um jemanden lächerlich zu machen</a:t>
            </a:r>
          </a:p>
          <a:p>
            <a:pPr marL="360045" indent="-288290" defTabSz="914400">
              <a:spcAft>
                <a:spcPts val="600"/>
              </a:spcAft>
              <a:buFont typeface="Wingdings" pitchFamily="2" charset="2"/>
              <a:buChar char=""/>
              <a:tabLst>
                <a:tab pos="1431925" algn="l"/>
              </a:tabLst>
              <a:defRPr sz="1400"/>
            </a:pPr>
            <a:r>
              <a:t>Angriff auf die politische oder religiöse Einstellung</a:t>
            </a:r>
          </a:p>
          <a:p>
            <a:pPr marL="360045" indent="-288290" defTabSz="914400">
              <a:spcAft>
                <a:spcPts val="600"/>
              </a:spcAft>
              <a:buFont typeface="Wingdings" pitchFamily="2" charset="2"/>
              <a:buChar char=""/>
              <a:tabLst>
                <a:tab pos="1431925" algn="l"/>
              </a:tabLst>
              <a:defRPr sz="1400"/>
            </a:pPr>
            <a:r>
              <a:t>Man macht sich über das Privatleben oder Nationalität lustig</a:t>
            </a:r>
          </a:p>
          <a:p>
            <a:pPr marL="360045" indent="-288290" defTabSz="914400">
              <a:spcAft>
                <a:spcPts val="600"/>
              </a:spcAft>
              <a:buFont typeface="Wingdings" pitchFamily="2" charset="2"/>
              <a:buChar char=""/>
              <a:tabLst>
                <a:tab pos="1431925" algn="l"/>
              </a:tabLst>
              <a:defRPr sz="1400"/>
            </a:pPr>
            <a:r>
              <a:t>Arbeitsaufgaben zuweisen, die sein Selbstbewusstsein verletzen</a:t>
            </a:r>
          </a:p>
          <a:p>
            <a:pPr marL="360045" indent="-288290" defTabSz="914400">
              <a:spcAft>
                <a:spcPts val="600"/>
              </a:spcAft>
              <a:buFont typeface="Wingdings" pitchFamily="2" charset="2"/>
              <a:buChar char=""/>
              <a:tabLst>
                <a:tab pos="1431925" algn="l"/>
              </a:tabLst>
              <a:defRPr sz="1400"/>
            </a:pPr>
            <a:r>
              <a:t>Falsche Beurteilung des </a:t>
            </a:r>
            <a:r>
              <a:t>Arbeitseinsatzes</a:t>
            </a:r>
          </a:p>
          <a:p>
            <a:pPr marL="360045" indent="-288290" defTabSz="914400">
              <a:spcAft>
                <a:spcPts val="600"/>
              </a:spcAft>
              <a:buFont typeface="Wingdings" pitchFamily="2" charset="2"/>
              <a:buChar char=""/>
              <a:tabLst>
                <a:tab pos="1431925" algn="l"/>
              </a:tabLst>
              <a:defRPr sz="1400"/>
            </a:pPr>
            <a:r>
              <a:t>Infragestellung der Entscheidungen des Betroffenen</a:t>
            </a:r>
          </a:p>
          <a:p>
            <a:pPr marL="360045" indent="-288290" defTabSz="914400">
              <a:spcAft>
                <a:spcPts val="600"/>
              </a:spcAft>
              <a:buFont typeface="Wingdings" pitchFamily="2" charset="2"/>
              <a:buChar char=""/>
              <a:tabLst>
                <a:tab pos="1431925" algn="l"/>
              </a:tabLst>
              <a:defRPr sz="1400"/>
            </a:pPr>
            <a:r>
              <a:t>Nachruf von obszönen Schimpfworten oder andere entwürdigende Ausdrucke</a:t>
            </a:r>
          </a:p>
          <a:p>
            <a:pPr marL="360045" indent="-288290" defTabSz="914400">
              <a:spcAft>
                <a:spcPts val="600"/>
              </a:spcAft>
              <a:buFont typeface="Wingdings" pitchFamily="2" charset="2"/>
              <a:buChar char=""/>
              <a:tabLst>
                <a:tab pos="1431925" algn="l"/>
              </a:tabLst>
              <a:defRPr sz="1400"/>
            </a:pPr>
            <a:r>
              <a:t>Sexuelle Annäherungen oder verbale sexuelle Angebote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8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JQAAAAgAAAABAAAAAQAAAAAAAAAAAAAAAAAAAAAAAAApAAAACQAAAAEAAAABAAAAAAAAAAAAAAAAAAAAAAAAAC0AAAAKAAAAAQAAAAEAAAAAAAAAAAAAAAAAAAAAAAAAMQAAAAsAAAABAAAAAQAAAAAAAAAAAAAAAAAAAAAAAAA1AAAADAAAAAEAAAABAAAAAAAAAAAAAAAAAAAAAAAAADkAAAANAAAAAQAAAAEAAAAAAAAAAAAAAAAAAAAAAAAAPQAAAA4AAAABAAAAAQAAAAAAAAAAAAAAAAAAAAAAAAA="/>
      </p:ext>
    </p:extLst>
  </p:timing>
</p:sld>
</file>

<file path=ppt/slides/slide19.xml><?xml version="1.0" encoding="utf-8"?>
<p:sld xmlns:p="http://schemas.openxmlformats.org/presentationml/2006/main" xmlns:p14="http://schemas.microsoft.com/office/powerpoint/2010/main" xmlns:r="http://schemas.openxmlformats.org/officeDocument/2006/relationships" xmlns:a="http://schemas.openxmlformats.org/drawingml/2006/main" showMasterPhAnim="0">
  <p:cSld>
    <p:spTree>
      <p:nvGrpSpPr>
        <p:cNvPr id="1" name=""/>
        <p:cNvGrpSpPr/>
        <p:nvPr/>
      </p:nvGrpSpPr>
      <p:grpSpPr>
        <a:xfrm>
          <a:off x="0" y="0"/>
          <a:ext cx="0" cy="0"/>
          <a:chOff x="0" y="0"/>
          <a:chExt cx="0" cy="0"/>
        </a:xfrm>
      </p:grpSpPr>
      <p:sp>
        <p:nvSpPr>
          <p:cNvPr id="2" name="Zeitstempel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4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QAgAAGycAAPAPAABZKQAAEAAAACYAAAAIAAAAAAAAAAAAAAA="/>
              </a:ext>
            </a:extLst>
          </p:cNvSpPr>
          <p:nvPr>
            <p:ph type="dt" sz="quarter" idx="4294967295"/>
          </p:nvPr>
        </p:nvSpPr>
        <p:spPr/>
        <p:txBody>
          <a:bodyPr/>
          <a:lstStyle/>
          <a:p>
            <a:pPr/>
            <a:r>
              <a:t>Dr. Gerhard H. Peise</a:t>
            </a:r>
          </a:p>
        </p:txBody>
      </p:sp>
      <p:sp>
        <p:nvSpPr>
          <p:cNvPr id="3" name="Fußzeilen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g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EwAAGycAAAglAABZKQAAEAAAACYAAAAIAAAAAAAAAAAAAAA="/>
              </a:ext>
            </a:extLst>
          </p:cNvSpPr>
          <p:nvPr>
            <p:ph type="ftr" sz="quarter" idx="4294967295"/>
          </p:nvPr>
        </p:nvSpPr>
        <p:spPr/>
        <p:txBody>
          <a:bodyPr/>
          <a:lstStyle/>
          <a:p>
            <a:pPr/>
            <a:r>
              <a:t>Mobbing und </a:t>
            </a:r>
            <a:r>
              <a:t>Mobbingprävention</a:t>
            </a:r>
          </a:p>
        </p:txBody>
      </p:sp>
      <p:sp>
        <p:nvSpPr>
          <p:cNvPr id="4" name="FoliennummerBereich1"/>
          <p:cNvSpPr>
            <a:spLocks noGrp="1" noChangeArrowheads="1"/>
            <a:extLst>
              <a:ext uri="smNativeData">
                <pr:smNativeData xmlns:pr="smNativeData" val="SMDATA_13_7vQFXR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cJ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QKAAAGycAAHA1AABZKQAAEAAAACYAAAAIAAAAAAAAAAAAAAA="/>
              </a:ext>
            </a:extLst>
          </p:cNvSpPr>
          <p:nvPr>
            <p:ph type="sldNum" sz="quarter" idx="4294967295"/>
          </p:nvPr>
        </p:nvSpPr>
        <p:spPr/>
        <p:txBody>
          <a:bodyPr/>
          <a:lstStyle/>
          <a:p>
            <a:pPr/>
            <a:fld id="{C095632D-4FA0-21D9-EECC-B98C618218EC}" type="slidenum">
              <a:t>19</a:t>
            </a:fld>
          </a:p>
        </p:txBody>
      </p:sp>
      <p:sp>
        <p:nvSpPr>
          <p:cNvPr id="5" name="Textbox1"/>
          <p:cNvSpPr txBox="1">
            <a:extLst>
              <a:ext uri="smNativeData">
                <pr:smNativeData xmlns:pr="smNativeData" val="SMDATA_13_7vQFXRMAAAAlAAAAEgAAAE0A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4BAAAsAQAAOg1AAAhBwAAACAAACYAAAAIAAAA//////////8="/>
              </a:ext>
            </a:extLst>
          </p:cNvSpPr>
          <p:nvPr/>
        </p:nvSpPr>
        <p:spPr>
          <a:xfrm>
            <a:off x="685800" y="762000"/>
            <a:ext cx="8077200" cy="396875"/>
          </a:xfrm>
          <a:prstGeom prst="rect">
            <a:avLst/>
          </a:prstGeom>
          <a:noFill/>
          <a:ln>
            <a:noFill/>
          </a:ln>
          <a:effectLst/>
        </p:spPr>
        <p:txBody>
          <a:bodyPr vert="horz" wrap="square" lIns="91440" tIns="45720" rIns="91440" bIns="45720" numCol="1" spcCol="215900" anchor="t"/>
          <a:lstStyle/>
          <a:p>
            <a:pPr defTabSz="914400">
              <a:spcBef>
                <a:spcPts val="0"/>
              </a:spcBef>
              <a:tabLst>
                <a:tab pos="384175" algn="l"/>
                <a:tab pos="3146425" algn="l"/>
              </a:tabLst>
              <a:defRPr sz="2000"/>
            </a:pPr>
            <a:r>
              <a:t>Die 45 </a:t>
            </a:r>
            <a:r>
              <a:t>Mobbinghandlungen nach Heinz </a:t>
            </a:r>
            <a:r>
              <a:t>Leymann </a:t>
            </a:r>
            <a:r>
              <a:rPr sz="1400"/>
              <a:t>(5 von 6)</a:t>
            </a:r>
            <a:endParaRPr sz="1600"/>
          </a:p>
        </p:txBody>
      </p:sp>
      <p:sp>
        <p:nvSpPr>
          <p:cNvPr id="6" name="Rechteck1"/>
          <p:cNvSpPr>
            <a:extLst>
              <a:ext uri="smNativeData">
                <pr:smNativeData xmlns:pr="smNativeData" val="SMDATA_13_7vQFXRMAAAAlAAAAZAAAAE0AAAAAgQAAAEEAAACBAAAAQQ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IY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0BAAAeggAAKY2AAAcHwAAACAAACYAAAAIAAAA//////////8="/>
              </a:ext>
            </a:extLst>
          </p:cNvSpPr>
          <p:nvPr/>
        </p:nvSpPr>
        <p:spPr>
          <a:xfrm>
            <a:off x="723900" y="1377950"/>
            <a:ext cx="8159750" cy="3679190"/>
          </a:xfrm>
          <a:prstGeom prst="rect">
            <a:avLst/>
          </a:prstGeom>
          <a:noFill/>
          <a:ln>
            <a:noFill/>
          </a:ln>
          <a:effectLst/>
        </p:spPr>
        <p:txBody>
          <a:bodyPr vert="horz" wrap="square" lIns="81915" tIns="41275" rIns="81915" bIns="41275" numCol="1" spcCol="215900" anchor="t"/>
          <a:lstStyle/>
          <a:p>
            <a:pPr defTabSz="914400">
              <a:spcAft>
                <a:spcPts val="1200"/>
              </a:spcAft>
              <a:tabLst>
                <a:tab pos="1431925" algn="l"/>
              </a:tabLst>
              <a:defRPr sz="1600"/>
            </a:pPr>
            <a:r>
              <a:t>Angriffe auf Qualität und Perspektiven der Arbeit</a:t>
            </a:r>
          </a:p>
          <a:p>
            <a:pPr defTabSz="914400">
              <a:spcAft>
                <a:spcPts val="1200"/>
              </a:spcAft>
              <a:tabLst>
                <a:tab pos="1431925" algn="l"/>
              </a:tabLst>
              <a:defRPr sz="1400"/>
            </a:pPr>
            <a:r>
              <a:t>Um das Opfer immer weiter </a:t>
            </a:r>
            <a:r>
              <a:t>auszulaugen und zielgerichtet in die psychische oder physische Erkrankung zu treiben – quasi zum 'Aufgeben' zu zwingen – machen die </a:t>
            </a:r>
            <a:r>
              <a:t>Mobber den Arbeitsplatz für das Opfer zur Hölle auf Erden.</a:t>
            </a:r>
          </a:p>
          <a:p>
            <a:pPr marL="360045" indent="-288290" defTabSz="914400">
              <a:spcAft>
                <a:spcPts val="1200"/>
              </a:spcAft>
              <a:buFont typeface="Wingdings" pitchFamily="2" charset="2"/>
              <a:buChar char=""/>
              <a:tabLst>
                <a:tab pos="1431925" algn="l"/>
              </a:tabLst>
              <a:defRPr sz="1400"/>
            </a:pPr>
            <a:r>
              <a:t>Der Betroffene erhält keine Arbeitsaufgaben mehr.</a:t>
            </a:r>
          </a:p>
          <a:p>
            <a:pPr marL="360045" indent="-288290" defTabSz="914400">
              <a:spcAft>
                <a:spcPts val="1200"/>
              </a:spcAft>
              <a:buFont typeface="Wingdings" pitchFamily="2" charset="2"/>
              <a:buChar char=""/>
              <a:tabLst>
                <a:tab pos="1431925" algn="l"/>
              </a:tabLst>
              <a:defRPr sz="1400"/>
            </a:pPr>
            <a:r>
              <a:t>Man nimmt ihm jede Beschäftigung am Arbeitsplatz, so dass er sich nicht einmal selbst Aufgaben ausdenken kann.</a:t>
            </a:r>
          </a:p>
          <a:p>
            <a:pPr marL="360045" indent="-288290" defTabSz="914400">
              <a:spcAft>
                <a:spcPts val="1200"/>
              </a:spcAft>
              <a:buFont typeface="Wingdings" pitchFamily="2" charset="2"/>
              <a:buChar char=""/>
              <a:tabLst>
                <a:tab pos="1431925" algn="l"/>
              </a:tabLst>
              <a:defRPr sz="1400"/>
            </a:pPr>
            <a:r>
              <a:t>Er erhält sinnlose Arbeitsaufgaben.</a:t>
            </a:r>
          </a:p>
          <a:p>
            <a:pPr marL="360045" indent="-288290" defTabSz="914400">
              <a:spcAft>
                <a:spcPts val="1200"/>
              </a:spcAft>
              <a:buFont typeface="Wingdings" pitchFamily="2" charset="2"/>
              <a:buChar char=""/>
              <a:tabLst>
                <a:tab pos="1431925" algn="l"/>
              </a:tabLst>
              <a:defRPr sz="1400"/>
            </a:pPr>
            <a:r>
              <a:t>Er erhält Aufgaben weit unter seinem eigentlichen Können.</a:t>
            </a:r>
          </a:p>
          <a:p>
            <a:pPr marL="360045" indent="-288290" defTabSz="914400">
              <a:spcAft>
                <a:spcPts val="1200"/>
              </a:spcAft>
              <a:buFont typeface="Wingdings" pitchFamily="2" charset="2"/>
              <a:buChar char=""/>
              <a:tabLst>
                <a:tab pos="1431925" algn="l"/>
              </a:tabLst>
              <a:defRPr sz="1400"/>
            </a:pPr>
            <a:r>
              <a:t>Er erhält ständig neue Arbeitsaufgaben</a:t>
            </a:r>
          </a:p>
          <a:p>
            <a:pPr marL="360045" indent="-288290" defTabSz="914400">
              <a:spcAft>
                <a:spcPts val="1200"/>
              </a:spcAft>
              <a:buFont typeface="Wingdings" pitchFamily="2" charset="2"/>
              <a:buChar char=""/>
              <a:tabLst>
                <a:tab pos="1431925" algn="l"/>
              </a:tabLst>
              <a:defRPr sz="1400"/>
            </a:pPr>
            <a:r>
              <a:t>Man gibt ihm Arbeitsaufgaben, die seine Qualifikation übersteigen, um ihn zu diskriminieren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extLst>
      <p:ext uri="smNativeData">
        <pr:smNativeData xmlns:pr="smNativeData" val="7vQFXQgAAAAFAAAAAAAAAAEAAAABAAAAAAAAAAAAAAAAAAAAAAAAAAkAAAABAAAAAQAAAAEAAAAAAAAAAAAAAAAAAAAAAAAADQAAAAIAAAABAAAAAQAAAAAAAAAAAAAAAAAAAAAAAAARAAAAAwAAAAEAAAABAAAAAAAAAAAAAAAAAAAAAAAAABUAAAAEAAAAAQAAAAEAAAAAAAAAAAAAAAAAAAAAAAAAGQAAAAUAAAABAAAAAQAAAAAAAAAAAAAAAAAAAAAAAAAdAAAABgAAAAEAAAABAAAAAAAAAAAAAAAAAAAAAAAAACEAAAAHAAAAAQAAAAEAAAAAAAAAAAAAAAAAAAAAAAAA"/>
      </p:ext>
    </p:extLst>
  </p:timing>
</p:sld>
</file>

<file path=ppt/theme/theme1.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fontScheme name="Presentation">
      <a:majorFont>
        <a:latin typeface="Basic Sans"/>
        <a:ea typeface="Basic Roman"/>
        <a:cs typeface="Basic Roman"/>
      </a:majorFont>
      <a:minorFont>
        <a:latin typeface="Basic Sans"/>
        <a:ea typeface="Basic Roman"/>
        <a:cs typeface="Basic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969696"/>
        </a:lt2>
        <a:accent1>
          <a:srgbClr val="FBDF53"/>
        </a:accent1>
        <a:accent2>
          <a:srgbClr val="FF9966"/>
        </a:accent2>
        <a:accent3>
          <a:srgbClr val="DF7986"/>
        </a:accent3>
        <a:accent4>
          <a:srgbClr val="BF59A6"/>
        </a:accent4>
        <a:accent5>
          <a:srgbClr val="9F39C6"/>
        </a:accent5>
        <a:accent6>
          <a:srgbClr val="7F19E6"/>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99CCFF"/>
        </a:accent1>
        <a:accent2>
          <a:srgbClr val="CCCCFF"/>
        </a:accent2>
        <a:accent3>
          <a:srgbClr val="ACACDF"/>
        </a:accent3>
        <a:accent4>
          <a:srgbClr val="9C9CBF"/>
        </a:accent4>
        <a:accent5>
          <a:srgbClr val="7C7C9F"/>
        </a:accent5>
        <a:accent6>
          <a:srgbClr val="5C5C7F"/>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DEF6F1"/>
        </a:lt1>
        <a:dk2>
          <a:srgbClr val="000000"/>
        </a:dk2>
        <a:lt2>
          <a:srgbClr val="969696"/>
        </a:lt2>
        <a:accent1>
          <a:srgbClr val="FFFFFF"/>
        </a:accent1>
        <a:accent2>
          <a:srgbClr val="8DC6FF"/>
        </a:accent2>
        <a:accent3>
          <a:srgbClr val="6DA6DF"/>
        </a:accent3>
        <a:accent4>
          <a:srgbClr val="4D86BF"/>
        </a:accent4>
        <a:accent5>
          <a:srgbClr val="2D669F"/>
        </a:accent5>
        <a:accent6>
          <a:srgbClr val="0D467F"/>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D9"/>
        </a:lt1>
        <a:dk2>
          <a:srgbClr val="000000"/>
        </a:dk2>
        <a:lt2>
          <a:srgbClr val="777777"/>
        </a:lt2>
        <a:accent1>
          <a:srgbClr val="FFFFF7"/>
        </a:accent1>
        <a:accent2>
          <a:srgbClr val="33CCCC"/>
        </a:accent2>
        <a:accent3>
          <a:srgbClr val="53ACAC"/>
        </a:accent3>
        <a:accent4>
          <a:srgbClr val="738C8C"/>
        </a:accent4>
        <a:accent5>
          <a:srgbClr val="936C6C"/>
        </a:accent5>
        <a:accent6>
          <a:srgbClr val="B34C4C"/>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 6">
        <a:dk1>
          <a:srgbClr val="FFFFFF"/>
        </a:dk1>
        <a:lt1>
          <a:srgbClr val="008080"/>
        </a:lt1>
        <a:dk2>
          <a:srgbClr val="FFFF99"/>
        </a:dk2>
        <a:lt2>
          <a:srgbClr val="005A58"/>
        </a:lt2>
        <a:accent1>
          <a:srgbClr val="006462"/>
        </a:accent1>
        <a:accent2>
          <a:srgbClr val="6D6FC7"/>
        </a:accent2>
        <a:accent3>
          <a:srgbClr val="6D8FA7"/>
        </a:accent3>
        <a:accent4>
          <a:srgbClr val="8DAF87"/>
        </a:accent4>
        <a:accent5>
          <a:srgbClr val="ADCF67"/>
        </a:accent5>
        <a:accent6>
          <a:srgbClr val="CDEF47"/>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Presentation 7">
        <a:dk1>
          <a:srgbClr val="FFFFFF"/>
        </a:dk1>
        <a:lt1>
          <a:srgbClr val="800000"/>
        </a:lt1>
        <a:dk2>
          <a:srgbClr val="DFD293"/>
        </a:dk2>
        <a:lt2>
          <a:srgbClr val="5C1F00"/>
        </a:lt2>
        <a:accent1>
          <a:srgbClr val="CC3300"/>
        </a:accent1>
        <a:accent2>
          <a:srgbClr val="BE7960"/>
        </a:accent2>
        <a:accent3>
          <a:srgbClr val="9E9980"/>
        </a:accent3>
        <a:accent4>
          <a:srgbClr val="7EB9A0"/>
        </a:accent4>
        <a:accent5>
          <a:srgbClr val="5EC9C0"/>
        </a:accent5>
        <a:accent6>
          <a:srgbClr val="3EE9E0"/>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Presentation 8">
        <a:dk1>
          <a:srgbClr val="FFFFFF"/>
        </a:dk1>
        <a:lt1>
          <a:srgbClr val="000099"/>
        </a:lt1>
        <a:dk2>
          <a:srgbClr val="CCFFFF"/>
        </a:dk2>
        <a:lt2>
          <a:srgbClr val="003366"/>
        </a:lt2>
        <a:accent1>
          <a:srgbClr val="3366CC"/>
        </a:accent1>
        <a:accent2>
          <a:srgbClr val="00B000"/>
        </a:accent2>
        <a:accent3>
          <a:srgbClr val="209020"/>
        </a:accent3>
        <a:accent4>
          <a:srgbClr val="407040"/>
        </a:accent4>
        <a:accent5>
          <a:srgbClr val="605060"/>
        </a:accent5>
        <a:accent6>
          <a:srgbClr val="80308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Presentation 9">
        <a:dk1>
          <a:srgbClr val="FFFFFF"/>
        </a:dk1>
        <a:lt1>
          <a:srgbClr val="000000"/>
        </a:lt1>
        <a:dk2>
          <a:srgbClr val="E3EBF1"/>
        </a:dk2>
        <a:lt2>
          <a:srgbClr val="336699"/>
        </a:lt2>
        <a:accent1>
          <a:srgbClr val="003399"/>
        </a:accent1>
        <a:accent2>
          <a:srgbClr val="468A4B"/>
        </a:accent2>
        <a:accent3>
          <a:srgbClr val="666A6B"/>
        </a:accent3>
        <a:accent4>
          <a:srgbClr val="864A8B"/>
        </a:accent4>
        <a:accent5>
          <a:srgbClr val="A62AAB"/>
        </a:accent5>
        <a:accent6>
          <a:srgbClr val="C60ACB"/>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Presentation 10">
        <a:dk1>
          <a:srgbClr val="FFFFFF"/>
        </a:dk1>
        <a:lt1>
          <a:srgbClr val="686B5D"/>
        </a:lt1>
        <a:dk2>
          <a:srgbClr val="D1D1CB"/>
        </a:dk2>
        <a:lt2>
          <a:srgbClr val="777777"/>
        </a:lt2>
        <a:accent1>
          <a:srgbClr val="909082"/>
        </a:accent1>
        <a:accent2>
          <a:srgbClr val="809EA8"/>
        </a:accent2>
        <a:accent3>
          <a:srgbClr val="A07E88"/>
        </a:accent3>
        <a:accent4>
          <a:srgbClr val="C05E68"/>
        </a:accent4>
        <a:accent5>
          <a:srgbClr val="E03E48"/>
        </a:accent5>
        <a:accent6>
          <a:srgbClr val="FF1E28"/>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Presentation 11">
        <a:dk1>
          <a:srgbClr val="FFFFFF"/>
        </a:dk1>
        <a:lt1>
          <a:srgbClr val="666699"/>
        </a:lt1>
        <a:dk2>
          <a:srgbClr val="FFFFFF"/>
        </a:dk2>
        <a:lt2>
          <a:srgbClr val="3E3E5C"/>
        </a:lt2>
        <a:accent1>
          <a:srgbClr val="60597B"/>
        </a:accent1>
        <a:accent2>
          <a:srgbClr val="6666FF"/>
        </a:accent2>
        <a:accent3>
          <a:srgbClr val="8686DF"/>
        </a:accent3>
        <a:accent4>
          <a:srgbClr val="A6A6BF"/>
        </a:accent4>
        <a:accent5>
          <a:srgbClr val="C6C69F"/>
        </a:accent5>
        <a:accent6>
          <a:srgbClr val="E6E67F"/>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Presentation 12">
        <a:dk1>
          <a:srgbClr val="FFFFFF"/>
        </a:dk1>
        <a:lt1>
          <a:srgbClr val="523E26"/>
        </a:lt1>
        <a:dk2>
          <a:srgbClr val="DFC08D"/>
        </a:dk2>
        <a:lt2>
          <a:srgbClr val="2D2015"/>
        </a:lt2>
        <a:accent1>
          <a:srgbClr val="8C7B70"/>
        </a:accent1>
        <a:accent2>
          <a:srgbClr val="8F5F2F"/>
        </a:accent2>
        <a:accent3>
          <a:srgbClr val="8F7F4F"/>
        </a:accent3>
        <a:accent4>
          <a:srgbClr val="6F9F6F"/>
        </a:accent4>
        <a:accent5>
          <a:srgbClr val="4FBF8F"/>
        </a:accent5>
        <a:accent6>
          <a:srgbClr val="2FDFAF"/>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7">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8">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9">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0">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2">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7">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8">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9">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0">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32">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Mobbing und Mobbingprävention</dc:title>
  <dc:subject/>
  <dc:creator/>
  <cp:keywords/>
  <dc:description/>
  <cp:lastModifiedBy>gerhard</cp:lastModifiedBy>
  <cp:revision>0</cp:revision>
  <dcterms:created xsi:type="dcterms:W3CDTF">2019-05-16T08:37:23Z</dcterms:created>
  <dcterms:modified xsi:type="dcterms:W3CDTF">2019-06-16T07:51:10Z</dcterms:modified>
</cp:coreProperties>
</file>