
<file path=[Content_Types].xml><?xml version="1.0" encoding="utf-8"?>
<Types xmlns="http://schemas.openxmlformats.org/package/2006/content-types">
  <Default Extension="rels" ContentType="application/vnd.openxmlformats-package.relationships+xml"/>
  <Default Extension="xml" ContentType="application/xml"/>
  <Default Extension="vml" ContentType="application/vnd.openxmlformats-officedocument.vmlDrawing"/>
  <Default Extension="fntdata" ContentType="application/x-fontdata"/>
  <Default Extension="bmp" ContentType="image/bmp"/>
  <Default Extension="jpeg" ContentType="image/jpeg"/>
  <Default Extension="png" ContentType="image/png"/>
  <Default Extension="gif" ContentType="image/gif"/>
  <Default Extension="tif" ContentType="image/tif"/>
  <Default Extension="emf" ContentType="image/x-emf"/>
  <Default Extension="wmf" ContentType="image/x-wmf"/>
  <Default Extension="pct" ContentType="image/pct"/>
  <Default Extension="pcx" ContentType="image/pcx"/>
  <Default Extension="tga" ContentType="image/tga"/>
  <Default Extension="svg" ContentType="image/svg+xml"/>
  <Default Extension="avi" ContentType="video/avi"/>
  <Default Extension="wmv" ContentType="video/wmv"/>
  <Default Extension="mpg" ContentType="video/mpeg"/>
  <Default Extension="mpeg" ContentType="video/mpeg"/>
  <Default Extension="mp2" ContentType="video/mpeg"/>
  <Default Extension="mp4" ContentType="video/mpeg"/>
  <Default Extension="wma" ContentType="audio/x-ms-wma"/>
  <Default Extension="mid" ContentType="audio/unknown"/>
  <Default Extension="midi" ContentType="audio/unknown"/>
  <Default Extension="rmi" ContentType="audio/unknown"/>
  <Default Extension="mp3" ContentType="audio/unknown"/>
  <Default Extension="wav" ContentType="audio/wav"/>
  <Default Extension="bin" ContentType="application/vnd.openxmlformats-officedocument.oleObjec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theme/theme2.xml" ContentType="application/vnd.openxmlformats-officedocument.theme+xml"/>
  <Override PartName="/ppt/theme/theme3.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4.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Types>
</file>

<file path=_rels/.rels><?xml version="1.0" encoding="UTF-8" standalone="yes" ?>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showSpecialPlsOnTitleSld="0">
  <p:sldMasterIdLst>
    <p:sldMasterId id="2147483768" r:id="rId5"/>
    <p:sldMasterId id="2147483769" r:id="rId6"/>
  </p:sldMasterIdLst>
  <p:notesMasterIdLst>
    <p:notesMasterId r:id="rId7"/>
  </p:notesMasterIdLst>
  <p:handoutMasterIdLst>
    <p:handoutMasterId r:id="rId8"/>
  </p:handoutMasterIdLst>
  <p:sldIdLst>
    <p:sldId id="330" r:id="rId9"/>
    <p:sldId id="335" r:id="rId10"/>
    <p:sldId id="437" r:id="rId11"/>
    <p:sldId id="442" r:id="rId12"/>
    <p:sldId id="441" r:id="rId13"/>
    <p:sldId id="440" r:id="rId14"/>
    <p:sldId id="439" r:id="rId15"/>
    <p:sldId id="449" r:id="rId16"/>
    <p:sldId id="448" r:id="rId17"/>
    <p:sldId id="447" r:id="rId18"/>
    <p:sldId id="446" r:id="rId19"/>
    <p:sldId id="445" r:id="rId20"/>
    <p:sldId id="444" r:id="rId21"/>
    <p:sldId id="443" r:id="rId22"/>
    <p:sldId id="361" r:id="rId23"/>
    <p:sldId id="363" r:id="rId24"/>
    <p:sldId id="364" r:id="rId25"/>
    <p:sldId id="395" r:id="rId26"/>
    <p:sldId id="454" r:id="rId27"/>
    <p:sldId id="394" r:id="rId28"/>
    <p:sldId id="455" r:id="rId29"/>
    <p:sldId id="365" r:id="rId30"/>
    <p:sldId id="366" r:id="rId31"/>
    <p:sldId id="367" r:id="rId32"/>
    <p:sldId id="368" r:id="rId33"/>
    <p:sldId id="369" r:id="rId34"/>
    <p:sldId id="370" r:id="rId35"/>
    <p:sldId id="371" r:id="rId36"/>
    <p:sldId id="372" r:id="rId37"/>
    <p:sldId id="373" r:id="rId38"/>
    <p:sldId id="374" r:id="rId39"/>
    <p:sldId id="450" r:id="rId40"/>
    <p:sldId id="397" r:id="rId41"/>
    <p:sldId id="400" r:id="rId42"/>
    <p:sldId id="402" r:id="rId43"/>
    <p:sldId id="401" r:id="rId44"/>
    <p:sldId id="399" r:id="rId45"/>
    <p:sldId id="398" r:id="rId46"/>
    <p:sldId id="375" r:id="rId47"/>
    <p:sldId id="376" r:id="rId48"/>
    <p:sldId id="377" r:id="rId49"/>
    <p:sldId id="378" r:id="rId50"/>
    <p:sldId id="451" r:id="rId51"/>
    <p:sldId id="380" r:id="rId52"/>
    <p:sldId id="381" r:id="rId53"/>
    <p:sldId id="403" r:id="rId54"/>
    <p:sldId id="404" r:id="rId55"/>
    <p:sldId id="407" r:id="rId56"/>
    <p:sldId id="408" r:id="rId57"/>
    <p:sldId id="410" r:id="rId58"/>
    <p:sldId id="411" r:id="rId59"/>
    <p:sldId id="438" r:id="rId60"/>
    <p:sldId id="409" r:id="rId61"/>
    <p:sldId id="383" r:id="rId62"/>
    <p:sldId id="384" r:id="rId63"/>
    <p:sldId id="385" r:id="rId64"/>
    <p:sldId id="386" r:id="rId65"/>
    <p:sldId id="412" r:id="rId66"/>
    <p:sldId id="387" r:id="rId67"/>
    <p:sldId id="388" r:id="rId68"/>
    <p:sldId id="413" r:id="rId69"/>
    <p:sldId id="414" r:id="rId70"/>
    <p:sldId id="415" r:id="rId71"/>
    <p:sldId id="416" r:id="rId72"/>
    <p:sldId id="417" r:id="rId73"/>
    <p:sldId id="418" r:id="rId74"/>
    <p:sldId id="419" r:id="rId75"/>
    <p:sldId id="389" r:id="rId76"/>
    <p:sldId id="390" r:id="rId77"/>
    <p:sldId id="391" r:id="rId78"/>
    <p:sldId id="420" r:id="rId79"/>
    <p:sldId id="421" r:id="rId80"/>
    <p:sldId id="422" r:id="rId81"/>
    <p:sldId id="453" r:id="rId82"/>
    <p:sldId id="452" r:id="rId83"/>
    <p:sldId id="425" r:id="rId84"/>
    <p:sldId id="426" r:id="rId85"/>
    <p:sldId id="427" r:id="rId86"/>
    <p:sldId id="428" r:id="rId87"/>
    <p:sldId id="429" r:id="rId88"/>
    <p:sldId id="430" r:id="rId89"/>
  </p:sldIdLst>
  <p:sldSz cx="9144000" cy="6858000"/>
  <p:notesSz cx="6797675" cy="9926955"/>
  <p:defaultTextStyle>
    <a:lvl1pPr marL="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1pPr>
    <a:lvl2pPr marL="4572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2pPr>
    <a:lvl3pPr marL="9144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3pPr>
    <a:lvl4pPr marL="13716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4pPr>
    <a:lvl5pPr marL="18288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9pPr>
  </p:defaultTextStyle>
</p:presentation>
</file>

<file path=ppt/presProps.xml><?xml version="1.0" encoding="utf-8"?>
<p:presentationP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showPr showNarration="1">
    <p:penClr>
      <a:srgbClr val="0000FF"/>
    </p:penClr>
  </p:showPr>
  <p:extLst>
    <p:ext uri="smNativeData">
      <pr:smAppRevision xmlns:pr="smNativeData" xmlns="smNativeData" dt="1616226640" val="1030" rev64="64" revOS="1"/>
      <pr:smFileRevision xmlns:pr="smNativeData" xmlns="smNativeData" dt="1616226640" val="101"/>
      <pr:guideOptions xmlns:pr="smNativeData" xmlns="smNativeData" dt="1616226640" snapToBorders="1"/>
    </p:ext>
  </p:extLst>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slideViewPr>
    <p:cSldViewPr snapToGrid="0" snapToObjects="1">
      <p:cViewPr varScale="1">
        <p:scale>
          <a:sx n="67" d="100"/>
          <a:sy n="67" d="100"/>
        </p:scale>
        <p:origin x="287" y="2959"/>
      </p:cViewPr>
      <p:guideLst x="0" y="0">
        <p:guide orient="horz" pos="610"/>
        <p:guide orient="horz" pos="77"/>
        <p:guide orient="horz" pos="4057"/>
        <p:guide orient="horz" pos="2319"/>
        <p:guide orient="horz" pos="4269"/>
        <p:guide pos="5232"/>
        <p:guide pos="2659"/>
        <p:guide pos="5683"/>
        <p:guide pos="82"/>
      </p:guideLst>
    </p:cSldViewPr>
  </p:slideViewPr>
  <p:outlineViewPr>
    <p:cViewPr>
      <p:scale>
        <a:sx n="33" d="100"/>
        <a:sy n="33" d="100"/>
      </p:scale>
      <p:origin x="0" y="0"/>
    </p:cViewPr>
  </p:outlineViewPr>
  <p:sorterViewPr>
    <p:cViewPr>
      <p:scale>
        <a:sx n="15" d="100"/>
        <a:sy n="15" d="100"/>
      </p:scale>
      <p:origin x="0" y="0"/>
    </p:cViewPr>
  </p:sorterViewPr>
  <p:notesViewPr>
    <p:cSldViewPr snapToGrid="0" snapToObjects="1">
      <p:cViewPr>
        <p:scale>
          <a:sx n="67" d="100"/>
          <a:sy n="67" d="100"/>
        </p:scale>
        <p:origin x="287" y="2959"/>
      </p:cViewPr>
      <p:guideLst x="0" y="0">
        <p:guide orient="horz" pos="3127"/>
        <p:guide pos="2140"/>
      </p:guideLst>
    </p:cSldViewPr>
  </p:notesViewPr>
  <p:gridSpacing cx="317317120" cy="-2117313536"/>
</p:viewPr>
</file>

<file path=ppt/_rels/presentation.xml.rels><?xml version="1.0" encoding="UTF-8" standalone="yes" ?>
<Relationships xmlns="http://schemas.openxmlformats.org/package/2006/relationships"><Relationship Id="rId1" Type="http://schemas.openxmlformats.org/officeDocument/2006/relationships/theme" Target="theme/theme1.xml"/><Relationship Id="rId2" Type="http://schemas.openxmlformats.org/officeDocument/2006/relationships/tableStyles" Target="tableStyles.xml"/><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notesMaster" Target="notesMasters/notesMaster1.xml"/><Relationship Id="rId8" Type="http://schemas.openxmlformats.org/officeDocument/2006/relationships/handoutMaster" Target="handoutMasters/handoutMaster1.xml"/><Relationship Id="rId9" Type="http://schemas.openxmlformats.org/officeDocument/2006/relationships/slide" Target="slides/slide1.xml"/><Relationship Id="rId10" Type="http://schemas.openxmlformats.org/officeDocument/2006/relationships/slide" Target="slides/slide2.xml"/><Relationship Id="rId11" Type="http://schemas.openxmlformats.org/officeDocument/2006/relationships/slide" Target="slides/slide3.xml"/><Relationship Id="rId12" Type="http://schemas.openxmlformats.org/officeDocument/2006/relationships/slide" Target="slides/slide4.xml"/><Relationship Id="rId13" Type="http://schemas.openxmlformats.org/officeDocument/2006/relationships/slide" Target="slides/slide5.xml"/><Relationship Id="rId14" Type="http://schemas.openxmlformats.org/officeDocument/2006/relationships/slide" Target="slides/slide6.xml"/><Relationship Id="rId15" Type="http://schemas.openxmlformats.org/officeDocument/2006/relationships/slide" Target="slides/slide7.xml"/><Relationship Id="rId16" Type="http://schemas.openxmlformats.org/officeDocument/2006/relationships/slide" Target="slides/slide8.xml"/><Relationship Id="rId17" Type="http://schemas.openxmlformats.org/officeDocument/2006/relationships/slide" Target="slides/slide9.xml"/><Relationship Id="rId18" Type="http://schemas.openxmlformats.org/officeDocument/2006/relationships/slide" Target="slides/slide10.xml"/><Relationship Id="rId19" Type="http://schemas.openxmlformats.org/officeDocument/2006/relationships/slide" Target="slides/slide11.xml"/><Relationship Id="rId20" Type="http://schemas.openxmlformats.org/officeDocument/2006/relationships/slide" Target="slides/slide12.xml"/><Relationship Id="rId21" Type="http://schemas.openxmlformats.org/officeDocument/2006/relationships/slide" Target="slides/slide13.xml"/><Relationship Id="rId22" Type="http://schemas.openxmlformats.org/officeDocument/2006/relationships/slide" Target="slides/slide14.xml"/><Relationship Id="rId23" Type="http://schemas.openxmlformats.org/officeDocument/2006/relationships/slide" Target="slides/slide15.xml"/><Relationship Id="rId24" Type="http://schemas.openxmlformats.org/officeDocument/2006/relationships/slide" Target="slides/slide16.xml"/><Relationship Id="rId25" Type="http://schemas.openxmlformats.org/officeDocument/2006/relationships/slide" Target="slides/slide17.xml"/><Relationship Id="rId26" Type="http://schemas.openxmlformats.org/officeDocument/2006/relationships/slide" Target="slides/slide18.xml"/><Relationship Id="rId27" Type="http://schemas.openxmlformats.org/officeDocument/2006/relationships/slide" Target="slides/slide19.xml"/><Relationship Id="rId28" Type="http://schemas.openxmlformats.org/officeDocument/2006/relationships/slide" Target="slides/slide20.xml"/><Relationship Id="rId29" Type="http://schemas.openxmlformats.org/officeDocument/2006/relationships/slide" Target="slides/slide21.xml"/><Relationship Id="rId30" Type="http://schemas.openxmlformats.org/officeDocument/2006/relationships/slide" Target="slides/slide22.xml"/><Relationship Id="rId31" Type="http://schemas.openxmlformats.org/officeDocument/2006/relationships/slide" Target="slides/slide23.xml"/><Relationship Id="rId32" Type="http://schemas.openxmlformats.org/officeDocument/2006/relationships/slide" Target="slides/slide24.xml"/><Relationship Id="rId33" Type="http://schemas.openxmlformats.org/officeDocument/2006/relationships/slide" Target="slides/slide25.xml"/><Relationship Id="rId34" Type="http://schemas.openxmlformats.org/officeDocument/2006/relationships/slide" Target="slides/slide26.xml"/><Relationship Id="rId35" Type="http://schemas.openxmlformats.org/officeDocument/2006/relationships/slide" Target="slides/slide27.xml"/><Relationship Id="rId36" Type="http://schemas.openxmlformats.org/officeDocument/2006/relationships/slide" Target="slides/slide28.xml"/><Relationship Id="rId37" Type="http://schemas.openxmlformats.org/officeDocument/2006/relationships/slide" Target="slides/slide29.xml"/><Relationship Id="rId38" Type="http://schemas.openxmlformats.org/officeDocument/2006/relationships/slide" Target="slides/slide30.xml"/><Relationship Id="rId39" Type="http://schemas.openxmlformats.org/officeDocument/2006/relationships/slide" Target="slides/slide31.xml"/><Relationship Id="rId40" Type="http://schemas.openxmlformats.org/officeDocument/2006/relationships/slide" Target="slides/slide32.xml"/><Relationship Id="rId41" Type="http://schemas.openxmlformats.org/officeDocument/2006/relationships/slide" Target="slides/slide33.xml"/><Relationship Id="rId42" Type="http://schemas.openxmlformats.org/officeDocument/2006/relationships/slide" Target="slides/slide34.xml"/><Relationship Id="rId43" Type="http://schemas.openxmlformats.org/officeDocument/2006/relationships/slide" Target="slides/slide35.xml"/><Relationship Id="rId44" Type="http://schemas.openxmlformats.org/officeDocument/2006/relationships/slide" Target="slides/slide36.xml"/><Relationship Id="rId45" Type="http://schemas.openxmlformats.org/officeDocument/2006/relationships/slide" Target="slides/slide37.xml"/><Relationship Id="rId46" Type="http://schemas.openxmlformats.org/officeDocument/2006/relationships/slide" Target="slides/slide38.xml"/><Relationship Id="rId47" Type="http://schemas.openxmlformats.org/officeDocument/2006/relationships/slide" Target="slides/slide39.xml"/><Relationship Id="rId48" Type="http://schemas.openxmlformats.org/officeDocument/2006/relationships/slide" Target="slides/slide40.xml"/><Relationship Id="rId49" Type="http://schemas.openxmlformats.org/officeDocument/2006/relationships/slide" Target="slides/slide41.xml"/><Relationship Id="rId50" Type="http://schemas.openxmlformats.org/officeDocument/2006/relationships/slide" Target="slides/slide42.xml"/><Relationship Id="rId51" Type="http://schemas.openxmlformats.org/officeDocument/2006/relationships/slide" Target="slides/slide43.xml"/><Relationship Id="rId52" Type="http://schemas.openxmlformats.org/officeDocument/2006/relationships/slide" Target="slides/slide44.xml"/><Relationship Id="rId53" Type="http://schemas.openxmlformats.org/officeDocument/2006/relationships/slide" Target="slides/slide45.xml"/><Relationship Id="rId54" Type="http://schemas.openxmlformats.org/officeDocument/2006/relationships/slide" Target="slides/slide46.xml"/><Relationship Id="rId55" Type="http://schemas.openxmlformats.org/officeDocument/2006/relationships/slide" Target="slides/slide47.xml"/><Relationship Id="rId56" Type="http://schemas.openxmlformats.org/officeDocument/2006/relationships/slide" Target="slides/slide48.xml"/><Relationship Id="rId57" Type="http://schemas.openxmlformats.org/officeDocument/2006/relationships/slide" Target="slides/slide49.xml"/><Relationship Id="rId58" Type="http://schemas.openxmlformats.org/officeDocument/2006/relationships/slide" Target="slides/slide50.xml"/><Relationship Id="rId59" Type="http://schemas.openxmlformats.org/officeDocument/2006/relationships/slide" Target="slides/slide51.xml"/><Relationship Id="rId60" Type="http://schemas.openxmlformats.org/officeDocument/2006/relationships/slide" Target="slides/slide52.xml"/><Relationship Id="rId61" Type="http://schemas.openxmlformats.org/officeDocument/2006/relationships/slide" Target="slides/slide53.xml"/><Relationship Id="rId62" Type="http://schemas.openxmlformats.org/officeDocument/2006/relationships/slide" Target="slides/slide54.xml"/><Relationship Id="rId63" Type="http://schemas.openxmlformats.org/officeDocument/2006/relationships/slide" Target="slides/slide55.xml"/><Relationship Id="rId64" Type="http://schemas.openxmlformats.org/officeDocument/2006/relationships/slide" Target="slides/slide56.xml"/><Relationship Id="rId65" Type="http://schemas.openxmlformats.org/officeDocument/2006/relationships/slide" Target="slides/slide57.xml"/><Relationship Id="rId66" Type="http://schemas.openxmlformats.org/officeDocument/2006/relationships/slide" Target="slides/slide58.xml"/><Relationship Id="rId67" Type="http://schemas.openxmlformats.org/officeDocument/2006/relationships/slide" Target="slides/slide59.xml"/><Relationship Id="rId68" Type="http://schemas.openxmlformats.org/officeDocument/2006/relationships/slide" Target="slides/slide60.xml"/><Relationship Id="rId69" Type="http://schemas.openxmlformats.org/officeDocument/2006/relationships/slide" Target="slides/slide61.xml"/><Relationship Id="rId70" Type="http://schemas.openxmlformats.org/officeDocument/2006/relationships/slide" Target="slides/slide62.xml"/><Relationship Id="rId71" Type="http://schemas.openxmlformats.org/officeDocument/2006/relationships/slide" Target="slides/slide63.xml"/><Relationship Id="rId72" Type="http://schemas.openxmlformats.org/officeDocument/2006/relationships/slide" Target="slides/slide64.xml"/><Relationship Id="rId73" Type="http://schemas.openxmlformats.org/officeDocument/2006/relationships/slide" Target="slides/slide65.xml"/><Relationship Id="rId74" Type="http://schemas.openxmlformats.org/officeDocument/2006/relationships/slide" Target="slides/slide66.xml"/><Relationship Id="rId75" Type="http://schemas.openxmlformats.org/officeDocument/2006/relationships/slide" Target="slides/slide67.xml"/><Relationship Id="rId76" Type="http://schemas.openxmlformats.org/officeDocument/2006/relationships/slide" Target="slides/slide68.xml"/><Relationship Id="rId77" Type="http://schemas.openxmlformats.org/officeDocument/2006/relationships/slide" Target="slides/slide69.xml"/><Relationship Id="rId78" Type="http://schemas.openxmlformats.org/officeDocument/2006/relationships/slide" Target="slides/slide70.xml"/><Relationship Id="rId79" Type="http://schemas.openxmlformats.org/officeDocument/2006/relationships/slide" Target="slides/slide71.xml"/><Relationship Id="rId80" Type="http://schemas.openxmlformats.org/officeDocument/2006/relationships/slide" Target="slides/slide72.xml"/><Relationship Id="rId81" Type="http://schemas.openxmlformats.org/officeDocument/2006/relationships/slide" Target="slides/slide73.xml"/><Relationship Id="rId82" Type="http://schemas.openxmlformats.org/officeDocument/2006/relationships/slide" Target="slides/slide74.xml"/><Relationship Id="rId83" Type="http://schemas.openxmlformats.org/officeDocument/2006/relationships/slide" Target="slides/slide75.xml"/><Relationship Id="rId84" Type="http://schemas.openxmlformats.org/officeDocument/2006/relationships/slide" Target="slides/slide76.xml"/><Relationship Id="rId85" Type="http://schemas.openxmlformats.org/officeDocument/2006/relationships/slide" Target="slides/slide77.xml"/><Relationship Id="rId86" Type="http://schemas.openxmlformats.org/officeDocument/2006/relationships/slide" Target="slides/slide78.xml"/><Relationship Id="rId87" Type="http://schemas.openxmlformats.org/officeDocument/2006/relationships/slide" Target="slides/slide79.xml"/><Relationship Id="rId88" Type="http://schemas.openxmlformats.org/officeDocument/2006/relationships/slide" Target="slides/slide80.xml"/><Relationship Id="rId89" Type="http://schemas.openxmlformats.org/officeDocument/2006/relationships/slide" Target="slides/slide81.xml"/></Relationships>
</file>

<file path=ppt/handoutMasters/_rels/handoutMaster1.xml.rels><?xml version="1.0" encoding="UTF-8" standalone="yes" ?>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cSld>
    <p:bg>
      <p:bgPr>
        <a:solidFill>
          <a:schemeClr val="bg1"/>
        </a:solidFill>
        <a:effectLst/>
      </p:bgPr>
    </p:bg>
    <p:spTree>
      <p:nvGrpSpPr>
        <p:cNvPr id="1" name=""/>
        <p:cNvGrpSpPr/>
        <p:nvPr/>
      </p:nvGrpSpPr>
      <p:grpSpPr>
        <a:xfrm>
          <a:off x="0" y="0"/>
          <a:ext cx="0" cy="0"/>
          <a:chOff x="0" y="0"/>
          <a:chExt cx="0" cy="0"/>
        </a:xfrm>
      </p:grpSpPr>
      <p:sp>
        <p:nvSpPr>
          <p:cNvPr id="2" name="Rectangle 2"/>
          <p:cNvSpPr>
            <a:spLocks noGrp="1" noChangeArrowheads="1"/>
            <a:extLst>
              <a:ext uri="smNativeData">
                <pr:smNativeData xmlns:pr="smNativeData" xmlns="smNativeData" val="SMDATA_16_UKlVYBMAAAAlAAAAZAAAAA0AAAAAkwAAAEkAAACTAAAASQAAAAAAAAAA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VzLm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AAAAAAAAAAAeEgAADAMAABAAAAAmAAAACAAAAP//////////MAAAABQAAAAAAAAAAAD//wAAAQAAAP//AAABAA=="/>
              </a:ext>
            </a:extLst>
          </p:cNvSpPr>
          <p:nvPr>
            <p:ph type="hdr" sz="quarter"/>
          </p:nvPr>
        </p:nvSpPr>
        <p:spPr>
          <a:xfrm>
            <a:off x="0" y="0"/>
            <a:ext cx="2945130" cy="495300"/>
          </a:xfrm>
          <a:prstGeom prst="rect">
            <a:avLst/>
          </a:prstGeom>
          <a:noFill/>
          <a:ln>
            <a:noFill/>
          </a:ln>
          <a:effectLst/>
        </p:spPr>
        <p:txBody>
          <a:bodyPr vert="horz" wrap="square" lIns="93345" tIns="46355" rIns="93345" bIns="46355" numCol="1" spcCol="215900" anchor="t">
            <a:prstTxWarp prst="textNoShape">
              <a:avLst/>
            </a:prstTxWarp>
          </a:bodyPr>
          <a:lstStyle>
            <a:lvl1pPr>
              <a:spcBef>
                <a:spcPts val="0"/>
              </a:spcBef>
              <a:defRPr sz="1200"/>
            </a:lvl1pPr>
          </a:lstStyle>
          <a:p>
            <a:pPr/>
          </a:p>
        </p:txBody>
      </p:sp>
      <p:sp>
        <p:nvSpPr>
          <p:cNvPr id="3" name="Rectangle 3"/>
          <p:cNvSpPr>
            <a:spLocks noGrp="1" noChangeArrowheads="1"/>
            <a:extLst>
              <a:ext uri="smNativeData">
                <pr:smNativeData xmlns:pr="smNativeData" xmlns="smNativeData" val="SMDATA_16_UKlVYBMAAAAlAAAAZAAAAA0AAAAAkwAAAEkAAACTAAAASQAAAAAAAAAA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GV5Xx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tBcAAAAAAADRKQAADAMAABAAAAAmAAAACAAAAP//////////MAAAABQAAAAAAAAAAAD//wAAAQAAAP//AAABAA=="/>
              </a:ext>
            </a:extLst>
          </p:cNvSpPr>
          <p:nvPr>
            <p:ph type="dt" sz="quarter" idx="1"/>
          </p:nvPr>
        </p:nvSpPr>
        <p:spPr>
          <a:xfrm>
            <a:off x="3853180" y="0"/>
            <a:ext cx="2944495" cy="495300"/>
          </a:xfrm>
          <a:prstGeom prst="rect">
            <a:avLst/>
          </a:prstGeom>
          <a:noFill/>
          <a:ln>
            <a:noFill/>
          </a:ln>
          <a:effectLst/>
        </p:spPr>
        <p:txBody>
          <a:bodyPr vert="horz" wrap="square" lIns="93345" tIns="46355" rIns="93345" bIns="46355" numCol="1" spcCol="215900" anchor="t">
            <a:prstTxWarp prst="textNoShape">
              <a:avLst/>
            </a:prstTxWarp>
          </a:bodyPr>
          <a:lstStyle>
            <a:lvl1pPr algn="r">
              <a:spcBef>
                <a:spcPts val="0"/>
              </a:spcBef>
            </a:lvl1pPr>
          </a:lstStyle>
          <a:p>
            <a:pPr/>
            <a:fld id="{1C657144-0AF1-3087-BFDD-FCD23F9349A9}" type="datetime1">
              <a:rPr sz="1200"/>
              <a:t/>
            </a:fld>
            <a:endParaRPr sz="1200"/>
          </a:p>
        </p:txBody>
      </p:sp>
      <p:sp>
        <p:nvSpPr>
          <p:cNvPr id="4" name="Rectangle 4"/>
          <p:cNvSpPr>
            <a:spLocks noGrp="1" noChangeArrowheads="1"/>
            <a:extLst>
              <a:ext uri="smNativeData">
                <pr:smNativeData xmlns:pr="smNativeData" xmlns="smNativeData" val="SMDATA_16_UKlVYBMAAAAlAAAAZAAAAA0AAAAAkwAAAEkAAACTAAAASQAAAAAAAAAC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AAAAAAU6AAAeEgAAET0AABAAAAAmAAAACAAAAP//////////MAAAABQAAAAAAAAAAAD//wAAAQAAAP//AAABAA=="/>
              </a:ext>
            </a:extLst>
          </p:cNvSpPr>
          <p:nvPr>
            <p:ph type="ftr" sz="quarter" idx="2"/>
          </p:nvPr>
        </p:nvSpPr>
        <p:spPr>
          <a:xfrm>
            <a:off x="0" y="9431655"/>
            <a:ext cx="2945130" cy="495300"/>
          </a:xfrm>
          <a:prstGeom prst="rect">
            <a:avLst/>
          </a:prstGeom>
          <a:noFill/>
          <a:ln>
            <a:noFill/>
          </a:ln>
          <a:effectLst/>
        </p:spPr>
        <p:txBody>
          <a:bodyPr vert="horz" wrap="square" lIns="93345" tIns="46355" rIns="93345" bIns="46355" numCol="1" spcCol="215900" anchor="b">
            <a:prstTxWarp prst="textNoShape">
              <a:avLst/>
            </a:prstTxWarp>
          </a:bodyPr>
          <a:lstStyle>
            <a:lvl1pPr>
              <a:spcBef>
                <a:spcPts val="0"/>
              </a:spcBef>
              <a:defRPr sz="1200"/>
            </a:lvl1pPr>
          </a:lstStyle>
          <a:p>
            <a:pPr/>
          </a:p>
        </p:txBody>
      </p:sp>
      <p:sp>
        <p:nvSpPr>
          <p:cNvPr id="5" name="Rectangle 5"/>
          <p:cNvSpPr>
            <a:spLocks noGrp="1" noChangeArrowheads="1"/>
            <a:extLst>
              <a:ext uri="smNativeData">
                <pr:smNativeData xmlns:pr="smNativeData" xmlns="smNativeData" val="SMDATA_16_UKlVYBMAAAAlAAAAZAAAAA0AAAAAkwAAAEkAAACTAAAASQAAAAAAAAAC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tBcAAAU6AADRKQAAET0AABAAAAAmAAAACAAAAP//////////MAAAABQAAAAAAAAAAAD//wAAAQAAAP//AAABAA=="/>
              </a:ext>
            </a:extLst>
          </p:cNvSpPr>
          <p:nvPr>
            <p:ph type="sldNum" sz="quarter" idx="3"/>
          </p:nvPr>
        </p:nvSpPr>
        <p:spPr>
          <a:xfrm>
            <a:off x="3853180" y="9431655"/>
            <a:ext cx="2944495" cy="495300"/>
          </a:xfrm>
          <a:prstGeom prst="rect">
            <a:avLst/>
          </a:prstGeom>
          <a:noFill/>
          <a:ln>
            <a:noFill/>
          </a:ln>
          <a:effectLst/>
        </p:spPr>
        <p:txBody>
          <a:bodyPr vert="horz" wrap="square" lIns="93345" tIns="46355" rIns="93345" bIns="46355" numCol="1" spcCol="215900" anchor="b">
            <a:prstTxWarp prst="textNoShape">
              <a:avLst/>
            </a:prstTxWarp>
          </a:bodyPr>
          <a:lstStyle>
            <a:lvl1pPr algn="r">
              <a:spcBef>
                <a:spcPts val="0"/>
              </a:spcBef>
            </a:lvl1pPr>
          </a:lstStyle>
          <a:p>
            <a:pPr/>
            <a:fld id="{328F738B-C5DF-DA85-9137-33D03D796766}" type="slidenum">
              <a:rPr sz="1200"/>
              <a:t/>
            </a:fld>
            <a:endParaRPr sz="1200"/>
          </a:p>
        </p:txBody>
      </p:sp>
    </p:spTree>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cSld>
    <p:bg>
      <p:bgPr>
        <a:solidFill>
          <a:schemeClr val="bg1"/>
        </a:solidFill>
        <a:effectLst/>
      </p:bgPr>
    </p:bg>
    <p:spTree>
      <p:nvGrpSpPr>
        <p:cNvPr id="1" name=""/>
        <p:cNvGrpSpPr/>
        <p:nvPr/>
      </p:nvGrpSpPr>
      <p:grpSpPr>
        <a:xfrm>
          <a:off x="0" y="0"/>
          <a:ext cx="0" cy="0"/>
          <a:chOff x="0" y="0"/>
          <a:chExt cx="0" cy="0"/>
        </a:xfrm>
      </p:grpSpPr>
      <p:sp>
        <p:nvSpPr>
          <p:cNvPr id="2" name="Rectangle 2"/>
          <p:cNvSpPr>
            <a:spLocks noGrp="1" noChangeArrowheads="1"/>
            <a:extLst>
              <a:ext uri="smNativeData">
                <pr:smNativeData xmlns:pr="smNativeData" xmlns="smNativeData" val="SMDATA_16_UKlVYBMAAAAlAAAAZAAAAA0AAAAAkwAAAEkAAACTAAAASQAAAAAAAAAA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g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AAAAAAAAAAAeEgAADAMAABAAAAAmAAAACAAAAP//////////MAAAABQAAAAAAAAAAAD//wAAAQAAAP//AAABAA=="/>
              </a:ext>
            </a:extLst>
          </p:cNvSpPr>
          <p:nvPr>
            <p:ph type="hdr" sz="quarter"/>
          </p:nvPr>
        </p:nvSpPr>
        <p:spPr>
          <a:xfrm>
            <a:off x="0" y="0"/>
            <a:ext cx="2945130" cy="495300"/>
          </a:xfrm>
          <a:prstGeom prst="rect">
            <a:avLst/>
          </a:prstGeom>
          <a:noFill/>
          <a:ln>
            <a:noFill/>
          </a:ln>
          <a:effectLst/>
        </p:spPr>
        <p:txBody>
          <a:bodyPr vert="horz" wrap="square" lIns="93345" tIns="46355" rIns="93345" bIns="46355" numCol="1" spcCol="215900" anchor="t">
            <a:prstTxWarp prst="textNoShape">
              <a:avLst/>
            </a:prstTxWarp>
          </a:bodyPr>
          <a:lstStyle>
            <a:lvl1pPr>
              <a:spcBef>
                <a:spcPts val="0"/>
              </a:spcBef>
              <a:defRPr sz="1200"/>
            </a:lvl1pPr>
          </a:lstStyle>
          <a:p>
            <a:pPr/>
          </a:p>
        </p:txBody>
      </p:sp>
      <p:sp>
        <p:nvSpPr>
          <p:cNvPr id="3" name="Rectangle 3"/>
          <p:cNvSpPr>
            <a:spLocks noGrp="1" noChangeArrowheads="1"/>
            <a:extLst>
              <a:ext uri="smNativeData">
                <pr:smNativeData xmlns:pr="smNativeData" xmlns="smNativeData" val="SMDATA_16_UKlVYBMAAAAlAAAAZAAAAA0AAAAAkwAAAEkAAACTAAAASQAAAAAAAAAA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M4e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tBcAAAAAAADRKQAADAMAABAAAAAmAAAACAAAAP//////////MAAAABQAAAAAAAAAAAD//wAAAQAAAP//AAABAA=="/>
              </a:ext>
            </a:extLst>
          </p:cNvSpPr>
          <p:nvPr>
            <p:ph type="dt" idx="1"/>
          </p:nvPr>
        </p:nvSpPr>
        <p:spPr>
          <a:xfrm>
            <a:off x="3853180" y="0"/>
            <a:ext cx="2944495" cy="495300"/>
          </a:xfrm>
          <a:prstGeom prst="rect">
            <a:avLst/>
          </a:prstGeom>
          <a:noFill/>
          <a:ln>
            <a:noFill/>
          </a:ln>
          <a:effectLst/>
        </p:spPr>
        <p:txBody>
          <a:bodyPr vert="horz" wrap="square" lIns="93345" tIns="46355" rIns="93345" bIns="46355" numCol="1" spcCol="215900" anchor="t">
            <a:prstTxWarp prst="textNoShape">
              <a:avLst/>
            </a:prstTxWarp>
          </a:bodyPr>
          <a:lstStyle>
            <a:lvl1pPr algn="r">
              <a:spcBef>
                <a:spcPts val="0"/>
              </a:spcBef>
            </a:lvl1pPr>
          </a:lstStyle>
          <a:p>
            <a:pPr/>
            <a:fld id="{101C2BAD-E3FD-49DD-B3A4-158865EA4540}" type="datetime1">
              <a:rPr sz="1200"/>
              <a:t/>
            </a:fld>
            <a:endParaRPr sz="1200"/>
          </a:p>
        </p:txBody>
      </p:sp>
      <p:sp>
        <p:nvSpPr>
          <p:cNvPr id="4" name="Rectangle 4"/>
          <p:cNvSpPr>
            <a:spLocks noGrp="1" noChangeArrowheads="1"/>
            <a:extLst>
              <a:ext uri="smNativeData">
                <pr:smNativeData xmlns:pr="smNativeData" xmlns="smNativeData" val="SMDATA_16_UKlVYBMAAAAlAAAAZAAAAC0AAAAAkAAAAEgAAACQAAAASAAAAAAAAAAA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AAM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B/f38AAAAAA8zMzADAwP8Af39/AAAAAAAAAAAAAAAAAAAAAAAAAAAAIQAAABgAAAAUAAAApQUAAJUEAAAvJAAAexsAABAAAAAmAAAACAAAAP//////////MAAAABQAAAAAAAAAAAD//wAAAQAAAP//AAABAA=="/>
              </a:ext>
            </a:extLst>
          </p:cNvSpPr>
          <p:nvPr>
            <p:ph type="sldImg" idx="2"/>
          </p:nvPr>
        </p:nvSpPr>
        <p:spPr>
          <a:xfrm>
            <a:off x="917575" y="744855"/>
            <a:ext cx="4964430" cy="3722370"/>
          </a:xfrm>
          <a:prstGeom prst="rect">
            <a:avLst/>
          </a:prstGeom>
          <a:noFill/>
          <a:ln w="9525" cap="flat" cmpd="sng" algn="ctr">
            <a:solidFill>
              <a:srgbClr val="000000"/>
            </a:solidFill>
            <a:prstDash val="solid"/>
            <a:headEnd type="none"/>
            <a:tailEnd type="none"/>
          </a:ln>
          <a:effectLst/>
        </p:spPr>
      </p:sp>
      <p:sp>
        <p:nvSpPr>
          <p:cNvPr id="5" name="Rectangle 5"/>
          <p:cNvSpPr>
            <a:spLocks noGrp="1" noChangeArrowheads="1"/>
            <a:extLst>
              <a:ext uri="smNativeData">
                <pr:smNativeData xmlns:pr="smNativeData" xmlns="smNativeData" val="SMDATA_16_UKlVYBMAAAAlAAAAZAAAAA0AAAAAkwAAAEkAAACTAAAASQAAAAAAAAAA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DoU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lAUAAAEdAAA+JAAAfDgAABAAAAAmAAAACAAAAP//////////MAAAABQAAAAAAAAAAAD//wAAAQAAAP//AAABAA=="/>
              </a:ext>
            </a:extLst>
          </p:cNvSpPr>
          <p:nvPr>
            <p:ph type="body" idx="3"/>
          </p:nvPr>
        </p:nvSpPr>
        <p:spPr>
          <a:xfrm>
            <a:off x="906780" y="4714875"/>
            <a:ext cx="4984750" cy="4467225"/>
          </a:xfrm>
          <a:prstGeom prst="rect">
            <a:avLst/>
          </a:prstGeom>
          <a:noFill/>
          <a:ln>
            <a:noFill/>
          </a:ln>
          <a:effectLst/>
        </p:spPr>
        <p:txBody>
          <a:bodyPr vert="horz" wrap="square" lIns="93345" tIns="46355" rIns="93345" bIns="46355" numCol="1" spcCol="215900" anchor="t">
            <a:prstTxWarp prst="textNoShape">
              <a:avLst/>
            </a:prstTxWarp>
          </a:bodyPr>
          <a:lstStyle/>
          <a:p>
            <a:pPr/>
            <a:r>
              <a:t>Klicken Sie, um die Formate des </a:t>
            </a:r>
            <a:r>
              <a:t>Vorlagentextes zu bearbeiten</a:t>
            </a:r>
          </a:p>
          <a:p>
            <a:pPr lvl="1"/>
            <a:r>
              <a:t>Zweite Ebene</a:t>
            </a:r>
          </a:p>
          <a:p>
            <a:pPr lvl="2"/>
            <a:r>
              <a:t>Dritte Ebene</a:t>
            </a:r>
          </a:p>
          <a:p>
            <a:pPr lvl="3"/>
            <a:r>
              <a:t>Vierte Ebene</a:t>
            </a:r>
          </a:p>
          <a:p>
            <a:pPr lvl="4"/>
            <a:r>
              <a:t>Fünfte Ebene</a:t>
            </a:r>
          </a:p>
        </p:txBody>
      </p:sp>
      <p:sp>
        <p:nvSpPr>
          <p:cNvPr id="6" name="Rectangle 6"/>
          <p:cNvSpPr>
            <a:spLocks noGrp="1" noChangeArrowheads="1"/>
            <a:extLst>
              <a:ext uri="smNativeData">
                <pr:smNativeData xmlns:pr="smNativeData" xmlns="smNativeData" val="SMDATA_16_UKlVYBMAAAAlAAAAZAAAAA0AAAAAkwAAAEkAAACTAAAASQAAAAAAAAAC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P1dwIc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AAAAAAU6AAAeEgAAET0AABAAAAAmAAAACAAAAP//////////MAAAABQAAAAAAAAAAAD//wAAAQAAAP//AAABAA=="/>
              </a:ext>
            </a:extLst>
          </p:cNvSpPr>
          <p:nvPr>
            <p:ph type="ftr" sz="quarter" idx="4"/>
          </p:nvPr>
        </p:nvSpPr>
        <p:spPr>
          <a:xfrm>
            <a:off x="0" y="9431655"/>
            <a:ext cx="2945130" cy="495300"/>
          </a:xfrm>
          <a:prstGeom prst="rect">
            <a:avLst/>
          </a:prstGeom>
          <a:noFill/>
          <a:ln>
            <a:noFill/>
          </a:ln>
          <a:effectLst/>
        </p:spPr>
        <p:txBody>
          <a:bodyPr vert="horz" wrap="square" lIns="93345" tIns="46355" rIns="93345" bIns="46355" numCol="1" spcCol="215900" anchor="b">
            <a:prstTxWarp prst="textNoShape">
              <a:avLst/>
            </a:prstTxWarp>
          </a:bodyPr>
          <a:lstStyle>
            <a:lvl1pPr>
              <a:spcBef>
                <a:spcPts val="0"/>
              </a:spcBef>
              <a:defRPr sz="1200"/>
            </a:lvl1pPr>
          </a:lstStyle>
          <a:p>
            <a:pPr/>
          </a:p>
        </p:txBody>
      </p:sp>
      <p:sp>
        <p:nvSpPr>
          <p:cNvPr id="7" name="Rectangle 7"/>
          <p:cNvSpPr>
            <a:spLocks noGrp="1" noChangeArrowheads="1"/>
            <a:extLst>
              <a:ext uri="smNativeData">
                <pr:smNativeData xmlns:pr="smNativeData" xmlns="smNativeData" val="SMDATA_16_UKlVYBMAAAAlAAAAZAAAAA0AAAAAkwAAAEkAAACTAAAASQAAAAAAAAACAAAAAAAAAAEAAABQAAAAAAAAAAAA4D8AAAAAAADgPwAAAAAAAOA/AAAAAAAA4D8AAAAAAADgPwAAAAAAAOA/AAAAAAAA4D8AAAAAAADgPwAAAAAAAOA/AAAAAAAA4D8CAAAAjAAAAAAAAAAAAAAAAMyZ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CAgIAKAAAAACgAAAAoAAAAZAAAAGQAAAAAAAAAzMzMAAAAAABQAAAAUAAAAGQAAABkAAAAAAAAABcAAAAUAAAAAAAAAAAAAAD/fwAA/38AAAAAAAAJAAAABAAAAEoR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tBcAAAU6AADRKQAAET0AABAAAAAmAAAACAAAAP//////////MAAAABQAAAAAAAAAAAD//wAAAQAAAP//AAABAA=="/>
              </a:ext>
            </a:extLst>
          </p:cNvSpPr>
          <p:nvPr>
            <p:ph type="sldNum" sz="quarter" idx="5"/>
          </p:nvPr>
        </p:nvSpPr>
        <p:spPr>
          <a:xfrm>
            <a:off x="3853180" y="9431655"/>
            <a:ext cx="2944495" cy="495300"/>
          </a:xfrm>
          <a:prstGeom prst="rect">
            <a:avLst/>
          </a:prstGeom>
          <a:noFill/>
          <a:ln>
            <a:noFill/>
          </a:ln>
          <a:effectLst/>
        </p:spPr>
        <p:txBody>
          <a:bodyPr vert="horz" wrap="square" lIns="93345" tIns="46355" rIns="93345" bIns="46355" numCol="1" spcCol="215900" anchor="b">
            <a:prstTxWarp prst="textNoShape">
              <a:avLst/>
            </a:prstTxWarp>
          </a:bodyPr>
          <a:lstStyle>
            <a:lvl1pPr algn="r">
              <a:spcBef>
                <a:spcPts val="0"/>
              </a:spcBef>
            </a:lvl1pPr>
          </a:lstStyle>
          <a:p>
            <a:pPr/>
            <a:fld id="{1FFE9AD7-99F2-AB6C-BC46-6F39D4084A3A}" type="slidenum">
              <a:rPr sz="1200"/>
              <a:t/>
            </a:fld>
            <a:endParaRPr sz="1200"/>
          </a:p>
        </p:txBody>
      </p:sp>
    </p:spTree>
  </p:cSld>
  <p:clrMap bg1="lt1" tx1="dk1" bg2="lt2" tx2="dk2" accent1="accent1" accent2="accent2" accent3="accent3" accent4="accent4" accent5="accent5" accent6="accent6" hlink="hlink" folHlink="folHlink"/>
  <p:hf sldNum="0" hdr="0" ftr="0" dt="0"/>
  <p:notesStyle>
    <a:lvl1pPr marL="0" marR="0" indent="0" algn="l" defTabSz="914400">
      <a:lnSpc>
        <a:spcPct val="100000"/>
      </a:lnSpc>
      <a:spcBef>
        <a:spcPts val="0"/>
      </a:spcBef>
      <a:spcAft>
        <a:spcPts val="0"/>
      </a:spcAft>
      <a:buNone/>
      <a:tabLst/>
      <a:defRPr sz="1200" b="0" i="0" u="none" strike="noStrike" kern="1" spc="0" baseline="0">
        <a:solidFill>
          <a:schemeClr val="tx1"/>
        </a:solidFill>
        <a:effectLst/>
        <a:latin typeface="Arial" pitchFamily="1" charset="0"/>
        <a:ea typeface="Arial" pitchFamily="1" charset="0"/>
        <a:cs typeface="Arial" pitchFamily="1" charset="0"/>
      </a:defRPr>
    </a:lvl1pPr>
    <a:lvl2pPr marL="457200" marR="0" indent="0" algn="l" defTabSz="914400">
      <a:lnSpc>
        <a:spcPct val="100000"/>
      </a:lnSpc>
      <a:spcBef>
        <a:spcPts val="430"/>
      </a:spcBef>
      <a:spcAft>
        <a:spcPts val="0"/>
      </a:spcAft>
      <a:buNone/>
      <a:tabLst/>
      <a:defRPr sz="1200" b="0" i="0" u="none" strike="noStrike" kern="1" spc="0" baseline="0">
        <a:solidFill>
          <a:schemeClr val="tx1"/>
        </a:solidFill>
        <a:effectLst/>
        <a:latin typeface="Arial" pitchFamily="1" charset="0"/>
        <a:ea typeface="Arial" pitchFamily="1" charset="0"/>
        <a:cs typeface="Arial" pitchFamily="1" charset="0"/>
      </a:defRPr>
    </a:lvl2pPr>
    <a:lvl3pPr marL="914400" marR="0" indent="0" algn="l" defTabSz="914400">
      <a:lnSpc>
        <a:spcPct val="100000"/>
      </a:lnSpc>
      <a:spcBef>
        <a:spcPts val="430"/>
      </a:spcBef>
      <a:spcAft>
        <a:spcPts val="0"/>
      </a:spcAft>
      <a:buNone/>
      <a:tabLst/>
      <a:defRPr sz="1200" b="0" i="0" u="none" strike="noStrike" kern="1" spc="0" baseline="0">
        <a:solidFill>
          <a:schemeClr val="tx1"/>
        </a:solidFill>
        <a:effectLst/>
        <a:latin typeface="Arial" pitchFamily="1" charset="0"/>
        <a:ea typeface="Arial" pitchFamily="1" charset="0"/>
        <a:cs typeface="Arial" pitchFamily="1" charset="0"/>
      </a:defRPr>
    </a:lvl3pPr>
    <a:lvl4pPr marL="1371600" marR="0" indent="0" algn="l" defTabSz="914400">
      <a:lnSpc>
        <a:spcPct val="100000"/>
      </a:lnSpc>
      <a:spcBef>
        <a:spcPts val="430"/>
      </a:spcBef>
      <a:spcAft>
        <a:spcPts val="0"/>
      </a:spcAft>
      <a:buNone/>
      <a:tabLst/>
      <a:defRPr sz="1200" b="0" i="0" u="none" strike="noStrike" kern="1" spc="0" baseline="0">
        <a:solidFill>
          <a:schemeClr val="tx1"/>
        </a:solidFill>
        <a:effectLst/>
        <a:latin typeface="Arial" pitchFamily="1" charset="0"/>
        <a:ea typeface="Arial" pitchFamily="1" charset="0"/>
        <a:cs typeface="Arial" pitchFamily="1" charset="0"/>
      </a:defRPr>
    </a:lvl4pPr>
    <a:lvl5pPr marL="1828800" marR="0" indent="0" algn="l" defTabSz="914400">
      <a:lnSpc>
        <a:spcPct val="100000"/>
      </a:lnSpc>
      <a:spcBef>
        <a:spcPts val="430"/>
      </a:spcBef>
      <a:spcAft>
        <a:spcPts val="0"/>
      </a:spcAft>
      <a:buNone/>
      <a:tabLst/>
      <a:defRPr sz="1200" b="0" i="0" u="none" strike="noStrike" kern="1"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9pPr>
  </p:notesStyle>
</p:notesMaster>
</file>

<file path=ppt/slideLayouts/_rels/slideLayout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itle">
  <p:cSld name="Titelfolie">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UKl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o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OAQAABoNAAAINAAAJhYAABAAAAAmAAAACAAAAIGBAAAAAAAAMAAAABQAAAAAAAAAAAD//wAAAQAAAP//AAABAA=="/>
              </a:ext>
            </a:extLst>
          </p:cNvSpPr>
          <p:nvPr>
            <p:ph type="ctrTitle"/>
          </p:nvPr>
        </p:nvSpPr>
        <p:spPr>
          <a:xfrm>
            <a:off x="685800" y="2129790"/>
            <a:ext cx="7772400" cy="147066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untertitel1"/>
          <p:cNvSpPr>
            <a:spLocks noGrp="1" noChangeArrowheads="1"/>
            <a:extLst>
              <a:ext uri="smNativeData">
                <pr:smNativeData xmlns:pr="smNativeData" xmlns="smNativeData" val="SMDATA_16_UKl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CBvys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AgAAOgXAADQLwAAsCIAABAAAAAmAAAACAAAAAEAAAAAAAAAMAAAABQAAAAAAAAAAAD//wAAAQAAAP//AAABAA=="/>
              </a:ext>
            </a:extLst>
          </p:cNvSpPr>
          <p:nvPr>
            <p:ph type="subTitle" idx="1"/>
          </p:nvPr>
        </p:nvSpPr>
        <p:spPr>
          <a:xfrm>
            <a:off x="1371600" y="3886200"/>
            <a:ext cx="6400800" cy="1752600"/>
          </a:xfrm>
        </p:spPr>
        <p:txBody>
          <a:bodyPr/>
          <a:lstStyle/>
          <a:p>
            <a:pPr/>
            <a:r>
              <a:t>Master-Untertitelstil durch Klicken bearbeiten</a:t>
            </a:r>
          </a:p>
        </p:txBody>
      </p:sp>
    </p:spTree>
  </p:cSld>
  <p:clrMapOvr>
    <a:masterClrMapping/>
  </p:clrMapOvr>
</p:sldLayout>
</file>

<file path=ppt/slideLayouts/slideLayout2.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x">
  <p:cSld name="Titel und Inhal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UKl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LABAABwNQAAuAgAABAAAAAmAAAACAAAAIGBAAAAAAAAMAAAABQAAAAAAAAAAAD//wAAAQAAAP//AAABAA=="/>
              </a:ext>
            </a:extLst>
          </p:cNvSpPr>
          <p:nvPr>
            <p:ph type="title"/>
          </p:nvPr>
        </p:nvSpPr>
        <p:spPr>
          <a:xfrm>
            <a:off x="457200" y="274320"/>
            <a:ext cx="8229600" cy="114300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text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VAEAABsGAAB7NwAA7CUAABAAAAAmAAAACAAAAAAAAAAAAAAAMAAAABQAAAAAAAAAAAD//wAAAQAAAP//AAABAA=="/>
              </a:ext>
            </a:extLst>
          </p:cNvSpPr>
          <p:nvPr>
            <p:ph idx="1"/>
          </p:nvPr>
        </p:nvSpPr>
        <p:spPr/>
        <p:txBody>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Tree>
  </p:cSld>
  <p:clrMapOvr>
    <a:masterClrMapping/>
  </p:clrMapOvr>
</p:sldLayout>
</file>

<file path=ppt/slideLayouts/slideLayout3.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secHead">
  <p:cSld name="Abschnittsüberschrif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K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gQAABwbAABCNAAAfSMAABAAAAAmAAAACAAAAAGBAAAAAAAAMAAAABQAAAAAAAAAAAD//wAAAQAAAP//AAABAA=="/>
              </a:ext>
            </a:extLst>
          </p:cNvSpPr>
          <p:nvPr>
            <p:ph type="title"/>
          </p:nvPr>
        </p:nvSpPr>
        <p:spPr>
          <a:xfrm>
            <a:off x="722630" y="4406900"/>
            <a:ext cx="7772400" cy="1362075"/>
          </a:xfrm>
          <a:prstGeom prst="rect">
            <a:avLst/>
          </a:prstGeom>
        </p:spPr>
        <p:txBody>
          <a:bodyPr/>
          <a:lstStyle>
            <a:lvl1pPr algn="l">
              <a:defRPr sz="4000" b="1" cap="all"/>
            </a:lvl1pPr>
          </a:lstStyle>
          <a:p>
            <a:pPr>
              <a:defRPr cap="all"/>
            </a:pPr>
            <a:r>
              <a:t>Master-Titelstil durch Klicken bearbeiten</a:t>
            </a:r>
          </a:p>
        </p:txBody>
      </p:sp>
      <p:sp>
        <p:nvSpPr>
          <p:cNvPr id="3" name="Folientext1"/>
          <p:cNvSpPr>
            <a:spLocks noGrp="1" noChangeArrowheads="1"/>
            <a:extLst>
              <a:ext uri="smNativeData">
                <pr:smNativeData xmlns:pr="smNativeData" xmlns="smNativeData" val="SMDATA_16_UKlVYBMAAAAlAAAAZAAAAA0A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M4B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gQAAOERAABCNAAAHBsAABAAAAAmAAAACAAAAIEAAAAAAAAAMAAAABQAAAAAAAAAAAD//wAAAQAAAP//AAABAA=="/>
              </a:ext>
            </a:extLst>
          </p:cNvSpPr>
          <p:nvPr>
            <p:ph idx="1"/>
          </p:nvPr>
        </p:nvSpPr>
        <p:spPr>
          <a:xfrm>
            <a:off x="722630" y="2906395"/>
            <a:ext cx="7772400" cy="1500505"/>
          </a:xfrm>
        </p:spPr>
        <p:txBody>
          <a:bodyPr vert="horz" wrap="square" lIns="91440" tIns="45720" rIns="91440" bIns="45720" numCol="1" spcCol="215900" anchor="b">
            <a:prstTxWarp prst="textNoShape">
              <a:avLst/>
            </a:prstTxWarp>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Tree>
  </p:cSld>
  <p:clrMapOvr>
    <a:masterClrMapping/>
  </p:clrMapOvr>
</p:sldLayout>
</file>

<file path=ppt/slideLayouts/slideLayout4.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woColTx">
  <p:cSld name="Titel und zwei Inhalte">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UKl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BXKg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LABAABwNQAAuAgAABAAAAAmAAAACAAAAIGBAAAAAAAAMAAAABQAAAAAAAAAAAD//wAAAQAAAP//AAABAA=="/>
              </a:ext>
            </a:extLst>
          </p:cNvSpPr>
          <p:nvPr>
            <p:ph type="title"/>
          </p:nvPr>
        </p:nvSpPr>
        <p:spPr>
          <a:xfrm>
            <a:off x="457200" y="274320"/>
            <a:ext cx="8229600" cy="114300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text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yLihs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NgJAACoGwAAsCUAABAAAAAmAAAACAAAAAEAAAAAAAAAMAAAABQAAAAAAAAAAAD//wAAAQAAAP//AAABAA=="/>
              </a:ext>
            </a:extLst>
          </p:cNvSpPr>
          <p:nvPr>
            <p:ph idx="1"/>
          </p:nvPr>
        </p:nvSpPr>
        <p:spPr>
          <a:xfrm>
            <a:off x="457200" y="1600200"/>
            <a:ext cx="4038600" cy="4526280"/>
          </a:xfrm>
        </p:spPr>
        <p:txBody>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Folientext2"/>
          <p:cNvSpPr>
            <a:spLocks noGrp="1" noChangeArrowheads="1"/>
            <a:extLst>
              <a:ext uri="smNativeData">
                <pr:smNativeData xmlns:pr="smNativeData" xmlns="smNativeData" val="SMDATA_16_UKl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HBXKC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mBwAANgJAABwNQAAsCUAABAAAAAmAAAACAAAAAEAAAAAAAAAMAAAABQAAAAAAAAAAAD//wAAAQAAAP//AAABAA=="/>
              </a:ext>
            </a:extLst>
          </p:cNvSpPr>
          <p:nvPr>
            <p:ph idx="2"/>
          </p:nvPr>
        </p:nvSpPr>
        <p:spPr>
          <a:xfrm>
            <a:off x="4648200" y="1600200"/>
            <a:ext cx="4038600" cy="4526280"/>
          </a:xfrm>
        </p:spPr>
        <p:txBody>
          <a:bodyPr/>
          <a:lstStyle/>
          <a:p>
            <a:pPr/>
            <a:r>
              <a:t>Master-Textstil durch Klicken bearbeiten</a:t>
            </a:r>
          </a:p>
          <a:p>
            <a:pPr lvl="1"/>
            <a:r>
              <a:t>Second level</a:t>
            </a:r>
          </a:p>
          <a:p>
            <a:pPr lvl="2"/>
            <a:r>
              <a:t>Third level</a:t>
            </a:r>
          </a:p>
          <a:p>
            <a:pPr lvl="3"/>
            <a:r>
              <a:t>Fourth level</a:t>
            </a:r>
          </a:p>
          <a:p>
            <a:pPr lvl="4"/>
            <a:r>
              <a:t>Fifth level</a:t>
            </a:r>
          </a:p>
        </p:txBody>
      </p:sp>
    </p:spTree>
  </p:cSld>
  <p:clrMapOvr>
    <a:masterClrMapping/>
  </p:clrMapOvr>
</p:sldLayout>
</file>

<file path=ppt/slideLayouts/slideLayout5.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woTxTwoObj">
  <p:cSld name="Vergleich">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UKl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BxIg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LABAABwNQAAuAgAABAAAAAmAAAACAAAAIGBAAAAAAAAMAAAABQAAAAAAAAAAAD//wAAAQAAAP//AAABAA=="/>
              </a:ext>
            </a:extLst>
          </p:cNvSpPr>
          <p:nvPr>
            <p:ph type="title"/>
          </p:nvPr>
        </p:nvSpPr>
        <p:spPr>
          <a:xfrm>
            <a:off x="457200" y="274320"/>
            <a:ext cx="8229600" cy="114300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text1"/>
          <p:cNvSpPr>
            <a:spLocks noGrp="1" noChangeArrowheads="1"/>
            <a:extLst>
              <a:ext uri="smNativeData">
                <pr:smNativeData xmlns:pr="smNativeData" xmlns="smNativeData" val="SMDATA_16_UKlVYBMAAAAlAAAAZAAAAA0A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HEJAACqGwAAYQ0AABAAAAAmAAAACAAAAIEAAAAAAAAAMAAAABQAAAAAAAAAAAD//wAAAQAAAP//AAABAA=="/>
              </a:ext>
            </a:extLst>
          </p:cNvSpPr>
          <p:nvPr>
            <p:ph idx="1"/>
          </p:nvPr>
        </p:nvSpPr>
        <p:spPr>
          <a:xfrm>
            <a:off x="457200" y="1534795"/>
            <a:ext cx="4039870" cy="640080"/>
          </a:xfrm>
        </p:spPr>
        <p:txBody>
          <a:bodyPr vert="horz" wrap="square" lIns="91440" tIns="45720" rIns="91440" bIns="45720" numCol="1" spcCol="215900" anchor="b">
            <a:prstTxWarp prst="textNoShape">
              <a:avLst/>
            </a:prstTxWarp>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Folientext2"/>
          <p:cNvSpPr>
            <a:spLocks noGrp="1" noChangeArrowheads="1"/>
            <a:extLst>
              <a:ext uri="smNativeData">
                <pr:smNativeData xmlns:pr="smNativeData" xmlns="smNativeData" val="SMDATA_16_UKl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K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GENAACqGwAAsCUAABAAAAAmAAAACAAAAAEAAAAAAAAAMAAAABQAAAAAAAAAAAD//wAAAQAAAP//AAABAA=="/>
              </a:ext>
            </a:extLst>
          </p:cNvSpPr>
          <p:nvPr>
            <p:ph idx="2"/>
          </p:nvPr>
        </p:nvSpPr>
        <p:spPr>
          <a:xfrm>
            <a:off x="457200" y="2174875"/>
            <a:ext cx="4039870" cy="3951605"/>
          </a:xfrm>
        </p:spPr>
        <p:txBody>
          <a:bodyPr/>
          <a:lstStyle/>
          <a:p>
            <a:pPr/>
            <a:r>
              <a:t>Master-Textstil durch Klicken bearbeiten</a:t>
            </a:r>
          </a:p>
          <a:p>
            <a:pPr lvl="1"/>
            <a:r>
              <a:t>Second level</a:t>
            </a:r>
          </a:p>
          <a:p>
            <a:pPr lvl="2"/>
            <a:r>
              <a:t>Third level</a:t>
            </a:r>
          </a:p>
          <a:p>
            <a:pPr lvl="3"/>
            <a:r>
              <a:t>Fourth level</a:t>
            </a:r>
          </a:p>
          <a:p>
            <a:pPr lvl="4"/>
            <a:r>
              <a:t>Fifth level</a:t>
            </a:r>
          </a:p>
        </p:txBody>
      </p:sp>
      <p:sp>
        <p:nvSpPr>
          <p:cNvPr id="5" name="Folientext4"/>
          <p:cNvSpPr>
            <a:spLocks noGrp="1" noChangeArrowheads="1"/>
            <a:extLst>
              <a:ext uri="smNativeData">
                <pr:smNativeData xmlns:pr="smNativeData" xmlns="smNativeData" val="SMDATA_16_UKlVYBMAAAAlAAAAZAAAAA8A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Ho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lhwAAHEJAABwNQAAYQ0AABAAAAAmAAAACAAAAIEAAAAAAAAAMAAAABQAAAAAAAAAAAD//wAAAQAAAP//AAABAA=="/>
              </a:ext>
            </a:extLst>
          </p:cNvSpPr>
          <p:nvPr>
            <p:ph idx="3"/>
          </p:nvPr>
        </p:nvSpPr>
        <p:spPr>
          <a:xfrm>
            <a:off x="4646930" y="1534795"/>
            <a:ext cx="4039870" cy="640080"/>
          </a:xfrm>
        </p:spPr>
        <p:txBody>
          <a:bodyPr vert="horz" wrap="square" lIns="91440" tIns="45720" rIns="91440" bIns="45720" numCol="1" spcCol="215900" anchor="b">
            <a:prstTxWarp prst="textNoShape">
              <a:avLst/>
            </a:prstTxWarp>
          </a:bodyPr>
          <a:lstStyle/>
          <a:p>
            <a:pPr/>
            <a:r>
              <a:t>Master-Textstil durch Klicken bearbeiten</a:t>
            </a:r>
          </a:p>
        </p:txBody>
      </p:sp>
      <p:sp>
        <p:nvSpPr>
          <p:cNvPr id="6" name="Folientext3"/>
          <p:cNvSpPr>
            <a:spLocks noGrp="1" noChangeArrowheads="1"/>
            <a:extLst>
              <a:ext uri="smNativeData">
                <pr:smNativeData xmlns:pr="smNativeData" xmlns="smNativeData" val="SMDATA_16_UKl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lhwAAGENAABwNQAAsCUAABAAAAAmAAAACAAAAAEAAAAAAAAAMAAAABQAAAAAAAAAAAD//wAAAQAAAP//AAABAA=="/>
              </a:ext>
            </a:extLst>
          </p:cNvSpPr>
          <p:nvPr>
            <p:ph idx="4"/>
          </p:nvPr>
        </p:nvSpPr>
        <p:spPr>
          <a:xfrm>
            <a:off x="4646930" y="2174875"/>
            <a:ext cx="4039870" cy="3951605"/>
          </a:xfrm>
        </p:spPr>
        <p:txBody>
          <a:bodyPr/>
          <a:lstStyle/>
          <a:p>
            <a:pPr/>
            <a:r>
              <a:t>Master-Textstil durch Klicken bearbeiten</a:t>
            </a:r>
          </a:p>
          <a:p>
            <a:pPr lvl="1"/>
            <a:r>
              <a:t>Second level</a:t>
            </a:r>
          </a:p>
          <a:p>
            <a:pPr lvl="2"/>
            <a:r>
              <a:t>Third level</a:t>
            </a:r>
          </a:p>
          <a:p>
            <a:pPr lvl="3"/>
            <a:r>
              <a:t>Fourth level</a:t>
            </a:r>
          </a:p>
          <a:p>
            <a:pPr lvl="4"/>
            <a:r>
              <a:t>Fifth level</a:t>
            </a:r>
          </a:p>
        </p:txBody>
      </p:sp>
    </p:spTree>
  </p:cSld>
  <p:clrMapOvr>
    <a:masterClrMapping/>
  </p:clrMapOvr>
</p:sldLayout>
</file>

<file path=ppt/slideLayouts/slideLayout6.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itleOnly">
  <p:cSld name="Nur Titel">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UKl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OAGBQ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LABAABwNQAAuAgAABAAAAAmAAAACAAAAIGBAAAAAAAAMAAAABQAAAAAAAAAAAD//wAAAQAAAP//AAABAA=="/>
              </a:ext>
            </a:extLst>
          </p:cNvSpPr>
          <p:nvPr>
            <p:ph type="title"/>
          </p:nvPr>
        </p:nvSpPr>
        <p:spPr>
          <a:xfrm>
            <a:off x="457200" y="274320"/>
            <a:ext cx="8229600" cy="1143000"/>
          </a:xfrm>
          <a:prstGeom prst="rect">
            <a:avLst/>
          </a:prstGeom>
        </p:spPr>
        <p:txBody>
          <a:bodyPr vert="horz" wrap="square" numCol="1" spcCol="215900" anchor="ctr">
            <a:prstTxWarp prst="textNoShape">
              <a:avLst/>
            </a:prstTxWarp>
          </a:bodyPr>
          <a:lstStyle/>
          <a:p>
            <a:pPr/>
            <a:r>
              <a:t>Master-Titelstil durch Klicken bearbeiten</a:t>
            </a:r>
          </a:p>
        </p:txBody>
      </p:sp>
    </p:spTree>
  </p:cSld>
  <p:clrMapOvr>
    <a:masterClrMapping/>
  </p:clrMapOvr>
</p:sldLayout>
</file>

<file path=ppt/slideLayouts/slideLayout7.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blank">
  <p:cSld name="Leer">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objTx">
  <p:cSld name="Inhalt mit Überschrif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UKlVYBMAAAAlAAAAEgAAAA8B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D5A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K4BAABSFQAA1AgAABAAAAAmAAAACAAAAIGBAAAAAAAAMAAAABQAAAAAAAAAAAD//wAAAQAAAP//AAABAA=="/>
              </a:ext>
            </a:extLst>
          </p:cNvSpPr>
          <p:nvPr>
            <p:ph type="title"/>
          </p:nvPr>
        </p:nvSpPr>
        <p:spPr>
          <a:xfrm>
            <a:off x="457200" y="273050"/>
            <a:ext cx="3008630" cy="1162050"/>
          </a:xfrm>
          <a:prstGeom prst="rect">
            <a:avLst/>
          </a:prstGeom>
        </p:spPr>
        <p:txBody>
          <a:bodyPr vert="horz" wrap="square" numCol="1" spcCol="215900" anchor="b">
            <a:prstTxWarp prst="textNoShape">
              <a:avLst/>
            </a:prstTxWarp>
          </a:bodyPr>
          <a:lstStyle>
            <a:lvl1pPr algn="l">
              <a:defRPr sz="2000" b="1"/>
            </a:lvl1pPr>
          </a:lstStyle>
          <a:p>
            <a:pPr/>
            <a:r>
              <a:t>Master-Titelstil durch Klicken bearbeiten</a:t>
            </a:r>
          </a:p>
        </p:txBody>
      </p:sp>
      <p:sp>
        <p:nvSpPr>
          <p:cNvPr id="3" name="Folientext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D5A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UAAK4BAABwNQAAsCUAABAAAAAmAAAACAAAAAEAAAAAAAAAMAAAABQAAAAAAAAAAAD//wAAAQAAAP//AAABAA=="/>
              </a:ext>
            </a:extLst>
          </p:cNvSpPr>
          <p:nvPr>
            <p:ph idx="1"/>
          </p:nvPr>
        </p:nvSpPr>
        <p:spPr>
          <a:xfrm>
            <a:off x="3575050" y="273050"/>
            <a:ext cx="5111750" cy="5853430"/>
          </a:xfrm>
        </p:spPr>
        <p:txBody>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Folientext2"/>
          <p:cNvSpPr>
            <a:spLocks noGrp="1" noChangeArrowheads="1"/>
            <a:extLst>
              <a:ext uri="smNativeData">
                <pr:smNativeData xmlns:pr="smNativeData" xmlns="smNativeData" val="SMDATA_16_UKl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D5A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NQIAABSFQAAsCUAABAAAAAmAAAACAAAAAEAAAAAAAAAMAAAABQAAAAAAAAAAAD//wAAAQAAAP//AAABAA=="/>
              </a:ext>
            </a:extLst>
          </p:cNvSpPr>
          <p:nvPr>
            <p:ph idx="2"/>
          </p:nvPr>
        </p:nvSpPr>
        <p:spPr>
          <a:xfrm>
            <a:off x="457200" y="1435100"/>
            <a:ext cx="3008630" cy="4691380"/>
          </a:xfrm>
        </p:spPr>
        <p:txBody>
          <a:bodyPr/>
          <a:lstStyle/>
          <a:p>
            <a:pPr/>
            <a:r>
              <a:t>Master-Textstil durch Klicken bearbeiten</a:t>
            </a:r>
          </a:p>
        </p:txBody>
      </p:sp>
    </p:spTree>
  </p:cSld>
  <p:clrMapOvr>
    <a:masterClrMapping/>
  </p:clrMapOvr>
</p:sldLayout>
</file>

<file path=ppt/slideLayouts/slideLayout9.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picTx">
  <p:cSld name="Grafik mit Überschrif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UKlVYBMAAAAlAAAAEgAAAA8B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AGR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gsAAIgdAADGLAAABCEAABAAAAAmAAAACAAAAIGBAAAAAAAAMAAAABQAAAAAAAAAAAD//wAAAQAAAP//AAABAA=="/>
              </a:ext>
            </a:extLst>
          </p:cNvSpPr>
          <p:nvPr>
            <p:ph type="title"/>
          </p:nvPr>
        </p:nvSpPr>
        <p:spPr>
          <a:xfrm>
            <a:off x="1791970" y="4800600"/>
            <a:ext cx="5486400" cy="566420"/>
          </a:xfrm>
          <a:prstGeom prst="rect">
            <a:avLst/>
          </a:prstGeom>
        </p:spPr>
        <p:txBody>
          <a:bodyPr vert="horz" wrap="square" numCol="1" spcCol="215900" anchor="b">
            <a:prstTxWarp prst="textNoShape">
              <a:avLst/>
            </a:prstTxWarp>
          </a:bodyPr>
          <a:lstStyle>
            <a:lvl1pPr algn="l">
              <a:defRPr sz="2000" b="1"/>
            </a:lvl1pPr>
          </a:lstStyle>
          <a:p>
            <a:pPr/>
            <a:r>
              <a:t>Master-Titelstil durch Klicken bearbeiten</a:t>
            </a:r>
          </a:p>
        </p:txBody>
      </p:sp>
      <p:sp>
        <p:nvSpPr>
          <p:cNvPr id="3" name="Folientext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gsAAMYDAADGLAAAFh0AABAAAAAmAAAACAAAAAEAAAAAAAAAMAAAABQAAAAAAAAAAAD//wAAAQAAAP//AAABAA=="/>
              </a:ext>
            </a:extLst>
          </p:cNvSpPr>
          <p:nvPr>
            <p:ph idx="1"/>
          </p:nvPr>
        </p:nvSpPr>
        <p:spPr>
          <a:xfrm>
            <a:off x="1791970" y="613410"/>
            <a:ext cx="5486400" cy="4114800"/>
          </a:xfrm>
        </p:spPr>
        <p:txBody>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Folientext2"/>
          <p:cNvSpPr>
            <a:spLocks noGrp="1" noChangeArrowheads="1"/>
            <a:extLst>
              <a:ext uri="smNativeData">
                <pr:smNativeData xmlns:pr="smNativeData" xmlns="smNativeData" val="SMDATA_16_UKl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gsAAAQhAADGLAAA+CUAABAAAAAmAAAACAAAAAEAAAAAAAAAMAAAABQAAAAAAAAAAAD//wAAAQAAAP//AAABAA=="/>
              </a:ext>
            </a:extLst>
          </p:cNvSpPr>
          <p:nvPr>
            <p:ph idx="2"/>
          </p:nvPr>
        </p:nvSpPr>
        <p:spPr>
          <a:xfrm>
            <a:off x="1791970" y="5367020"/>
            <a:ext cx="5486400" cy="805180"/>
          </a:xfrm>
        </p:spPr>
        <p:txBody>
          <a:bodyPr/>
          <a:lstStyle/>
          <a:p>
            <a:pPr/>
            <a:r>
              <a:t>Master-Textstil durch Klicken bearbeiten</a:t>
            </a:r>
          </a:p>
        </p:txBody>
      </p:sp>
    </p:spTree>
  </p:cSld>
  <p:clrMapOvr>
    <a:masterClrMapping/>
  </p:clrMapOvr>
</p:sldLayout>
</file>

<file path=ppt/slideLayouts/slideLayout10.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vertTx">
  <p:cSld name="Titel und vertikaler Tex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UKl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LABAABwNQAAuAgAABAAAAAmAAAACAAAAIGBAAAAAAAAMAAAABQAAAAAAAAAAAD//wAAAQAAAP//AAABAA=="/>
              </a:ext>
            </a:extLst>
          </p:cNvSpPr>
          <p:nvPr>
            <p:ph type="title"/>
          </p:nvPr>
        </p:nvSpPr>
        <p:spPr>
          <a:xfrm>
            <a:off x="457200" y="274320"/>
            <a:ext cx="8229600" cy="114300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text1"/>
          <p:cNvSpPr>
            <a:spLocks noGrp="1" noChangeArrowheads="1"/>
            <a:extLst>
              <a:ext uri="smNativeData">
                <pr:smNativeData xmlns:pr="smNativeData" xmlns="smNativeData" val="SMDATA_16_UKlVYBMAAAAlAAAAZAAAAA0AAAAAkAAAAEgAAACQAAAASAAAAAAAAAAAAAAAAQ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VAEAABsGAAB7NwAA7CUAABAAAAAmAAAACAAAAAIAAAAAAAAAMAAAABQAAAAAAAAAAAD//wAAAQAAAP//AAABAA=="/>
              </a:ext>
            </a:extLst>
          </p:cNvSpPr>
          <p:nvPr>
            <p:ph idx="1"/>
          </p:nvPr>
        </p:nvSpPr>
        <p:spPr/>
        <p:txBody>
          <a:bodyPr vert="vert" wrap="square" lIns="91440" tIns="45720" rIns="91440" bIns="45720" numCol="1" spcCol="215900" anchor="t">
            <a:prstTxWarp prst="textNoShape">
              <a:avLst/>
            </a:prstTxWarp>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Tree>
  </p:cSld>
  <p:clrMapOvr>
    <a:masterClrMapping/>
  </p:clrMapOvr>
</p:sldLayout>
</file>

<file path=ppt/slideLayouts/slideLayout11.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vertTitleAndTx">
  <p:cSld name="Vertikaler Titel und Tex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UKlVYBMAAAAlAAAAEgAAAA8BAAAAkAAAAEgAAACQAAAASAAAAAAAAAACAAAAAQ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yCgAALABAABwNQAAsCUAABAAAAAmAAAACAAAAIOBAAAAAAAAMAAAABQAAAAAAAAAAAD//wAAAQAAAP//AAABAA=="/>
              </a:ext>
            </a:extLst>
          </p:cNvSpPr>
          <p:nvPr>
            <p:ph type="title"/>
          </p:nvPr>
        </p:nvSpPr>
        <p:spPr>
          <a:xfrm>
            <a:off x="6629400" y="274320"/>
            <a:ext cx="2057400" cy="5852160"/>
          </a:xfrm>
          <a:prstGeom prst="rect">
            <a:avLst/>
          </a:prstGeom>
        </p:spPr>
        <p:txBody>
          <a:bodyPr vert="vert" wrap="square" numCol="1" spcCol="215900" anchor="b">
            <a:prstTxWarp prst="textNoShape">
              <a:avLst/>
            </a:prstTxWarp>
          </a:bodyPr>
          <a:lstStyle/>
          <a:p>
            <a:pPr/>
            <a:r>
              <a:t>Master-Titelstil durch Klicken bearbeiten</a:t>
            </a:r>
          </a:p>
        </p:txBody>
      </p:sp>
      <p:sp>
        <p:nvSpPr>
          <p:cNvPr id="3" name="Folientext1"/>
          <p:cNvSpPr>
            <a:spLocks noGrp="1" noChangeArrowheads="1"/>
            <a:extLst>
              <a:ext uri="smNativeData">
                <pr:smNativeData xmlns:pr="smNativeData" xmlns="smNativeData" val="SMDATA_16_UKlVYBMAAAAlAAAAZAAAAA0AAAAAkAAAAEgAAACQAAAASAAAAAAAAAAAAAAAAQ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LABAADYJwAAsCUAABAAAAAmAAAACAAAAAMAAAAAAAAAMAAAABQAAAAAAAAAAAD//wAAAQAAAP//AAABAA=="/>
              </a:ext>
            </a:extLst>
          </p:cNvSpPr>
          <p:nvPr>
            <p:ph idx="1"/>
          </p:nvPr>
        </p:nvSpPr>
        <p:spPr>
          <a:xfrm>
            <a:off x="457200" y="274320"/>
            <a:ext cx="6019800" cy="5852160"/>
          </a:xfrm>
        </p:spPr>
        <p:txBody>
          <a:bodyPr vert="vert" wrap="square" lIns="91440" tIns="45720" rIns="91440" bIns="45720" numCol="1" spcCol="215900" anchor="t">
            <a:prstTxWarp prst="textNoShape">
              <a:avLst/>
            </a:prstTxWarp>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Tree>
  </p:cSld>
  <p:clrMapOvr>
    <a:masterClrMapping/>
  </p:clrMapOvr>
</p:sldLayout>
</file>

<file path=ppt/slideLayouts/slideLayout12.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itle">
  <p:cSld name="Titelfolie">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UKl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OAQAABoNAAAINAAAJhYAABAAAAAmAAAACAAAAIGBAAAAAAAAMAAAABQAAAAAAAAAAAD//wAAAQAAAP//AAABAA=="/>
              </a:ext>
            </a:extLst>
          </p:cNvSpPr>
          <p:nvPr>
            <p:ph type="ctrTitle"/>
          </p:nvPr>
        </p:nvSpPr>
        <p:spPr>
          <a:xfrm>
            <a:off x="685800" y="2129790"/>
            <a:ext cx="7772400" cy="147066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untertitel1"/>
          <p:cNvSpPr>
            <a:spLocks noGrp="1" noChangeArrowheads="1"/>
            <a:extLst>
              <a:ext uri="smNativeData">
                <pr:smNativeData xmlns:pr="smNativeData" xmlns="smNativeData" val="SMDATA_16_UKl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AgAAOgXAADQLwAAsCIAABAAAAAmAAAACAAAAAEAAAAAAAAAMAAAABQAAAAAAAAAAAD//wAAAQAAAP//AAABAA=="/>
              </a:ext>
            </a:extLst>
          </p:cNvSpPr>
          <p:nvPr>
            <p:ph type="subTitle" idx="1"/>
          </p:nvPr>
        </p:nvSpPr>
        <p:spPr>
          <a:xfrm>
            <a:off x="1371600" y="3886200"/>
            <a:ext cx="6400800" cy="1752600"/>
          </a:xfrm>
        </p:spPr>
        <p:txBody>
          <a:bodyPr/>
          <a:lstStyle/>
          <a:p>
            <a:pPr/>
            <a:r>
              <a:t>Master-Untertitelstil durch Klicken bearbeiten</a:t>
            </a:r>
          </a:p>
        </p:txBody>
      </p:sp>
      <p:sp>
        <p:nvSpPr>
          <p:cNvPr id="4" name="Zeitstempel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AAAAG4oAAB8CQAAKyoAABAAAAAmAAAACAAAAAAAAAAAAAAAMAAAABQAAAAAAAAAAAD//wAAAQAAAP//AAABAA=="/>
              </a:ext>
            </a:extLst>
          </p:cNvSpPr>
          <p:nvPr>
            <p:ph type="dt" sz="quarter" idx="10"/>
          </p:nvPr>
        </p:nvSpPr>
        <p:spPr/>
        <p:txBody>
          <a:bodyPr/>
          <a:lstStyle/>
          <a:p>
            <a:pPr/>
            <a:fld id="{3879E281-CFD5-2C14-9BC1-3941AC8F6D6C}" type="datetime1">
              <a:t>{Datum/Zeit}</a:t>
            </a:fld>
          </a:p>
        </p:txBody>
      </p:sp>
      <p:sp>
        <p:nvSpPr>
          <p:cNvPr id="5" name="Fußzeilen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AsAAG4oAAA8LQAAKyoAABAAAAAmAAAACAAAAAAAAAAAAAAAMAAAABQAAAAAAAAAAAD//wAAAQAAAP//AAABAA=="/>
              </a:ext>
            </a:extLst>
          </p:cNvSpPr>
          <p:nvPr>
            <p:ph type="ftr" sz="quarter" idx="11"/>
          </p:nvPr>
        </p:nvSpPr>
        <p:spPr/>
        <p:txBody>
          <a:bodyPr/>
          <a:lstStyle/>
          <a:p>
            <a:pPr/>
            <a:r>
              <a:t>Dr. Gerhard H. </a:t>
            </a:r>
            <a:r>
              <a:t>Peise</a:t>
            </a:r>
          </a:p>
        </p:txBody>
      </p:sp>
      <p:sp>
        <p:nvSpPr>
          <p:cNvPr id="6" name="Foliennummer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S4AAG4oAAAROAAAKyoAABAAAAAmAAAACAAAAAAAAAAAAAAAMAAAABQAAAAAAAAAAAD//wAAAQAAAP//AAABAA=="/>
              </a:ext>
            </a:extLst>
          </p:cNvSpPr>
          <p:nvPr>
            <p:ph type="sldNum" sz="quarter" idx="12"/>
          </p:nvPr>
        </p:nvSpPr>
        <p:spPr/>
        <p:txBody>
          <a:bodyPr/>
          <a:lstStyle/>
          <a:p>
            <a:pPr/>
            <a:fld id="{3E53DFA6-E8D3-0629-9DEB-1E7C91A56B4B}" type="slidenum">
              <a:t>{Nr.}</a:t>
            </a:fld>
          </a:p>
        </p:txBody>
      </p:sp>
    </p:spTree>
  </p:cSld>
  <p:clrMapOvr>
    <a:masterClrMapping/>
  </p:clrMapOvr>
  <p:hf hdr="0" ftr="0"/>
</p:sldLayout>
</file>

<file path=ppt/slideLayouts/slideLayout13.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x">
  <p:cSld name="Titel und Inhal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UKl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D5A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LABAABwNQAAuAgAABAAAAAmAAAACAAAAIGBAAAAAAAAMAAAABQAAAAAAAAAAAD//wAAAQAAAP//AAABAA=="/>
              </a:ext>
            </a:extLst>
          </p:cNvSpPr>
          <p:nvPr>
            <p:ph type="title"/>
          </p:nvPr>
        </p:nvSpPr>
        <p:spPr>
          <a:xfrm>
            <a:off x="457200" y="274320"/>
            <a:ext cx="8229600" cy="114300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text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VAEAABsGAAB7NwAA7CUAABAAAAAmAAAACAAAAAAAAAAAAAAAMAAAABQAAAAAAAAAAAD//wAAAQAAAP//AAABAA=="/>
              </a:ext>
            </a:extLst>
          </p:cNvSpPr>
          <p:nvPr>
            <p:ph idx="1"/>
          </p:nvPr>
        </p:nvSpPr>
        <p:spPr/>
        <p:txBody>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Zeitstempel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AAAAG4oAAB8CQAAKyoAABAAAAAmAAAACAAAAAAAAAAAAAAAMAAAABQAAAAAAAAAAAD//wAAAQAAAP//AAABAA=="/>
              </a:ext>
            </a:extLst>
          </p:cNvSpPr>
          <p:nvPr>
            <p:ph type="dt" sz="quarter" idx="10"/>
          </p:nvPr>
        </p:nvSpPr>
        <p:spPr/>
        <p:txBody>
          <a:bodyPr/>
          <a:lstStyle/>
          <a:p>
            <a:pPr/>
            <a:fld id="{3C783F91-DFD1-2DC9-9FC0-299C718E697C}" type="datetime1">
              <a:t>{Datum/Zeit}</a:t>
            </a:fld>
          </a:p>
        </p:txBody>
      </p:sp>
      <p:sp>
        <p:nvSpPr>
          <p:cNvPr id="5" name="Fußzeilen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D5A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AsAAG4oAAA8LQAAKyoAABAAAAAmAAAACAAAAAAAAAAAAAAAMAAAABQAAAAAAAAAAAD//wAAAQAAAP//AAABAA=="/>
              </a:ext>
            </a:extLst>
          </p:cNvSpPr>
          <p:nvPr>
            <p:ph type="ftr" sz="quarter" idx="11"/>
          </p:nvPr>
        </p:nvSpPr>
        <p:spPr/>
        <p:txBody>
          <a:bodyPr/>
          <a:lstStyle/>
          <a:p>
            <a:pPr/>
            <a:r>
              <a:t>Dr. Gerhard H. </a:t>
            </a:r>
            <a:r>
              <a:t>Peise</a:t>
            </a:r>
          </a:p>
        </p:txBody>
      </p:sp>
      <p:sp>
        <p:nvSpPr>
          <p:cNvPr id="6" name="Foliennummer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S4AAG4oAAAROAAAKyoAABAAAAAmAAAACAAAAAAAAAAAAAAAMAAAABQAAAAAAAAAAAD//wAAAQAAAP//AAABAA=="/>
              </a:ext>
            </a:extLst>
          </p:cNvSpPr>
          <p:nvPr>
            <p:ph type="sldNum" sz="quarter" idx="12"/>
          </p:nvPr>
        </p:nvSpPr>
        <p:spPr/>
        <p:txBody>
          <a:bodyPr/>
          <a:lstStyle/>
          <a:p>
            <a:pPr/>
            <a:fld id="{2708864B-05CA-5D70-84B0-F325C8FE72A6}" type="slidenum">
              <a:t>{Nr.}</a:t>
            </a:fld>
          </a:p>
        </p:txBody>
      </p:sp>
    </p:spTree>
  </p:cSld>
  <p:clrMapOvr>
    <a:masterClrMapping/>
  </p:clrMapOvr>
  <p:hf hdr="0" ftr="0"/>
</p:sldLayout>
</file>

<file path=ppt/slideLayouts/slideLayout14.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secHead">
  <p:cSld name="Abschnittsüberschrif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gQAABwbAABCNAAAfSMAABAAAAAmAAAACAAAAAGBAAAAAAAAMAAAABQAAAAAAAAAAAD//wAAAQAAAP//AAABAA=="/>
              </a:ext>
            </a:extLst>
          </p:cNvSpPr>
          <p:nvPr>
            <p:ph type="title"/>
          </p:nvPr>
        </p:nvSpPr>
        <p:spPr>
          <a:xfrm>
            <a:off x="722630" y="4406900"/>
            <a:ext cx="7772400" cy="1362075"/>
          </a:xfrm>
          <a:prstGeom prst="rect">
            <a:avLst/>
          </a:prstGeom>
        </p:spPr>
        <p:txBody>
          <a:bodyPr/>
          <a:lstStyle>
            <a:lvl1pPr algn="l">
              <a:defRPr sz="4000" b="1" cap="all"/>
            </a:lvl1pPr>
          </a:lstStyle>
          <a:p>
            <a:pPr>
              <a:defRPr cap="all"/>
            </a:pPr>
            <a:r>
              <a:t>Master-Titelstil durch Klicken bearbeiten</a:t>
            </a:r>
          </a:p>
        </p:txBody>
      </p:sp>
      <p:sp>
        <p:nvSpPr>
          <p:cNvPr id="3" name="Folientext1"/>
          <p:cNvSpPr>
            <a:spLocks noGrp="1" noChangeArrowheads="1"/>
            <a:extLst>
              <a:ext uri="smNativeData">
                <pr:smNativeData xmlns:pr="smNativeData" xmlns="smNativeData" val="SMDATA_16_UKlVYBMAAAAlAAAAZAAAAA0A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gQAAOERAABCNAAAHBsAABAAAAAmAAAACAAAAIEAAAAAAAAAMAAAABQAAAAAAAAAAAD//wAAAQAAAP//AAABAA=="/>
              </a:ext>
            </a:extLst>
          </p:cNvSpPr>
          <p:nvPr>
            <p:ph idx="1"/>
          </p:nvPr>
        </p:nvSpPr>
        <p:spPr>
          <a:xfrm>
            <a:off x="722630" y="2906395"/>
            <a:ext cx="7772400" cy="1500505"/>
          </a:xfrm>
        </p:spPr>
        <p:txBody>
          <a:bodyPr vert="horz" wrap="square" lIns="91440" tIns="45720" rIns="91440" bIns="45720" numCol="1" spcCol="215900" anchor="b">
            <a:prstTxWarp prst="textNoShape">
              <a:avLst/>
            </a:prstTxWarp>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Zeitstempel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AAAAG4oAAB8CQAAKyoAABAAAAAmAAAACAAAAAAAAAAAAAAAMAAAABQAAAAAAAAAAAD//wAAAQAAAP//AAABAA=="/>
              </a:ext>
            </a:extLst>
          </p:cNvSpPr>
          <p:nvPr>
            <p:ph type="dt" sz="quarter" idx="10"/>
          </p:nvPr>
        </p:nvSpPr>
        <p:spPr/>
        <p:txBody>
          <a:bodyPr/>
          <a:lstStyle/>
          <a:p>
            <a:pPr/>
            <a:fld id="{39BCA619-57D4-E950-9A04-A105E84A6CF4}" type="datetime1">
              <a:t>{Datum/Zeit}</a:t>
            </a:fld>
          </a:p>
        </p:txBody>
      </p:sp>
      <p:sp>
        <p:nvSpPr>
          <p:cNvPr id="5" name="Fußzeilen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AsAAG4oAAA8LQAAKyoAABAAAAAmAAAACAAAAAAAAAAAAAAAMAAAABQAAAAAAAAAAAD//wAAAQAAAP//AAABAA=="/>
              </a:ext>
            </a:extLst>
          </p:cNvSpPr>
          <p:nvPr>
            <p:ph type="ftr" sz="quarter" idx="11"/>
          </p:nvPr>
        </p:nvSpPr>
        <p:spPr/>
        <p:txBody>
          <a:bodyPr/>
          <a:lstStyle/>
          <a:p>
            <a:pPr/>
            <a:r>
              <a:t>Dr. Gerhard H. </a:t>
            </a:r>
            <a:r>
              <a:t>Peise</a:t>
            </a:r>
          </a:p>
        </p:txBody>
      </p:sp>
      <p:sp>
        <p:nvSpPr>
          <p:cNvPr id="6" name="Foliennummer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S4AAG4oAAAROAAAKyoAABAAAAAmAAAACAAAAAAAAAAAAAAAMAAAABQAAAAAAAAAAAD//wAAAQAAAP//AAABAA=="/>
              </a:ext>
            </a:extLst>
          </p:cNvSpPr>
          <p:nvPr>
            <p:ph type="sldNum" sz="quarter" idx="12"/>
          </p:nvPr>
        </p:nvSpPr>
        <p:spPr/>
        <p:txBody>
          <a:bodyPr/>
          <a:lstStyle/>
          <a:p>
            <a:pPr/>
            <a:fld id="{3FEDA38D-C3D2-B855-9C55-3500ED1B6A60}" type="slidenum">
              <a:t>{Nr.}</a:t>
            </a:fld>
          </a:p>
        </p:txBody>
      </p:sp>
    </p:spTree>
  </p:cSld>
  <p:clrMapOvr>
    <a:masterClrMapping/>
  </p:clrMapOvr>
  <p:hf hdr="0" ftr="0"/>
</p:sldLayout>
</file>

<file path=ppt/slideLayouts/slideLayout15.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woColTx">
  <p:cSld name="Titel und zwei Inhalte">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UKl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LABAABwNQAAuAgAABAAAAAmAAAACAAAAIGBAAAAAAAAMAAAABQAAAAAAAAAAAD//wAAAQAAAP//AAABAA=="/>
              </a:ext>
            </a:extLst>
          </p:cNvSpPr>
          <p:nvPr>
            <p:ph type="title"/>
          </p:nvPr>
        </p:nvSpPr>
        <p:spPr>
          <a:xfrm>
            <a:off x="457200" y="274320"/>
            <a:ext cx="8229600" cy="114300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text2"/>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NgJAACoGwAAsCUAABAAAAAmAAAACAAAAAEAAAAAAAAAMAAAABQAAAAAAAAAAAD//wAAAQAAAP//AAABAA=="/>
              </a:ext>
            </a:extLst>
          </p:cNvSpPr>
          <p:nvPr>
            <p:ph idx="1"/>
          </p:nvPr>
        </p:nvSpPr>
        <p:spPr>
          <a:xfrm>
            <a:off x="457200" y="1600200"/>
            <a:ext cx="4038600" cy="4526280"/>
          </a:xfrm>
        </p:spPr>
        <p:txBody>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Folientext1"/>
          <p:cNvSpPr>
            <a:spLocks noGrp="1" noChangeArrowheads="1"/>
            <a:extLst>
              <a:ext uri="smNativeData">
                <pr:smNativeData xmlns:pr="smNativeData" xmlns="smNativeData" val="SMDATA_16_UKl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mBwAANgJAABwNQAAsCUAABAAAAAmAAAACAAAAAEAAAAAAAAAMAAAABQAAAAAAAAAAAD//wAAAQAAAP//AAABAA=="/>
              </a:ext>
            </a:extLst>
          </p:cNvSpPr>
          <p:nvPr>
            <p:ph idx="2"/>
          </p:nvPr>
        </p:nvSpPr>
        <p:spPr>
          <a:xfrm>
            <a:off x="4648200" y="1600200"/>
            <a:ext cx="4038600" cy="4526280"/>
          </a:xfrm>
        </p:spPr>
        <p:txBody>
          <a:bodyPr/>
          <a:lstStyle/>
          <a:p>
            <a:pPr/>
            <a:r>
              <a:t>Master-Textstil durch Klicken bearbeiten</a:t>
            </a:r>
          </a:p>
          <a:p>
            <a:pPr lvl="1"/>
            <a:r>
              <a:t>Second level</a:t>
            </a:r>
          </a:p>
          <a:p>
            <a:pPr lvl="2"/>
            <a:r>
              <a:t>Third level</a:t>
            </a:r>
          </a:p>
          <a:p>
            <a:pPr lvl="3"/>
            <a:r>
              <a:t>Fourth level</a:t>
            </a:r>
          </a:p>
          <a:p>
            <a:pPr lvl="4"/>
            <a:r>
              <a:t>Fifth level</a:t>
            </a:r>
          </a:p>
        </p:txBody>
      </p:sp>
      <p:sp>
        <p:nvSpPr>
          <p:cNvPr id="5" name="Zeitstempel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AAAAG4oAAB8CQAAKyoAABAAAAAmAAAACAAAAAAAAAAAAAAAMAAAABQAAAAAAAAAAAD//wAAAQAAAP//AAABAA=="/>
              </a:ext>
            </a:extLst>
          </p:cNvSpPr>
          <p:nvPr>
            <p:ph type="dt" sz="quarter" idx="10"/>
          </p:nvPr>
        </p:nvSpPr>
        <p:spPr/>
        <p:txBody>
          <a:bodyPr/>
          <a:lstStyle/>
          <a:p>
            <a:pPr/>
            <a:fld id="{4BC5A938-76A6-905F-E87D-800AE7331ED5}" type="datetime1">
              <a:t>{Datum/Zeit}</a:t>
            </a:fld>
          </a:p>
        </p:txBody>
      </p:sp>
      <p:sp>
        <p:nvSpPr>
          <p:cNvPr id="6" name="Fußzeilen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PSdu/I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AsAAG4oAAA8LQAAKyoAABAAAAAmAAAACAAAAAAAAAAAAAAAMAAAABQAAAAAAAAAAAD//wAAAQAAAP//AAABAA=="/>
              </a:ext>
            </a:extLst>
          </p:cNvSpPr>
          <p:nvPr>
            <p:ph type="ftr" sz="quarter" idx="11"/>
          </p:nvPr>
        </p:nvSpPr>
        <p:spPr/>
        <p:txBody>
          <a:bodyPr/>
          <a:lstStyle/>
          <a:p>
            <a:pPr/>
            <a:r>
              <a:t>Dr. Gerhard H. </a:t>
            </a:r>
            <a:r>
              <a:t>Peise</a:t>
            </a:r>
          </a:p>
        </p:txBody>
      </p:sp>
      <p:sp>
        <p:nvSpPr>
          <p:cNvPr id="7" name="Foliennummer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S4AAG4oAAAROAAAKyoAABAAAAAmAAAACAAAAAAAAAAAAAAAMAAAABQAAAAAAAAAAAD//wAAAQAAAP//AAABAA=="/>
              </a:ext>
            </a:extLst>
          </p:cNvSpPr>
          <p:nvPr>
            <p:ph type="sldNum" sz="quarter" idx="12"/>
          </p:nvPr>
        </p:nvSpPr>
        <p:spPr/>
        <p:txBody>
          <a:bodyPr/>
          <a:lstStyle/>
          <a:p>
            <a:pPr/>
            <a:fld id="{7B522C41-0F96-07DA-D8EA-F98F62A42EAC}" type="slidenum">
              <a:t>{Nr.}</a:t>
            </a:fld>
          </a:p>
        </p:txBody>
      </p:sp>
    </p:spTree>
  </p:cSld>
  <p:clrMapOvr>
    <a:masterClrMapping/>
  </p:clrMapOvr>
  <p:hf hdr="0" ftr="0"/>
</p:sldLayout>
</file>

<file path=ppt/slideLayouts/slideLayout16.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woTxTwoObj">
  <p:cSld name="Vergleich">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UKl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LABAABwNQAAuAgAABAAAAAmAAAACAAAAIGBAAAAAAAAMAAAABQAAAAAAAAAAAD//wAAAQAAAP//AAABAA=="/>
              </a:ext>
            </a:extLst>
          </p:cNvSpPr>
          <p:nvPr>
            <p:ph type="title"/>
          </p:nvPr>
        </p:nvSpPr>
        <p:spPr>
          <a:xfrm>
            <a:off x="457200" y="274320"/>
            <a:ext cx="8229600" cy="114300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text3"/>
          <p:cNvSpPr>
            <a:spLocks noGrp="1" noChangeArrowheads="1"/>
            <a:extLst>
              <a:ext uri="smNativeData">
                <pr:smNativeData xmlns:pr="smNativeData" xmlns="smNativeData" val="SMDATA_16_UKlVYBMAAAAlAAAAZAAAAA0A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HEJAACqGwAAYQ0AABAAAAAmAAAACAAAAIEAAAAAAAAAMAAAABQAAAAAAAAAAAD//wAAAQAAAP//AAABAA=="/>
              </a:ext>
            </a:extLst>
          </p:cNvSpPr>
          <p:nvPr>
            <p:ph idx="1"/>
          </p:nvPr>
        </p:nvSpPr>
        <p:spPr>
          <a:xfrm>
            <a:off x="457200" y="1534795"/>
            <a:ext cx="4039870" cy="640080"/>
          </a:xfrm>
        </p:spPr>
        <p:txBody>
          <a:bodyPr vert="horz" wrap="square" lIns="91440" tIns="45720" rIns="91440" bIns="45720" numCol="1" spcCol="215900" anchor="b">
            <a:prstTxWarp prst="textNoShape">
              <a:avLst/>
            </a:prstTxWarp>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Folientext1"/>
          <p:cNvSpPr>
            <a:spLocks noGrp="1" noChangeArrowheads="1"/>
            <a:extLst>
              <a:ext uri="smNativeData">
                <pr:smNativeData xmlns:pr="smNativeData" xmlns="smNativeData" val="SMDATA_16_UKl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GENAACqGwAAsCUAABAAAAAmAAAACAAAAAEAAAAAAAAAMAAAABQAAAAAAAAAAAD//wAAAQAAAP//AAABAA=="/>
              </a:ext>
            </a:extLst>
          </p:cNvSpPr>
          <p:nvPr>
            <p:ph idx="2"/>
          </p:nvPr>
        </p:nvSpPr>
        <p:spPr>
          <a:xfrm>
            <a:off x="457200" y="2174875"/>
            <a:ext cx="4039870" cy="3951605"/>
          </a:xfrm>
        </p:spPr>
        <p:txBody>
          <a:bodyPr/>
          <a:lstStyle/>
          <a:p>
            <a:pPr/>
            <a:r>
              <a:t>Master-Textstil durch Klicken bearbeiten</a:t>
            </a:r>
          </a:p>
          <a:p>
            <a:pPr lvl="1"/>
            <a:r>
              <a:t>Second level</a:t>
            </a:r>
          </a:p>
          <a:p>
            <a:pPr lvl="2"/>
            <a:r>
              <a:t>Third level</a:t>
            </a:r>
          </a:p>
          <a:p>
            <a:pPr lvl="3"/>
            <a:r>
              <a:t>Fourth level</a:t>
            </a:r>
          </a:p>
          <a:p>
            <a:pPr lvl="4"/>
            <a:r>
              <a:t>Fifth level</a:t>
            </a:r>
          </a:p>
        </p:txBody>
      </p:sp>
      <p:sp>
        <p:nvSpPr>
          <p:cNvPr id="5" name="Folientext2"/>
          <p:cNvSpPr>
            <a:spLocks noGrp="1" noChangeArrowheads="1"/>
            <a:extLst>
              <a:ext uri="smNativeData">
                <pr:smNativeData xmlns:pr="smNativeData" xmlns="smNativeData" val="SMDATA_16_UKlVYBMAAAAlAAAAZAAAAA8A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lhwAAHEJAABwNQAAYQ0AABAAAAAmAAAACAAAAIEAAAAAAAAAMAAAABQAAAAAAAAAAAD//wAAAQAAAP//AAABAA=="/>
              </a:ext>
            </a:extLst>
          </p:cNvSpPr>
          <p:nvPr>
            <p:ph idx="3"/>
          </p:nvPr>
        </p:nvSpPr>
        <p:spPr>
          <a:xfrm>
            <a:off x="4646930" y="1534795"/>
            <a:ext cx="4039870" cy="640080"/>
          </a:xfrm>
        </p:spPr>
        <p:txBody>
          <a:bodyPr vert="horz" wrap="square" lIns="91440" tIns="45720" rIns="91440" bIns="45720" numCol="1" spcCol="215900" anchor="b">
            <a:prstTxWarp prst="textNoShape">
              <a:avLst/>
            </a:prstTxWarp>
          </a:bodyPr>
          <a:lstStyle/>
          <a:p>
            <a:pPr/>
            <a:r>
              <a:t>Master-Textstil durch Klicken bearbeiten</a:t>
            </a:r>
          </a:p>
        </p:txBody>
      </p:sp>
      <p:sp>
        <p:nvSpPr>
          <p:cNvPr id="6" name="Folientext4"/>
          <p:cNvSpPr>
            <a:spLocks noGrp="1" noChangeArrowheads="1"/>
            <a:extLst>
              <a:ext uri="smNativeData">
                <pr:smNativeData xmlns:pr="smNativeData" xmlns="smNativeData" val="SMDATA_16_UKl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lhwAAGENAABwNQAAsCUAABAAAAAmAAAACAAAAAEAAAAAAAAAMAAAABQAAAAAAAAAAAD//wAAAQAAAP//AAABAA=="/>
              </a:ext>
            </a:extLst>
          </p:cNvSpPr>
          <p:nvPr>
            <p:ph idx="4"/>
          </p:nvPr>
        </p:nvSpPr>
        <p:spPr>
          <a:xfrm>
            <a:off x="4646930" y="2174875"/>
            <a:ext cx="4039870" cy="3951605"/>
          </a:xfrm>
        </p:spPr>
        <p:txBody>
          <a:bodyPr/>
          <a:lstStyle/>
          <a:p>
            <a:pPr/>
            <a:r>
              <a:t>Master-Textstil durch Klicken bearbeiten</a:t>
            </a:r>
          </a:p>
          <a:p>
            <a:pPr lvl="1"/>
            <a:r>
              <a:t>Second level</a:t>
            </a:r>
          </a:p>
          <a:p>
            <a:pPr lvl="2"/>
            <a:r>
              <a:t>Third level</a:t>
            </a:r>
          </a:p>
          <a:p>
            <a:pPr lvl="3"/>
            <a:r>
              <a:t>Fourth level</a:t>
            </a:r>
          </a:p>
          <a:p>
            <a:pPr lvl="4"/>
            <a:r>
              <a:t>Fifth level</a:t>
            </a:r>
          </a:p>
        </p:txBody>
      </p:sp>
      <p:sp>
        <p:nvSpPr>
          <p:cNvPr id="7" name="Zeitstempel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AAAAG4oAAB8CQAAKyoAABAAAAAmAAAACAAAAAAAAAAAAAAAMAAAABQAAAAAAAAAAAD//wAAAQAAAP//AAABAA=="/>
              </a:ext>
            </a:extLst>
          </p:cNvSpPr>
          <p:nvPr>
            <p:ph type="dt" sz="quarter" idx="10"/>
          </p:nvPr>
        </p:nvSpPr>
        <p:spPr/>
        <p:txBody>
          <a:bodyPr/>
          <a:lstStyle/>
          <a:p>
            <a:pPr/>
            <a:fld id="{05F42D55-1BE8-A1DB-A64C-ED8E630250B8}" type="datetime1">
              <a:t>{Datum/Zeit}</a:t>
            </a:fld>
          </a:p>
        </p:txBody>
      </p:sp>
      <p:sp>
        <p:nvSpPr>
          <p:cNvPr id="8" name="Fußzeilen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AsAAG4oAAA8LQAAKyoAABAAAAAmAAAACAAAAAAAAAAAAAAAMAAAABQAAAAAAAAAAAD//wAAAQAAAP//AAABAA=="/>
              </a:ext>
            </a:extLst>
          </p:cNvSpPr>
          <p:nvPr>
            <p:ph type="ftr" sz="quarter" idx="11"/>
          </p:nvPr>
        </p:nvSpPr>
        <p:spPr/>
        <p:txBody>
          <a:bodyPr/>
          <a:lstStyle/>
          <a:p>
            <a:pPr/>
            <a:r>
              <a:t>Dr. Gerhard H. </a:t>
            </a:r>
            <a:r>
              <a:t>Peise</a:t>
            </a:r>
          </a:p>
        </p:txBody>
      </p:sp>
      <p:sp>
        <p:nvSpPr>
          <p:cNvPr id="9" name="Foliennummer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S4AAG4oAAAROAAAKyoAABAAAAAmAAAACAAAAAAAAAAAAAAAMAAAABQAAAAAAAAAAAD//wAAAQAAAP//AAABAA=="/>
              </a:ext>
            </a:extLst>
          </p:cNvSpPr>
          <p:nvPr>
            <p:ph type="sldNum" sz="quarter" idx="12"/>
          </p:nvPr>
        </p:nvSpPr>
        <p:spPr/>
        <p:txBody>
          <a:bodyPr/>
          <a:lstStyle/>
          <a:p>
            <a:pPr/>
            <a:fld id="{39C8770C-42D4-9D81-9A70-B4D4393E6CE1}" type="slidenum">
              <a:t>{Nr.}</a:t>
            </a:fld>
          </a:p>
        </p:txBody>
      </p:sp>
    </p:spTree>
  </p:cSld>
  <p:clrMapOvr>
    <a:masterClrMapping/>
  </p:clrMapOvr>
  <p:hf hdr="0" ftr="0"/>
</p:sldLayout>
</file>

<file path=ppt/slideLayouts/slideLayout17.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titleOnly">
  <p:cSld name="Nur Titel">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UKl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IDAB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LABAABwNQAAuAgAABAAAAAmAAAACAAAAIGBAAAAAAAAMAAAABQAAAAAAAAAAAD//wAAAQAAAP//AAABAA=="/>
              </a:ext>
            </a:extLst>
          </p:cNvSpPr>
          <p:nvPr>
            <p:ph type="title"/>
          </p:nvPr>
        </p:nvSpPr>
        <p:spPr>
          <a:xfrm>
            <a:off x="457200" y="274320"/>
            <a:ext cx="8229600" cy="114300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Zeitstempel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OAbvCs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AAAAG4oAAB8CQAAKyoAABAAAAAmAAAACAAAAAAAAAAAAAAAMAAAABQAAAAAAAAAAAD//wAAAQAAAP//AAABAA=="/>
              </a:ext>
            </a:extLst>
          </p:cNvSpPr>
          <p:nvPr>
            <p:ph type="dt" sz="quarter" idx="10"/>
          </p:nvPr>
        </p:nvSpPr>
        <p:spPr/>
        <p:txBody>
          <a:bodyPr/>
          <a:lstStyle/>
          <a:p>
            <a:pPr/>
            <a:fld id="{73A48848-069E-F17E-D01C-F02BC65226A5}" type="datetime1">
              <a:t>{Datum/Zeit}</a:t>
            </a:fld>
          </a:p>
        </p:txBody>
      </p:sp>
      <p:sp>
        <p:nvSpPr>
          <p:cNvPr id="4" name="Fußzeilen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AsAAG4oAAA8LQAAKyoAABAAAAAmAAAACAAAAAAAAAAAAAAAMAAAABQAAAAAAAAAAAD//wAAAQAAAP//AAABAA=="/>
              </a:ext>
            </a:extLst>
          </p:cNvSpPr>
          <p:nvPr>
            <p:ph type="ftr" sz="quarter" idx="11"/>
          </p:nvPr>
        </p:nvSpPr>
        <p:spPr/>
        <p:txBody>
          <a:bodyPr/>
          <a:lstStyle/>
          <a:p>
            <a:pPr/>
            <a:r>
              <a:t>Dr. Gerhard H. </a:t>
            </a:r>
            <a:r>
              <a:t>Peise</a:t>
            </a:r>
          </a:p>
        </p:txBody>
      </p:sp>
      <p:sp>
        <p:nvSpPr>
          <p:cNvPr id="5" name="Foliennummer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S4AAG4oAAAROAAAKyoAABAAAAAmAAAACAAAAAAAAAAAAAAAMAAAABQAAAAAAAAAAAD//wAAAQAAAP//AAABAA=="/>
              </a:ext>
            </a:extLst>
          </p:cNvSpPr>
          <p:nvPr>
            <p:ph type="sldNum" sz="quarter" idx="12"/>
          </p:nvPr>
        </p:nvSpPr>
        <p:spPr/>
        <p:txBody>
          <a:bodyPr/>
          <a:lstStyle/>
          <a:p>
            <a:pPr/>
            <a:fld id="{711B4BA8-E69C-4EBD-D2A3-10E805ED2445}" type="slidenum">
              <a:t>{Nr.}</a:t>
            </a:fld>
          </a:p>
        </p:txBody>
      </p:sp>
    </p:spTree>
  </p:cSld>
  <p:clrMapOvr>
    <a:masterClrMapping/>
  </p:clrMapOvr>
  <p:hf hdr="0" ftr="0"/>
</p:sldLayout>
</file>

<file path=ppt/slideLayouts/slideLayout18.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blank">
  <p:cSld name="Leer">
    <p:spTree>
      <p:nvGrpSpPr>
        <p:cNvPr id="1" name=""/>
        <p:cNvGrpSpPr/>
        <p:nvPr/>
      </p:nvGrpSpPr>
      <p:grpSpPr>
        <a:xfrm>
          <a:off x="0" y="0"/>
          <a:ext cx="0" cy="0"/>
          <a:chOff x="0" y="0"/>
          <a:chExt cx="0" cy="0"/>
        </a:xfrm>
      </p:grpSpPr>
      <p:sp>
        <p:nvSpPr>
          <p:cNvPr id="2" name="ZeitstempelBereich1"/>
          <p:cNvSpPr txBox="1">
            <a:extLst>
              <a:ext uri="smNativeData">
                <pr:smNativeData xmlns:pr="smNativeData" xmlns="smNativeData" val="SMDATA_16_UKlVYBMAAAAlAAAAEg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YC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HAAAAG0oAAB8CQAAKyoAABAAAAAmAAAACAAAAP//////////MAAAABQAAAAAAAAAAAD//wAAAQAAAP//AAABAA=="/>
              </a:ext>
            </a:extLst>
          </p:cNvSpPr>
          <p:nvPr/>
        </p:nvSpPr>
        <p:spPr>
          <a:xfrm>
            <a:off x="17780" y="6571615"/>
            <a:ext cx="1524000" cy="283210"/>
          </a:xfrm>
          <a:prstGeom prst="rect">
            <a:avLst/>
          </a:prstGeom>
          <a:noFill/>
          <a:ln>
            <a:noFill/>
          </a:ln>
          <a:effectLst/>
        </p:spPr>
        <p:txBody>
          <a:bodyPr vert="horz" wrap="square" lIns="91440" tIns="45720" rIns="91440" bIns="45720" numCol="1" spcCol="215900" anchor="t"/>
          <a:lstStyle/>
          <a:p>
            <a:pPr>
              <a:defRPr lang="de-de" sz="1100">
                <a:solidFill>
                  <a:schemeClr val="accent1"/>
                </a:solidFill>
              </a:defRPr>
            </a:pPr>
            <a:r>
              <a:rPr lang="de-de">
                <a:solidFill>
                  <a:schemeClr val="tx2"/>
                </a:solidFill>
                <a:latin typeface="Basic Sans" pitchFamily="1" charset="0"/>
                <a:ea typeface="Basic Roman" pitchFamily="1" charset="0"/>
                <a:cs typeface="Basic Roman" pitchFamily="1" charset="0"/>
              </a:rPr>
              <a:t>SS</a:t>
            </a:r>
            <a:r>
              <a:t> </a:t>
            </a:r>
            <a:r>
              <a:rPr lang="de-de">
                <a:solidFill>
                  <a:schemeClr val="tx2"/>
                </a:solidFill>
                <a:latin typeface="Basic Sans" pitchFamily="1" charset="0"/>
                <a:ea typeface="Basic Roman" pitchFamily="1" charset="0"/>
                <a:cs typeface="Basic Roman" pitchFamily="1" charset="0"/>
              </a:rPr>
              <a:t>2021</a:t>
            </a:r>
            <a:endParaRPr lang="de-de">
              <a:solidFill>
                <a:schemeClr val="tx2"/>
              </a:solidFill>
              <a:latin typeface="Basic Sans" pitchFamily="1" charset="0"/>
              <a:ea typeface="Basic Roman" pitchFamily="1" charset="0"/>
              <a:cs typeface="Basic Roman" pitchFamily="1" charset="0"/>
            </a:endParaRP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mAsAAG4oAADQLQAAKyoAABAAAAAmAAAACAAAAP//////////MAAAABQAAAAAAAAAAAD//wAAAQAAAP//AAABAA=="/>
              </a:ext>
            </a:extLst>
          </p:cNvSpPr>
          <p:nvPr/>
        </p:nvSpPr>
        <p:spPr>
          <a:xfrm>
            <a:off x="1884680" y="6572250"/>
            <a:ext cx="5562600" cy="282575"/>
          </a:xfrm>
          <a:prstGeom prst="rect">
            <a:avLst/>
          </a:prstGeom>
          <a:noFill/>
          <a:ln>
            <a:noFill/>
          </a:ln>
          <a:effectLst/>
        </p:spPr>
        <p:txBody>
          <a:bodyPr vert="horz" wrap="square" lIns="91440" tIns="45720" rIns="91440" bIns="45720" numCol="1" spcCol="215900" anchor="t"/>
          <a:lstStyle/>
          <a:p>
            <a:pPr algn="ctr" defTabSz="449580">
              <a:tabLst/>
              <a:defRPr sz="1100">
                <a:solidFill>
                  <a:schemeClr val="tx2"/>
                </a:solidFill>
                <a:latin typeface="Basic Sans" pitchFamily="1" charset="0"/>
                <a:ea typeface="Arial" pitchFamily="1" charset="0"/>
                <a:cs typeface="Arial" pitchFamily="1" charset="0"/>
              </a:defRPr>
            </a:pPr>
            <a:r>
              <a:t>Dr. Gerhard H. </a:t>
            </a:r>
            <a:r>
              <a:t>Peise</a:t>
            </a:r>
            <a:r>
              <a:rPr lang="de-de">
                <a:solidFill>
                  <a:schemeClr val="accent1"/>
                </a:solidFill>
              </a:rPr>
              <a:t> | </a:t>
            </a:r>
            <a:r>
              <a:t>Psychologische</a:t>
            </a:r>
            <a:r>
              <a:rPr lang="de-de">
                <a:solidFill>
                  <a:schemeClr val="accent1"/>
                </a:solidFill>
              </a:rPr>
              <a:t> </a:t>
            </a:r>
            <a:r>
              <a:t>Handlungskompetenz</a:t>
            </a:r>
            <a:endParaRPr lang="de-de">
              <a:solidFill>
                <a:schemeClr val="accent1"/>
              </a:solidFill>
            </a:endParaRPr>
          </a:p>
        </p:txBody>
      </p:sp>
      <p:sp>
        <p:nvSpPr>
          <p:cNvPr id="4" name="Rechteck2"/>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mywAAFgoAAD7NQAAFSoAABAAAAAmAAAACAAAAP//////////MAAAABQAAAAAAAAAAAD//wAAAQAAAP//AAABAA=="/>
              </a:ext>
            </a:extLst>
          </p:cNvSpPr>
          <p:nvPr/>
        </p:nvSpPr>
        <p:spPr>
          <a:xfrm>
            <a:off x="7251065" y="6558280"/>
            <a:ext cx="1524000" cy="282575"/>
          </a:xfrm>
          <a:prstGeom prst="rect">
            <a:avLst/>
          </a:prstGeom>
          <a:noFill/>
          <a:ln>
            <a:noFill/>
          </a:ln>
          <a:effectLst/>
        </p:spPr>
        <p:txBody>
          <a:bodyPr vert="horz" wrap="square" lIns="91440" tIns="45720" rIns="91440" bIns="45720" numCol="1" spcCol="215900" anchor="t"/>
          <a:lstStyle/>
          <a:p>
            <a:pPr algn="r" defTabSz="449580">
              <a:tabLst/>
              <a:defRPr sz="1100">
                <a:solidFill>
                  <a:schemeClr val="tx2"/>
                </a:solidFill>
                <a:latin typeface="Basic Sans" pitchFamily="1" charset="0"/>
                <a:ea typeface="Arial" pitchFamily="1" charset="0"/>
                <a:cs typeface="Arial" pitchFamily="1" charset="0"/>
              </a:defRPr>
            </a:pPr>
            <a:fld id="{4C05B0C9-87A1-5046-EFBD-7113FEF31924}" type="slidenum">
              <a:t>64</a:t>
            </a:fld>
          </a:p>
        </p:txBody>
      </p:sp>
    </p:spTree>
  </p:cSld>
  <p:clrMapOvr>
    <a:masterClrMapping/>
  </p:clrMapOvr>
  <p:hf hdr="0" ftr="0" dt="0"/>
</p:sldLayout>
</file>

<file path=ppt/slideLayouts/slideLayout19.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objTx">
  <p:cSld name="Inhalt mit Überschrif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UKlVYBMAAAAlAAAAEgAAAA8B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F0AI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K4BAABSFQAA1AgAABAAAAAmAAAACAAAAIGBAAAAAAAAMAAAABQAAAAAAAAAAAD//wAAAQAAAP//AAABAA=="/>
              </a:ext>
            </a:extLst>
          </p:cNvSpPr>
          <p:nvPr>
            <p:ph type="title"/>
          </p:nvPr>
        </p:nvSpPr>
        <p:spPr>
          <a:xfrm>
            <a:off x="457200" y="273050"/>
            <a:ext cx="3008630" cy="1162050"/>
          </a:xfrm>
          <a:prstGeom prst="rect">
            <a:avLst/>
          </a:prstGeom>
        </p:spPr>
        <p:txBody>
          <a:bodyPr vert="horz" wrap="square" numCol="1" spcCol="215900" anchor="b">
            <a:prstTxWarp prst="textNoShape">
              <a:avLst/>
            </a:prstTxWarp>
          </a:bodyPr>
          <a:lstStyle>
            <a:lvl1pPr algn="l">
              <a:defRPr sz="2000" b="1"/>
            </a:lvl1pPr>
          </a:lstStyle>
          <a:p>
            <a:pPr/>
            <a:r>
              <a:t>Master-Titelstil durch Klicken bearbeiten</a:t>
            </a:r>
          </a:p>
        </p:txBody>
      </p:sp>
      <p:sp>
        <p:nvSpPr>
          <p:cNvPr id="3" name="Folientext2"/>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UAAK4BAABwNQAAsCUAABAAAAAmAAAACAAAAAEAAAAAAAAAMAAAABQAAAAAAAAAAAD//wAAAQAAAP//AAABAA=="/>
              </a:ext>
            </a:extLst>
          </p:cNvSpPr>
          <p:nvPr>
            <p:ph idx="1"/>
          </p:nvPr>
        </p:nvSpPr>
        <p:spPr>
          <a:xfrm>
            <a:off x="3575050" y="273050"/>
            <a:ext cx="5111750" cy="5853430"/>
          </a:xfrm>
        </p:spPr>
        <p:txBody>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Folientext1"/>
          <p:cNvSpPr>
            <a:spLocks noGrp="1" noChangeArrowheads="1"/>
            <a:extLst>
              <a:ext uri="smNativeData">
                <pr:smNativeData xmlns:pr="smNativeData" xmlns="smNativeData" val="SMDATA_16_UKl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NAIp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NQIAABSFQAAsCUAABAAAAAmAAAACAAAAAEAAAAAAAAAMAAAABQAAAAAAAAAAAD//wAAAQAAAP//AAABAA=="/>
              </a:ext>
            </a:extLst>
          </p:cNvSpPr>
          <p:nvPr>
            <p:ph idx="2"/>
          </p:nvPr>
        </p:nvSpPr>
        <p:spPr>
          <a:xfrm>
            <a:off x="457200" y="1435100"/>
            <a:ext cx="3008630" cy="4691380"/>
          </a:xfrm>
        </p:spPr>
        <p:txBody>
          <a:bodyPr/>
          <a:lstStyle/>
          <a:p>
            <a:pPr/>
            <a:r>
              <a:t>Master-Textstil durch Klicken bearbeiten</a:t>
            </a:r>
          </a:p>
        </p:txBody>
      </p:sp>
      <p:sp>
        <p:nvSpPr>
          <p:cNvPr id="5" name="Zeitstempel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AAAAG4oAAB8CQAAKyoAABAAAAAmAAAACAAAAAAAAAAAAAAAMAAAABQAAAAAAAAAAAD//wAAAQAAAP//AAABAA=="/>
              </a:ext>
            </a:extLst>
          </p:cNvSpPr>
          <p:nvPr>
            <p:ph type="dt" sz="quarter" idx="10"/>
          </p:nvPr>
        </p:nvSpPr>
        <p:spPr/>
        <p:txBody>
          <a:bodyPr/>
          <a:lstStyle/>
          <a:p>
            <a:pPr/>
            <a:fld id="{6CB75DE8-A681-E2AB-CF0F-50FE13413905}" type="datetime1">
              <a:t>{Datum/Zeit}</a:t>
            </a:fld>
          </a:p>
        </p:txBody>
      </p:sp>
      <p:sp>
        <p:nvSpPr>
          <p:cNvPr id="6" name="Fußzeilen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AsAAG4oAAA8LQAAKyoAABAAAAAmAAAACAAAAAAAAAAAAAAAMAAAABQAAAAAAAAAAAD//wAAAQAAAP//AAABAA=="/>
              </a:ext>
            </a:extLst>
          </p:cNvSpPr>
          <p:nvPr>
            <p:ph type="ftr" sz="quarter" idx="11"/>
          </p:nvPr>
        </p:nvSpPr>
        <p:spPr/>
        <p:txBody>
          <a:bodyPr/>
          <a:lstStyle/>
          <a:p>
            <a:pPr/>
            <a:r>
              <a:t>Dr. Gerhard H. </a:t>
            </a:r>
            <a:r>
              <a:t>Peise</a:t>
            </a:r>
          </a:p>
        </p:txBody>
      </p:sp>
      <p:sp>
        <p:nvSpPr>
          <p:cNvPr id="7" name="Foliennummer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S4AAG4oAAAROAAAKyoAABAAAAAmAAAACAAAAAAAAAAAAAAAMAAAABQAAAAAAAAAAAD//wAAAQAAAP//AAABAA=="/>
              </a:ext>
            </a:extLst>
          </p:cNvSpPr>
          <p:nvPr>
            <p:ph type="sldNum" sz="quarter" idx="12"/>
          </p:nvPr>
        </p:nvSpPr>
        <p:spPr/>
        <p:txBody>
          <a:bodyPr/>
          <a:lstStyle/>
          <a:p>
            <a:pPr/>
            <a:fld id="{43368892-DCAE-637E-E08E-2A2BC6C0167F}" type="slidenum">
              <a:t>{Nr.}</a:t>
            </a:fld>
          </a:p>
        </p:txBody>
      </p:sp>
    </p:spTree>
  </p:cSld>
  <p:clrMapOvr>
    <a:masterClrMapping/>
  </p:clrMapOvr>
  <p:hf hdr="0" ftr="0"/>
</p:sldLayout>
</file>

<file path=ppt/slideLayouts/slideLayout20.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picTx">
  <p:cSld name="Grafik mit Überschrif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UKlVYBMAAAAlAAAAEgAAAA8B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BgsAAIgdAADGLAAABCEAABAAAAAmAAAACAAAAIGBAAAAAAAAMAAAABQAAAAAAAAAAAD//wAAAQAAAP//AAABAA=="/>
              </a:ext>
            </a:extLst>
          </p:cNvSpPr>
          <p:nvPr>
            <p:ph type="title"/>
          </p:nvPr>
        </p:nvSpPr>
        <p:spPr>
          <a:xfrm>
            <a:off x="1791970" y="4800600"/>
            <a:ext cx="5486400" cy="566420"/>
          </a:xfrm>
          <a:prstGeom prst="rect">
            <a:avLst/>
          </a:prstGeom>
        </p:spPr>
        <p:txBody>
          <a:bodyPr vert="horz" wrap="square" numCol="1" spcCol="215900" anchor="b">
            <a:prstTxWarp prst="textNoShape">
              <a:avLst/>
            </a:prstTxWarp>
          </a:bodyPr>
          <a:lstStyle>
            <a:lvl1pPr algn="l">
              <a:defRPr sz="2000" b="1"/>
            </a:lvl1pPr>
          </a:lstStyle>
          <a:p>
            <a:pPr/>
            <a:r>
              <a:t>Master-Titelstil durch Klicken bearbeiten</a:t>
            </a:r>
          </a:p>
        </p:txBody>
      </p:sp>
      <p:sp>
        <p:nvSpPr>
          <p:cNvPr id="3" name="Folientext2"/>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gsAAMYDAADGLAAAFh0AABAAAAAmAAAACAAAAAEAAAAAAAAAMAAAABQAAAAAAAAAAAD//wAAAQAAAP//AAABAA=="/>
              </a:ext>
            </a:extLst>
          </p:cNvSpPr>
          <p:nvPr>
            <p:ph idx="1"/>
          </p:nvPr>
        </p:nvSpPr>
        <p:spPr>
          <a:xfrm>
            <a:off x="1791970" y="613410"/>
            <a:ext cx="5486400" cy="4114800"/>
          </a:xfrm>
        </p:spPr>
        <p:txBody>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Folientext1"/>
          <p:cNvSpPr>
            <a:spLocks noGrp="1" noChangeArrowheads="1"/>
            <a:extLst>
              <a:ext uri="smNativeData">
                <pr:smNativeData xmlns:pr="smNativeData" xmlns="smNativeData" val="SMDATA_16_UKlVYBMAAAAlAAAAZAAAAA8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gsAAAQhAADGLAAA+CUAABAAAAAmAAAACAAAAAEAAAAAAAAAMAAAABQAAAAAAAAAAAD//wAAAQAAAP//AAABAA=="/>
              </a:ext>
            </a:extLst>
          </p:cNvSpPr>
          <p:nvPr>
            <p:ph idx="2"/>
          </p:nvPr>
        </p:nvSpPr>
        <p:spPr>
          <a:xfrm>
            <a:off x="1791970" y="5367020"/>
            <a:ext cx="5486400" cy="805180"/>
          </a:xfrm>
        </p:spPr>
        <p:txBody>
          <a:bodyPr/>
          <a:lstStyle/>
          <a:p>
            <a:pPr/>
            <a:r>
              <a:t>Master-Textstil durch Klicken bearbeiten</a:t>
            </a:r>
          </a:p>
        </p:txBody>
      </p:sp>
      <p:sp>
        <p:nvSpPr>
          <p:cNvPr id="5" name="Zeitstempel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AAAAG4oAAB8CQAAKyoAABAAAAAmAAAACAAAAAAAAAAAAAAAMAAAABQAAAAAAAAAAAD//wAAAQAAAP//AAABAA=="/>
              </a:ext>
            </a:extLst>
          </p:cNvSpPr>
          <p:nvPr>
            <p:ph type="dt" sz="quarter" idx="10"/>
          </p:nvPr>
        </p:nvSpPr>
        <p:spPr/>
        <p:txBody>
          <a:bodyPr/>
          <a:lstStyle/>
          <a:p>
            <a:pPr/>
            <a:fld id="{64B97F07-4989-EC89-C701-BFDC314F31EA}" type="datetime1">
              <a:t/>
            </a:fld>
          </a:p>
        </p:txBody>
      </p:sp>
      <p:sp>
        <p:nvSpPr>
          <p:cNvPr id="6" name="Fußzeilen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AsAAG4oAAA8LQAAKyoAABAAAAAmAAAACAAAAAAAAAAAAAAAMAAAABQAAAAAAAAAAAD//wAAAQAAAP//AAABAA=="/>
              </a:ext>
            </a:extLst>
          </p:cNvSpPr>
          <p:nvPr>
            <p:ph type="ftr" sz="quarter" idx="11"/>
          </p:nvPr>
        </p:nvSpPr>
        <p:spPr/>
        <p:txBody>
          <a:bodyPr/>
          <a:lstStyle/>
          <a:p>
            <a:pPr/>
            <a:r>
              <a:t>Dr. Gerhard H. </a:t>
            </a:r>
            <a:r>
              <a:t>Peise</a:t>
            </a:r>
          </a:p>
        </p:txBody>
      </p:sp>
      <p:sp>
        <p:nvSpPr>
          <p:cNvPr id="7" name="Foliennummer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S4AAG4oAAAROAAAKyoAABAAAAAmAAAACAAAAAAAAAAAAAAAMAAAABQAAAAAAAAAAAD//wAAAQAAAP//AAABAA=="/>
              </a:ext>
            </a:extLst>
          </p:cNvSpPr>
          <p:nvPr>
            <p:ph type="sldNum" sz="quarter" idx="12"/>
          </p:nvPr>
        </p:nvSpPr>
        <p:spPr/>
        <p:txBody>
          <a:bodyPr/>
          <a:lstStyle/>
          <a:p>
            <a:pPr/>
            <a:fld id="{28644022-6CC5-31B6-8BDC-9AE30E927DCF}" type="slidenum">
              <a:t/>
            </a:fld>
          </a:p>
        </p:txBody>
      </p:sp>
    </p:spTree>
  </p:cSld>
  <p:clrMapOvr>
    <a:masterClrMapping/>
  </p:clrMapOvr>
  <p:hf hdr="0" ftr="0"/>
</p:sldLayout>
</file>

<file path=ppt/slideLayouts/slideLayout21.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vertTx">
  <p:cSld name="Titel und vertikaler Tex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UKlVYBMAAAAlAAAAEgAAAA8BAAAAkAAAAEgAAACQAAAASAAAAAAAAAAB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0AIAALABAABwNQAAuAgAABAAAAAmAAAACAAAAIGBAAAAAAAAMAAAABQAAAAAAAAAAAD//wAAAQAAAP//AAABAA=="/>
              </a:ext>
            </a:extLst>
          </p:cNvSpPr>
          <p:nvPr>
            <p:ph type="title"/>
          </p:nvPr>
        </p:nvSpPr>
        <p:spPr>
          <a:xfrm>
            <a:off x="457200" y="274320"/>
            <a:ext cx="8229600" cy="1143000"/>
          </a:xfrm>
          <a:prstGeom prst="rect">
            <a:avLst/>
          </a:prstGeom>
        </p:spPr>
        <p:txBody>
          <a:bodyPr vert="horz" wrap="square" numCol="1" spcCol="215900" anchor="ctr">
            <a:prstTxWarp prst="textNoShape">
              <a:avLst/>
            </a:prstTxWarp>
          </a:bodyPr>
          <a:lstStyle/>
          <a:p>
            <a:pPr/>
            <a:r>
              <a:t>Master-Titelstil durch Klicken bearbeiten</a:t>
            </a:r>
          </a:p>
        </p:txBody>
      </p:sp>
      <p:sp>
        <p:nvSpPr>
          <p:cNvPr id="3" name="Folientext1"/>
          <p:cNvSpPr>
            <a:spLocks noGrp="1" noChangeArrowheads="1"/>
            <a:extLst>
              <a:ext uri="smNativeData">
                <pr:smNativeData xmlns:pr="smNativeData" xmlns="smNativeData" val="SMDATA_16_UKlVYBMAAAAlAAAAZAAAAA0AAAAAkAAAAEgAAACQAAAASAAAAAAAAAAAAAAAAQ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VAEAABsGAAB7NwAA7CUAABAAAAAmAAAACAAAAAIAAAAAAAAAMAAAABQAAAAAAAAAAAD//wAAAQAAAP//AAABAA=="/>
              </a:ext>
            </a:extLst>
          </p:cNvSpPr>
          <p:nvPr>
            <p:ph idx="1"/>
          </p:nvPr>
        </p:nvSpPr>
        <p:spPr/>
        <p:txBody>
          <a:bodyPr vert="vert" wrap="square" lIns="91440" tIns="45720" rIns="91440" bIns="45720" numCol="1" spcCol="215900" anchor="t">
            <a:prstTxWarp prst="textNoShape">
              <a:avLst/>
            </a:prstTxWarp>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Zeitstempel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AAAAG4oAAB8CQAAKyoAABAAAAAmAAAACAAAAAAAAAAAAAAAMAAAABQAAAAAAAAAAAD//wAAAQAAAP//AAABAA=="/>
              </a:ext>
            </a:extLst>
          </p:cNvSpPr>
          <p:nvPr>
            <p:ph type="dt" sz="quarter" idx="10"/>
          </p:nvPr>
        </p:nvSpPr>
        <p:spPr/>
        <p:txBody>
          <a:bodyPr/>
          <a:lstStyle/>
          <a:p>
            <a:pPr/>
            <a:fld id="{0F5D662F-61E2-0890-ACE5-97C528AB5AC2}" type="datetime1">
              <a:t/>
            </a:fld>
          </a:p>
        </p:txBody>
      </p:sp>
      <p:sp>
        <p:nvSpPr>
          <p:cNvPr id="5" name="Fußzeilen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HBlPSI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AsAAG4oAAA8LQAAKyoAABAAAAAmAAAACAAAAAAAAAAAAAAAMAAAABQAAAAAAAAAAAD//wAAAQAAAP//AAABAA=="/>
              </a:ext>
            </a:extLst>
          </p:cNvSpPr>
          <p:nvPr>
            <p:ph type="ftr" sz="quarter" idx="11"/>
          </p:nvPr>
        </p:nvSpPr>
        <p:spPr/>
        <p:txBody>
          <a:bodyPr/>
          <a:lstStyle/>
          <a:p>
            <a:pPr/>
            <a:r>
              <a:t>Dr. Gerhard H. </a:t>
            </a:r>
            <a:r>
              <a:t>Peise</a:t>
            </a:r>
          </a:p>
        </p:txBody>
      </p:sp>
      <p:sp>
        <p:nvSpPr>
          <p:cNvPr id="6" name="Foliennummer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S4AAG4oAAAROAAAKyoAABAAAAAmAAAACAAAAAAAAAAAAAAAMAAAABQAAAAAAAAAAAD//wAAAQAAAP//AAABAA=="/>
              </a:ext>
            </a:extLst>
          </p:cNvSpPr>
          <p:nvPr>
            <p:ph type="sldNum" sz="quarter" idx="12"/>
          </p:nvPr>
        </p:nvSpPr>
        <p:spPr/>
        <p:txBody>
          <a:bodyPr/>
          <a:lstStyle/>
          <a:p>
            <a:pPr/>
            <a:fld id="{7227AA3B-759F-725C-D19F-8309E4D127D6}" type="slidenum">
              <a:t/>
            </a:fld>
          </a:p>
        </p:txBody>
      </p:sp>
    </p:spTree>
  </p:cSld>
  <p:clrMapOvr>
    <a:masterClrMapping/>
  </p:clrMapOvr>
  <p:hf hdr="0" ftr="0"/>
</p:sldLayout>
</file>

<file path=ppt/slideLayouts/slideLayout22.xml><?xml version="1.0" encoding="utf-8"?>
<p:sldLayout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type="vertTitleAndTx">
  <p:cSld name="Vertikaler Titel und Text">
    <p:spTree>
      <p:nvGrpSpPr>
        <p:cNvPr id="1" name=""/>
        <p:cNvGrpSpPr/>
        <p:nvPr/>
      </p:nvGrpSpPr>
      <p:grpSpPr>
        <a:xfrm>
          <a:off x="0" y="0"/>
          <a:ext cx="0" cy="0"/>
          <a:chOff x="0" y="0"/>
          <a:chExt cx="0" cy="0"/>
        </a:xfrm>
      </p:grpSpPr>
      <p:sp>
        <p:nvSpPr>
          <p:cNvPr id="2" name="Folientitel1"/>
          <p:cNvSpPr txBox="1">
            <a:spLocks noGrp="1" noChangeArrowheads="1"/>
            <a:extLst>
              <a:ext uri="smNativeData">
                <pr:smNativeData xmlns:pr="smNativeData" xmlns="smNativeData" val="SMDATA_16_UKlVYBMAAAAlAAAAEgAAAA8BAAAAkAAAAEgAAACQAAAASAAAAAAAAAACAAAAAQ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AAABQAAAAEAAAAAAAAAAAAAAAAAAAAAAAAAAAAAAAAAAAAAAAAAAAAAAAJ/f38AAAAAA8zMzADAwP8Af39/AAAAAAAAAAAAAAAAAAAAAAAAAAAAIQAAABgAAAAUAAAAyCgAALABAABwNQAAsCUAABAAAAAmAAAACAAAAIOBAAAAAAAAMAAAABQAAAAAAAAAAAD//wAAAQAAAP//AAABAA=="/>
              </a:ext>
            </a:extLst>
          </p:cNvSpPr>
          <p:nvPr>
            <p:ph type="title"/>
          </p:nvPr>
        </p:nvSpPr>
        <p:spPr>
          <a:xfrm>
            <a:off x="6629400" y="274320"/>
            <a:ext cx="2057400" cy="5852160"/>
          </a:xfrm>
          <a:prstGeom prst="rect">
            <a:avLst/>
          </a:prstGeom>
        </p:spPr>
        <p:txBody>
          <a:bodyPr vert="vert" wrap="square" numCol="1" spcCol="215900" anchor="b">
            <a:prstTxWarp prst="textNoShape">
              <a:avLst/>
            </a:prstTxWarp>
          </a:bodyPr>
          <a:lstStyle/>
          <a:p>
            <a:pPr/>
            <a:r>
              <a:t>Master-Titelstil durch Klicken bearbeiten</a:t>
            </a:r>
          </a:p>
        </p:txBody>
      </p:sp>
      <p:sp>
        <p:nvSpPr>
          <p:cNvPr id="3" name="Folientext1"/>
          <p:cNvSpPr>
            <a:spLocks noGrp="1" noChangeArrowheads="1"/>
            <a:extLst>
              <a:ext uri="smNativeData">
                <pr:smNativeData xmlns:pr="smNativeData" xmlns="smNativeData" val="SMDATA_16_UKlVYBMAAAAlAAAAZAAAAA0AAAAAkAAAAEgAAACQAAAASAAAAAAAAAAAAAAAAQ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AIAALABAADYJwAAsCUAABAAAAAmAAAACAAAAAMAAAAAAAAAMAAAABQAAAAAAAAAAAD//wAAAQAAAP//AAABAA=="/>
              </a:ext>
            </a:extLst>
          </p:cNvSpPr>
          <p:nvPr>
            <p:ph idx="1"/>
          </p:nvPr>
        </p:nvSpPr>
        <p:spPr>
          <a:xfrm>
            <a:off x="457200" y="274320"/>
            <a:ext cx="6019800" cy="5852160"/>
          </a:xfrm>
        </p:spPr>
        <p:txBody>
          <a:bodyPr vert="vert" wrap="square" lIns="91440" tIns="45720" rIns="91440" bIns="45720" numCol="1" spcCol="215900" anchor="t">
            <a:prstTxWarp prst="textNoShape">
              <a:avLst/>
            </a:prstTxWarp>
          </a:bodyPr>
          <a:lstStyle/>
          <a:p>
            <a:pPr>
              <a:spcBef>
                <a:spcPts val="0"/>
              </a:spcBef>
            </a:pPr>
            <a:r>
              <a:t>Klicken Sie, um die Formate des </a:t>
            </a:r>
            <a:r>
              <a:t>Vorlagentextes zu bearbeiten</a:t>
            </a:r>
          </a:p>
          <a:p>
            <a:pPr lvl="1"/>
            <a:r>
              <a:t>Second level</a:t>
            </a:r>
          </a:p>
          <a:p>
            <a:pPr lvl="2"/>
            <a:r>
              <a:t>Third level</a:t>
            </a:r>
          </a:p>
          <a:p>
            <a:pPr lvl="3"/>
            <a:r>
              <a:t>Fourth level</a:t>
            </a:r>
          </a:p>
          <a:p>
            <a:pPr lvl="4"/>
            <a:r>
              <a:t>Fifth level</a:t>
            </a:r>
          </a:p>
        </p:txBody>
      </p:sp>
      <p:sp>
        <p:nvSpPr>
          <p:cNvPr id="4" name="Zeitstempel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AAAAG4oAAB8CQAAKyoAABAAAAAmAAAACAAAAAAAAAAAAAAAMAAAABQAAAAAAAAAAAD//wAAAQAAAP//AAABAA=="/>
              </a:ext>
            </a:extLst>
          </p:cNvSpPr>
          <p:nvPr>
            <p:ph type="dt" sz="quarter" idx="10"/>
          </p:nvPr>
        </p:nvSpPr>
        <p:spPr/>
        <p:txBody>
          <a:bodyPr/>
          <a:lstStyle/>
          <a:p>
            <a:pPr/>
            <a:fld id="{07FA8D61-2FEA-AF7B-A442-D92EC30C528C}" type="datetime1">
              <a:t/>
            </a:fld>
          </a:p>
        </p:txBody>
      </p:sp>
      <p:sp>
        <p:nvSpPr>
          <p:cNvPr id="5" name="Fußzeilen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AsAAG4oAAA8LQAAKyoAABAAAAAmAAAACAAAAAAAAAAAAAAAMAAAABQAAAAAAAAAAAD//wAAAQAAAP//AAABAA=="/>
              </a:ext>
            </a:extLst>
          </p:cNvSpPr>
          <p:nvPr>
            <p:ph type="ftr" sz="quarter" idx="11"/>
          </p:nvPr>
        </p:nvSpPr>
        <p:spPr/>
        <p:txBody>
          <a:bodyPr/>
          <a:lstStyle/>
          <a:p>
            <a:pPr/>
            <a:r>
              <a:t>Dr. Gerhard H. </a:t>
            </a:r>
            <a:r>
              <a:t>Peise</a:t>
            </a:r>
          </a:p>
        </p:txBody>
      </p:sp>
      <p:sp>
        <p:nvSpPr>
          <p:cNvPr id="6" name="FoliennummerBereich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0M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S4AAG4oAAAROAAAKyoAABAAAAAmAAAACAAAAAAAAAAAAAAAMAAAABQAAAAAAAAAAAD//wAAAQAAAP//AAABAA=="/>
              </a:ext>
            </a:extLst>
          </p:cNvSpPr>
          <p:nvPr>
            <p:ph type="sldNum" sz="quarter" idx="12"/>
          </p:nvPr>
        </p:nvSpPr>
        <p:spPr/>
        <p:txBody>
          <a:bodyPr/>
          <a:lstStyle/>
          <a:p>
            <a:pPr/>
            <a:fld id="{574A11BF-F1BA-1FE7-F4F2-07B25FBC0252}" type="slidenum">
              <a:t/>
            </a:fld>
          </a:p>
        </p:txBody>
      </p:sp>
    </p:spTree>
  </p:cSld>
  <p:clrMapOvr>
    <a:masterClrMapping/>
  </p:clrMapOvr>
  <p:hf hdr="0" ftr="0"/>
</p:sldLayout>
</file>

<file path=ppt/slideMasters/_rels/slideMaster1.xml.rels><?xml version="1.0" encoding="UTF-8" standalone="yes" ?>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png"/><Relationship Id="rId3" Type="http://schemas.openxmlformats.org/officeDocument/2006/relationships/image" Target="../media/image3.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theme" Target="../theme/theme1.xml"/></Relationships>
</file>

<file path=ppt/slideMasters/_rels/slideMaster2.xml.rels><?xml version="1.0" encoding="UTF-8" standalone="yes" ?>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2.xml"/><Relationship Id="rId3" Type="http://schemas.openxmlformats.org/officeDocument/2006/relationships/slideLayout" Target="../slideLayouts/slideLayout13.xml"/><Relationship Id="rId4" Type="http://schemas.openxmlformats.org/officeDocument/2006/relationships/slideLayout" Target="../slideLayouts/slideLayout14.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 Id="rId9" Type="http://schemas.openxmlformats.org/officeDocument/2006/relationships/slideLayout" Target="../slideLayouts/slideLayout19.xml"/><Relationship Id="rId10" Type="http://schemas.openxmlformats.org/officeDocument/2006/relationships/slideLayout" Target="../slideLayouts/slideLayout20.xml"/><Relationship Id="rId11" Type="http://schemas.openxmlformats.org/officeDocument/2006/relationships/slideLayout" Target="../slideLayouts/slideLayout21.xml"/><Relationship Id="rId12" Type="http://schemas.openxmlformats.org/officeDocument/2006/relationships/slideLayout" Target="../slideLayouts/slideLayout22.xml"/><Relationship Id="rId13" Type="http://schemas.openxmlformats.org/officeDocument/2006/relationships/theme" Target="../theme/theme4.xml"/></Relationships>
</file>

<file path=ppt/slideMasters/slideMaster1.xml><?xml version="1.0" encoding="utf-8"?>
<p:sldMaste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cSld name="1_PPT-Vorlage_der_FOM_20140109">
    <p:bg>
      <p:bgPr>
        <a:solidFill>
          <a:schemeClr val="bg1"/>
        </a:solidFill>
        <a:effectLst/>
      </p:bgPr>
    </p:bg>
    <p:spTree>
      <p:nvGrpSpPr>
        <p:cNvPr id="1" name=""/>
        <p:cNvGrpSpPr/>
        <p:nvPr/>
      </p:nvGrpSpPr>
      <p:grpSpPr>
        <a:xfrm>
          <a:off x="0" y="0"/>
          <a:ext cx="0" cy="0"/>
          <a:chOff x="0" y="0"/>
          <a:chExt cx="0" cy="0"/>
        </a:xfrm>
      </p:grpSpPr>
      <p:pic>
        <p:nvPicPr>
          <p:cNvPr id="2" name="Picture 2" descr="T:\Projektorganisation\Allgemein\Vorlagen\Logos\Initiale\FOM_Initial_2012.jpg"/>
          <p:cNvPicPr>
            <a:picLocks noChangeAspect="1"/>
            <a:extLst>
              <a:ext uri="smNativeData">
                <pr:smNativeData xmlns:pr="smNativeData" xmlns="smNativeData" val="SMDATA_18_UKlVYBMAAAAlAAAAEQ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MIxAACRAAAAVjYAACYFAAAQAAAAJgAAAAgAAAD//////////zAAAAAUAAAAAAAAAAAA//8AAAEAAAD//wAAAQA="/>
              </a:ext>
            </a:extLst>
          </p:cNvPicPr>
          <p:nvPr/>
        </p:nvPicPr>
        <p:blipFill>
          <a:blip r:embed="rId1"/>
          <a:stretch>
            <a:fillRect/>
          </a:stretch>
        </p:blipFill>
        <p:spPr>
          <a:xfrm>
            <a:off x="8088630" y="92075"/>
            <a:ext cx="744220" cy="744855"/>
          </a:xfrm>
          <a:prstGeom prst="rect">
            <a:avLst/>
          </a:prstGeom>
          <a:noFill/>
          <a:ln>
            <a:noFill/>
          </a:ln>
          <a:effectLst/>
        </p:spPr>
      </p:pic>
      <p:pic>
        <p:nvPicPr>
          <p:cNvPr id="3" name="Grafik 2"/>
          <p:cNvPicPr>
            <a:picLocks noChangeAspect="1"/>
            <a:extLst>
              <a:ext uri="smNativeData">
                <pr:smNativeData xmlns:pr="smNativeData" xmlns="smNativeData" val="SMDATA_18_UKlVYBMAAAAlAAAAEQ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AAAAAAAAAAAQDgAADAqAAAQAAAAJgAAAAgAAAD//////////zAAAAAUAAAAAAAAAAAA//8AAAEAAAD//wAAAQA="/>
              </a:ext>
            </a:extLst>
          </p:cNvPicPr>
          <p:nvPr/>
        </p:nvPicPr>
        <p:blipFill>
          <a:blip r:embed="rId2"/>
          <a:stretch>
            <a:fillRect/>
          </a:stretch>
        </p:blipFill>
        <p:spPr>
          <a:xfrm>
            <a:off x="0" y="0"/>
            <a:ext cx="9144000" cy="6858000"/>
          </a:xfrm>
          <a:prstGeom prst="rect">
            <a:avLst/>
          </a:prstGeom>
          <a:noFill/>
          <a:ln>
            <a:noFill/>
          </a:ln>
          <a:effectLst/>
        </p:spPr>
      </p:pic>
      <p:pic>
        <p:nvPicPr>
          <p:cNvPr id="4" name="Grafik1"/>
          <p:cNvPicPr>
            <a:picLocks noChangeAspect="1"/>
            <a:extLst>
              <a:ext uri="smNativeData">
                <pr:smNativeData xmlns:pr="smNativeData" xmlns="smNativeData" val="SMDATA_18_UKlVYBMAAAAlAAAAEQ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DpAQ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CAzAADNAAAAeDcAACYFAAAQAAAAJgAAAAgAAAD//////////zAAAAAUAAAAAAAAAAAA//8AAAEAAAD//wAAAQA="/>
              </a:ext>
            </a:extLst>
          </p:cNvPicPr>
          <p:nvPr/>
        </p:nvPicPr>
        <p:blipFill>
          <a:blip r:embed="rId3"/>
          <a:stretch>
            <a:fillRect/>
          </a:stretch>
        </p:blipFill>
        <p:spPr>
          <a:xfrm>
            <a:off x="8310880" y="130175"/>
            <a:ext cx="706120" cy="706755"/>
          </a:xfrm>
          <a:prstGeom prst="rect">
            <a:avLst/>
          </a:prstGeom>
          <a:noFill/>
          <a:ln>
            <a:noFill/>
          </a:ln>
          <a:effectLst/>
        </p:spPr>
      </p:pic>
      <p:sp>
        <p:nvSpPr>
          <p:cNvPr id="5" name="Rectangle 3"/>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VzLm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VAEAABsGAAB7NwAA7CUAABAAAAAmAAAACAAAAP//////////MAAAABQAAAAAAAAAAAD//wAAAQAAAP//AAABAA=="/>
              </a:ext>
            </a:extLst>
          </p:cNvSpPr>
          <p:nvPr>
            <p:ph type="body" idx="1"/>
          </p:nvPr>
        </p:nvSpPr>
        <p:spPr>
          <a:xfrm>
            <a:off x="215900" y="992505"/>
            <a:ext cx="8803005" cy="5172075"/>
          </a:xfrm>
          <a:prstGeom prst="rect">
            <a:avLst/>
          </a:prstGeom>
          <a:noFill/>
          <a:ln>
            <a:noFill/>
          </a:ln>
          <a:effectLst/>
        </p:spPr>
        <p:txBody>
          <a:bodyPr vert="horz" wrap="square" lIns="91440" tIns="45720" rIns="91440" bIns="45720" numCol="1" spcCol="215900" anchor="t">
            <a:prstTxWarp prst="textNoShape">
              <a:avLst/>
            </a:prstTxWarp>
          </a:bodyPr>
          <a:lstStyle/>
          <a:p>
            <a:pPr/>
            <a:r>
              <a:t>Klicken Sie, um die Formate des </a:t>
            </a:r>
            <a:r>
              <a:t>Vorlagentextes zu bearbeiten</a:t>
            </a:r>
          </a:p>
          <a:p>
            <a:pPr lvl="1"/>
            <a:r>
              <a:t>Second level</a:t>
            </a:r>
          </a:p>
          <a:p>
            <a:pPr lvl="2"/>
            <a:r>
              <a:t>Third level</a:t>
            </a:r>
          </a:p>
          <a:p>
            <a:pPr lvl="3"/>
            <a:r>
              <a:t>Fourth level</a:t>
            </a:r>
          </a:p>
          <a:p>
            <a:pPr lvl="4"/>
            <a:r>
              <a:t>Fifth level</a:t>
            </a:r>
          </a:p>
        </p:txBody>
      </p:sp>
    </p:spTree>
  </p:cSld>
  <p:clrMap bg1="lt1" tx1="dk1" bg2="lt2" tx2="dk2" accent1="accent1" accent2="accent2" accent3="accent3" accent4="accent4" accent5="accent5" accent6="accent6" hlink="hlink" folHlink="folHlink"/>
  <p:sldLayoutIdLst>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 id="2147483795" r:id="rId12"/>
    <p:sldLayoutId id="2147483796" r:id="rId13"/>
    <p:sldLayoutId id="2147483797" r:id="rId14"/>
  </p:sldLayoutIdLst>
  <p:hf sldNum="0" hdr="0" ftr="0" dt="0"/>
  <p:txStyles>
    <p:titleStyle>
      <a:lvl1pPr marL="0" marR="0" indent="0" algn="l" defTabSz="914400">
        <a:lnSpc>
          <a:spcPct val="100000"/>
        </a:lnSpc>
        <a:spcBef>
          <a:spcPts val="0"/>
        </a:spcBef>
        <a:spcAft>
          <a:spcPts val="0"/>
        </a:spcAft>
        <a:buNone/>
        <a:tabLst/>
        <a:defRPr sz="2400" b="1" i="0" u="none" strike="noStrike" kern="1" spc="0" baseline="0">
          <a:solidFill>
            <a:srgbClr val="23A092"/>
          </a:solidFill>
          <a:effectLst/>
          <a:latin typeface="Arial" pitchFamily="1" charset="0"/>
          <a:ea typeface="Arial" pitchFamily="1" charset="0"/>
          <a:cs typeface="Arial" pitchFamily="1" charset="0"/>
        </a:defRPr>
      </a:lvl1pPr>
      <a:lvl2pPr marL="4572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2pPr>
      <a:lvl3pPr marL="9144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3pPr>
      <a:lvl4pPr marL="13716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4pPr>
      <a:lvl5pPr marL="18288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9pPr>
    </p:titleStyle>
    <p:bodyStyle>
      <a:lvl1pPr marL="342900" marR="0" indent="-342900" algn="l" defTabSz="914400">
        <a:lnSpc>
          <a:spcPct val="100000"/>
        </a:lnSpc>
        <a:spcBef>
          <a:spcPts val="0"/>
        </a:spcBef>
        <a:spcAft>
          <a:spcPts val="0"/>
        </a:spcAft>
        <a:buClrTx/>
        <a:buSzTx/>
        <a:buFontTx/>
        <a:buChar char="-"/>
        <a:tabLst/>
        <a:defRPr sz="2200" b="0" i="0" u="none" strike="noStrike" kern="1" spc="0" baseline="0">
          <a:solidFill>
            <a:schemeClr val="tx1"/>
          </a:solidFill>
          <a:effectLst/>
          <a:latin typeface="Arial" pitchFamily="1" charset="0"/>
          <a:ea typeface="Arial" pitchFamily="1" charset="0"/>
          <a:cs typeface="Arial" pitchFamily="1" charset="0"/>
        </a:defRPr>
      </a:lvl1pPr>
      <a:lvl2pPr marL="742950" marR="0" indent="-285750" algn="l" defTabSz="914400">
        <a:lnSpc>
          <a:spcPct val="100000"/>
        </a:lnSpc>
        <a:spcBef>
          <a:spcPts val="480"/>
        </a:spcBef>
        <a:spcAft>
          <a:spcPts val="0"/>
        </a:spcAft>
        <a:buClrTx/>
        <a:buSzTx/>
        <a:buFontTx/>
        <a:buChar char="+"/>
        <a:tabLst/>
        <a:defRPr sz="2000" b="0" i="0" u="none" strike="noStrike" kern="1" spc="0" baseline="0">
          <a:solidFill>
            <a:schemeClr val="tx1"/>
          </a:solidFill>
          <a:effectLst/>
          <a:latin typeface="Arial" pitchFamily="1" charset="0"/>
          <a:ea typeface="Arial" pitchFamily="1" charset="0"/>
          <a:cs typeface="Arial" pitchFamily="1" charset="0"/>
        </a:defRPr>
      </a:lvl2pPr>
      <a:lvl3pPr marL="1143000" marR="0" indent="-228600" algn="l" defTabSz="914400">
        <a:lnSpc>
          <a:spcPct val="100000"/>
        </a:lnSpc>
        <a:spcBef>
          <a:spcPts val="430"/>
        </a:spcBef>
        <a:spcAft>
          <a:spcPts val="0"/>
        </a:spcAft>
        <a:buClrTx/>
        <a:buSzTx/>
        <a:buFontTx/>
        <a:buChar char="•"/>
        <a:tabLst/>
        <a:defRPr sz="1800" b="0" i="0" u="none" strike="noStrike" kern="1" spc="0" baseline="0">
          <a:solidFill>
            <a:schemeClr val="tx1"/>
          </a:solidFill>
          <a:effectLst/>
          <a:latin typeface="Arial" pitchFamily="1" charset="0"/>
          <a:ea typeface="Arial" pitchFamily="1" charset="0"/>
          <a:cs typeface="Arial" pitchFamily="1" charset="0"/>
        </a:defRPr>
      </a:lvl3pPr>
      <a:lvl4pPr marL="1600200" marR="0" indent="-228600" algn="l" defTabSz="914400">
        <a:lnSpc>
          <a:spcPct val="100000"/>
        </a:lnSpc>
        <a:spcBef>
          <a:spcPts val="380"/>
        </a:spcBef>
        <a:spcAft>
          <a:spcPts val="0"/>
        </a:spcAft>
        <a:buClrTx/>
        <a:buSzTx/>
        <a:buFont typeface="Wingdings" pitchFamily="0" charset="2"/>
        <a:buChar char="Ø"/>
        <a:tabLst/>
        <a:defRPr sz="1600" b="0" i="0" u="none" strike="noStrike" kern="1" spc="0" baseline="0">
          <a:solidFill>
            <a:schemeClr val="tx1"/>
          </a:solidFill>
          <a:effectLst/>
          <a:latin typeface="Arial" pitchFamily="1" charset="0"/>
          <a:ea typeface="Arial" pitchFamily="1" charset="0"/>
          <a:cs typeface="Arial" pitchFamily="1" charset="0"/>
        </a:defRPr>
      </a:lvl4pPr>
      <a:lvl5pPr marL="2057400" marR="0" indent="-228600" algn="l" defTabSz="914400">
        <a:lnSpc>
          <a:spcPct val="100000"/>
        </a:lnSpc>
        <a:spcBef>
          <a:spcPts val="335"/>
        </a:spcBef>
        <a:spcAft>
          <a:spcPts val="0"/>
        </a:spcAft>
        <a:buClrTx/>
        <a:buSzTx/>
        <a:buFontTx/>
        <a:buChar char="o"/>
        <a:tabLst/>
        <a:defRPr sz="1400" b="0" i="0" u="none" strike="noStrike" kern="1"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9pPr>
    </p:bodyStyle>
    <p:otherStyle>
      <a:lvl1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1pPr>
      <a:lvl2pPr marL="45720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2pPr>
      <a:lvl3pPr marL="91440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3pPr>
      <a:lvl4pPr marL="137160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4pPr>
      <a:lvl5pPr marL="182880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9pPr>
    </p:otherStyle>
  </p:txStyles>
</p:sldMaster>
</file>

<file path=ppt/slideMasters/slideMaster2.xml><?xml version="1.0" encoding="utf-8"?>
<p:sldMaster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p:cSld name="2_PPT-Vorlage_der_FOM_20140109">
    <p:bg>
      <p:bgPr>
        <a:solidFill>
          <a:schemeClr val="bg1"/>
        </a:solidFill>
        <a:effectLst/>
      </p:bgPr>
    </p:bg>
    <p:spTree>
      <p:nvGrpSpPr>
        <p:cNvPr id="1" name=""/>
        <p:cNvGrpSpPr/>
        <p:nvPr/>
      </p:nvGrpSpPr>
      <p:grpSpPr>
        <a:xfrm>
          <a:off x="0" y="0"/>
          <a:ext cx="0" cy="0"/>
          <a:chOff x="0" y="0"/>
          <a:chExt cx="0" cy="0"/>
        </a:xfrm>
      </p:grpSpPr>
      <p:sp>
        <p:nvSpPr>
          <p:cNvPr id="2" name="Rechteck 14"/>
          <p:cNvSpPr>
            <a:extLst>
              <a:ext uri="smNativeData">
                <pr:smNativeData xmlns:pr="smNativeData" xmlns="smNativeData" val="SMDATA_16_UKlVYBMAAAAlAAAAZAAAAA0AAAAAkAAAAEgAAACQAAAASAAAAAAAAAABAAAAAAAAAAEAAABQAAAAAAAAAAAA4D8AAAAAAADgPwAAAAAAAOA/AAAAAAAA4D8AAAAAAADgPwAAAAAAAOA/AAAAAAAA4D8AAAAAAADgPwAAAAAAAOA/AAAAAAAA4D8CAAAAjAAAAAEAAAADAAAAAJmKDP///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Cki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mYoAAAAAAAAAAAAAAAAAAAAAAAAAAAAAAAAAAAAAACYmJgJ/f38A297hA8zMzADAwP8Af39/AAAAAAAAAAAAAAAAAAAAAAAAAAAAIQAAABgAAAAUAAAAwQAAAA8FAADCMQAALQUAABAAAAAmAAAACAAAAP//////////MAAAABQAAAAAAAAAAAD//wAAAQAAAP//AAABAA=="/>
              </a:ext>
            </a:extLst>
          </p:cNvSpPr>
          <p:nvPr/>
        </p:nvSpPr>
        <p:spPr>
          <a:xfrm>
            <a:off x="122555" y="822325"/>
            <a:ext cx="7966075" cy="19050"/>
          </a:xfrm>
          <a:prstGeom prst="rect">
            <a:avLst/>
          </a:prstGeom>
          <a:gradFill flip="none" rotWithShape="0">
            <a:gsLst>
              <a:gs pos="0">
                <a:schemeClr val="accent1"/>
              </a:gs>
              <a:gs pos="80000">
                <a:srgbClr val="00998A"/>
              </a:gs>
              <a:gs pos="100000">
                <a:schemeClr val="bg1"/>
              </a:gs>
            </a:gsLst>
            <a:lin ang="0" scaled="0"/>
            <a:tileRect/>
          </a:gradFill>
          <a:ln>
            <a:noFill/>
          </a:ln>
          <a:effectLst/>
        </p:spPr>
        <p:txBody>
          <a:bodyPr vert="horz" wrap="square" lIns="91440" tIns="45720" rIns="91440" bIns="45720" numCol="1" spcCol="215900" anchor="ctr"/>
          <a:lstStyle/>
          <a:p>
            <a:pPr algn="ctr">
              <a:spcBef>
                <a:spcPts val="0"/>
              </a:spcBef>
              <a:defRPr>
                <a:solidFill>
                  <a:srgbClr val="FFFFFF"/>
                </a:solidFill>
              </a:defRPr>
            </a:pPr>
          </a:p>
        </p:txBody>
      </p:sp>
      <p:sp>
        <p:nvSpPr>
          <p:cNvPr id="3" name="Rechteck 6"/>
          <p:cNvSpPr>
            <a:extLst>
              <a:ext uri="smNativeData">
                <pr:smNativeData xmlns:pr="smNativeData" xmlns="smNativeData" val="SMDATA_16_UKlVYBMAAAAlAAAAZAAAAA0AAAAAkAAAAEgAAACQAAAASAAAAAAAAAABAAAAAAAAAAEAAABQAAAAAAAAAAAA4D8AAAAAAADgPwAAAAAAAOA/AAAAAAAA4D8AAAAAAADgPwAAAAAAAOA/AAAAAAAA4D8AAAAAAADgPwAAAAAAAOA/AAAAAAAA4D8CAAAAjAAAAAEAAAADAAAAAJmKDP///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mYoAAAAAAAAAAAAAAAAAAAAAAAAAAAAAAAAAAAAAACYmJgJ/f38A297hA8zMzADAwP8Af39/AAAAAAAAAAAAAAAAAAAAAAAAAAAAIQAAABgAAAAUAAAAwQAAAFgoAADCMQAAbigAABAAAAAmAAAACAAAAP//////////MAAAABQAAAAAAAAAAAD//wAAAQAAAP//AAABAA=="/>
              </a:ext>
            </a:extLst>
          </p:cNvSpPr>
          <p:nvPr/>
        </p:nvSpPr>
        <p:spPr>
          <a:xfrm>
            <a:off x="122555" y="6558280"/>
            <a:ext cx="7966075" cy="13970"/>
          </a:xfrm>
          <a:prstGeom prst="rect">
            <a:avLst/>
          </a:prstGeom>
          <a:gradFill flip="none" rotWithShape="0">
            <a:gsLst>
              <a:gs pos="0">
                <a:schemeClr val="accent1"/>
              </a:gs>
              <a:gs pos="80000">
                <a:srgbClr val="00998A"/>
              </a:gs>
              <a:gs pos="100000">
                <a:schemeClr val="bg1"/>
              </a:gs>
            </a:gsLst>
            <a:lin ang="0" scaled="0"/>
            <a:tileRect/>
          </a:gradFill>
          <a:ln>
            <a:noFill/>
          </a:ln>
          <a:effectLst/>
        </p:spPr>
        <p:txBody>
          <a:bodyPr vert="horz" wrap="square" lIns="91440" tIns="45720" rIns="91440" bIns="45720" numCol="1" spcCol="215900" anchor="ctr"/>
          <a:lstStyle/>
          <a:p>
            <a:pPr algn="ctr">
              <a:spcBef>
                <a:spcPts val="0"/>
              </a:spcBef>
              <a:defRPr>
                <a:solidFill>
                  <a:srgbClr val="FFFFFF"/>
                </a:solidFill>
              </a:defRPr>
            </a:pPr>
          </a:p>
        </p:txBody>
      </p:sp>
      <p:pic>
        <p:nvPicPr>
          <p:cNvPr id="4" name="Picture 2"/>
          <p:cNvPicPr>
            <a:picLocks noChangeAspect="1"/>
            <a:extLst>
              <a:ext uri="smNativeData">
                <pr:smNativeData xmlns:pr="smNativeData" xmlns="smNativeData" val="SMDATA_18_UKlVYBMAAAAlAAAAEQ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Cu94X9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CAzAADNAAAAeDcAACYFAAAQAAAAJgAAAAgAAAD//////////zAAAAAUAAAAAAAAAAAA//8AAAEAAAD//wAAAQA="/>
              </a:ext>
            </a:extLst>
          </p:cNvPicPr>
          <p:nvPr/>
        </p:nvPicPr>
        <p:blipFill>
          <a:blip r:embed="rId1"/>
          <a:stretch>
            <a:fillRect/>
          </a:stretch>
        </p:blipFill>
        <p:spPr>
          <a:xfrm>
            <a:off x="8310880" y="130175"/>
            <a:ext cx="706120" cy="706755"/>
          </a:xfrm>
          <a:prstGeom prst="rect">
            <a:avLst/>
          </a:prstGeom>
          <a:noFill/>
          <a:ln>
            <a:noFill/>
          </a:ln>
          <a:effectLst/>
        </p:spPr>
      </p:pic>
      <p:sp>
        <p:nvSpPr>
          <p:cNvPr id="5" name="Rectangle 3"/>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VAEAABsGAAB7NwAA7CUAABAAAAAmAAAACAAAAP//////////MAAAABQAAAAAAAAAAAD//wAAAQAAAP//AAABAA=="/>
              </a:ext>
            </a:extLst>
          </p:cNvSpPr>
          <p:nvPr>
            <p:ph type="body" idx="1"/>
          </p:nvPr>
        </p:nvSpPr>
        <p:spPr>
          <a:xfrm>
            <a:off x="215900" y="992505"/>
            <a:ext cx="8803005" cy="5172075"/>
          </a:xfrm>
          <a:prstGeom prst="rect">
            <a:avLst/>
          </a:prstGeom>
          <a:noFill/>
          <a:ln>
            <a:noFill/>
          </a:ln>
          <a:effectLst/>
        </p:spPr>
        <p:txBody>
          <a:bodyPr vert="horz" wrap="square" lIns="91440" tIns="45720" rIns="91440" bIns="45720" numCol="1" spcCol="215900" anchor="t">
            <a:prstTxWarp prst="textNoShape">
              <a:avLst/>
            </a:prstTxWarp>
          </a:bodyPr>
          <a:lstStyle/>
          <a:p>
            <a:pPr/>
            <a:r>
              <a:t>Klicken Sie, um die Formate des </a:t>
            </a:r>
            <a:r>
              <a:t>Vorlagentextes zu bearbeiten</a:t>
            </a:r>
          </a:p>
          <a:p>
            <a:pPr lvl="1"/>
            <a:r>
              <a:t>Second level</a:t>
            </a:r>
          </a:p>
          <a:p>
            <a:pPr lvl="2"/>
            <a:r>
              <a:t>Third level</a:t>
            </a:r>
          </a:p>
          <a:p>
            <a:pPr lvl="3"/>
            <a:r>
              <a:t>Fourth level</a:t>
            </a:r>
          </a:p>
          <a:p>
            <a:pPr lvl="4"/>
            <a:r>
              <a:t>Fifth level</a:t>
            </a:r>
          </a:p>
        </p:txBody>
      </p:sp>
      <p:sp>
        <p:nvSpPr>
          <p:cNvPr id="6" name="Rectangle 41"/>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BAAAAg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S4AAG4oAAAROAAAKyoAABAAAAAmAAAACAAAAP//////////MAAAABQAAAAAAAAAAAD//wAAAQAAAP//AAABAA=="/>
              </a:ext>
            </a:extLst>
          </p:cNvSpPr>
          <p:nvPr>
            <p:ph type="sldNum" sz="quarter" idx="4"/>
          </p:nvPr>
        </p:nvSpPr>
        <p:spPr>
          <a:xfrm>
            <a:off x="7590155" y="6572250"/>
            <a:ext cx="1524000" cy="282575"/>
          </a:xfrm>
          <a:prstGeom prst="rect">
            <a:avLst/>
          </a:prstGeom>
          <a:noFill/>
          <a:ln>
            <a:noFill/>
          </a:ln>
          <a:effectLst/>
        </p:spPr>
        <p:txBody>
          <a:bodyPr vert="horz" wrap="square" lIns="91440" tIns="45720" rIns="91440" bIns="45720" numCol="1" spcCol="215900" anchor="t">
            <a:prstTxWarp prst="textNoShape">
              <a:avLst/>
            </a:prstTxWarp>
          </a:bodyPr>
          <a:lstStyle>
            <a:lvl1pPr algn="r" defTabSz="449580">
              <a:tabLst/>
              <a:defRPr sz="1100">
                <a:solidFill>
                  <a:schemeClr val="tx2"/>
                </a:solidFill>
                <a:latin typeface="Basic Sans" pitchFamily="1" charset="0"/>
                <a:ea typeface="Arial" pitchFamily="1" charset="0"/>
                <a:cs typeface="Arial" pitchFamily="1" charset="0"/>
              </a:defRPr>
            </a:lvl1pPr>
          </a:lstStyle>
          <a:p>
            <a:pPr/>
            <a:fld id="{1EE846D7-99F3-BDB0-BD50-6FE5081E4B3A}" type="slidenum">
              <a:t/>
            </a:fld>
          </a:p>
        </p:txBody>
      </p:sp>
      <p:sp>
        <p:nvSpPr>
          <p:cNvPr id="7" name="Rectangle 42"/>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IC7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AsAAG4oAAA8LQAAKyoAABAAAAAmAAAACAAAAP//////////MAAAABQAAAAAAAAAAAD//wAAAQAAAP//AAABAA=="/>
              </a:ext>
            </a:extLst>
          </p:cNvSpPr>
          <p:nvPr>
            <p:ph type="ftr" sz="quarter" idx="3"/>
          </p:nvPr>
        </p:nvSpPr>
        <p:spPr>
          <a:xfrm>
            <a:off x="1790700" y="6572250"/>
            <a:ext cx="5562600" cy="282575"/>
          </a:xfrm>
          <a:prstGeom prst="rect">
            <a:avLst/>
          </a:prstGeom>
          <a:noFill/>
          <a:ln>
            <a:noFill/>
          </a:ln>
          <a:effectLst/>
        </p:spPr>
        <p:txBody>
          <a:bodyPr vert="horz" wrap="square" lIns="91440" tIns="45720" rIns="91440" bIns="45720" numCol="1" spcCol="215900" anchor="t">
            <a:prstTxWarp prst="textNoShape">
              <a:avLst/>
            </a:prstTxWarp>
          </a:bodyPr>
          <a:lstStyle>
            <a:lvl1pPr algn="ctr" defTabSz="449580">
              <a:tabLst/>
              <a:defRPr sz="1100">
                <a:solidFill>
                  <a:schemeClr val="tx2"/>
                </a:solidFill>
                <a:latin typeface="Basic Sans" pitchFamily="1" charset="0"/>
                <a:ea typeface="Arial" pitchFamily="1" charset="0"/>
                <a:cs typeface="Arial" pitchFamily="1" charset="0"/>
              </a:defRPr>
            </a:lvl1pPr>
          </a:lstStyle>
          <a:p>
            <a:pPr/>
            <a:r>
              <a:t>Dr. Gerhard H. </a:t>
            </a:r>
            <a:r>
              <a:t>Peise</a:t>
            </a:r>
          </a:p>
        </p:txBody>
      </p:sp>
      <p:sp>
        <p:nvSpPr>
          <p:cNvPr id="8" name="Rectangle 43"/>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AAAAG4oAAB8CQAAKyoAABAAAAAmAAAACAAAAP//////////MAAAABQAAAAAAAAAAAD//wAAAQAAAP//AAABAA=="/>
              </a:ext>
            </a:extLst>
          </p:cNvSpPr>
          <p:nvPr>
            <p:ph type="dt" sz="half" idx="2"/>
          </p:nvPr>
        </p:nvSpPr>
        <p:spPr>
          <a:xfrm>
            <a:off x="17780" y="6572250"/>
            <a:ext cx="1524000" cy="282575"/>
          </a:xfrm>
          <a:prstGeom prst="rect">
            <a:avLst/>
          </a:prstGeom>
          <a:noFill/>
          <a:ln>
            <a:noFill/>
          </a:ln>
          <a:effectLst/>
        </p:spPr>
        <p:txBody>
          <a:bodyPr vert="horz" wrap="square" lIns="91440" tIns="45720" rIns="91440" bIns="45720" numCol="1" spcCol="215900" anchor="t">
            <a:prstTxWarp prst="textNoShape">
              <a:avLst/>
            </a:prstTxWarp>
          </a:bodyPr>
          <a:lstStyle>
            <a:lvl1pPr defTabSz="449580">
              <a:tabLst/>
              <a:defRPr sz="1100">
                <a:solidFill>
                  <a:schemeClr val="tx2"/>
                </a:solidFill>
                <a:latin typeface="Basic Sans" pitchFamily="1" charset="0"/>
                <a:ea typeface="Arial" pitchFamily="1" charset="0"/>
                <a:cs typeface="Arial" pitchFamily="1" charset="0"/>
              </a:defRPr>
            </a:lvl1pPr>
          </a:lstStyle>
          <a:p>
            <a:pPr/>
            <a:fld id="{2FBEDBB6-F8C2-EB2D-8C06-0E7895487A5B}" type="datetime1">
              <a:t/>
            </a:fld>
          </a:p>
        </p:txBody>
      </p:sp>
    </p:spTree>
  </p:cSld>
  <p:clrMap bg1="lt1" tx1="dk1" bg2="lt2" tx2="dk2" accent1="accent1" accent2="accent2" accent3="accent3" accent4="accent4" accent5="accent5" accent6="accent6" hlink="hlink" folHlink="folHlink"/>
  <p:sldLayoutIdLst>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 id="2147483808" r:id="rId12"/>
  </p:sldLayoutIdLst>
  <p:hf sldNum="0" hdr="0" ftr="0" dt="0"/>
  <p:txStyles>
    <p:titleStyle>
      <a:lvl1pPr marL="0" marR="0" indent="0" algn="l" defTabSz="914400">
        <a:lnSpc>
          <a:spcPct val="100000"/>
        </a:lnSpc>
        <a:spcBef>
          <a:spcPts val="0"/>
        </a:spcBef>
        <a:spcAft>
          <a:spcPts val="0"/>
        </a:spcAft>
        <a:buNone/>
        <a:tabLst/>
        <a:defRPr sz="2400" b="1" i="0" u="none" strike="noStrike" kern="1" spc="0" baseline="0">
          <a:solidFill>
            <a:srgbClr val="23A092"/>
          </a:solidFill>
          <a:effectLst/>
          <a:latin typeface="Arial" pitchFamily="1" charset="0"/>
          <a:ea typeface="Arial" pitchFamily="1" charset="0"/>
          <a:cs typeface="Arial" pitchFamily="1" charset="0"/>
        </a:defRPr>
      </a:lvl1pPr>
      <a:lvl2pPr marL="4572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2pPr>
      <a:lvl3pPr marL="9144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3pPr>
      <a:lvl4pPr marL="13716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4pPr>
      <a:lvl5pPr marL="1828800" marR="0" indent="0" algn="l" defTabSz="914400">
        <a:lnSpc>
          <a:spcPct val="100000"/>
        </a:lnSpc>
        <a:spcBef>
          <a:spcPts val="0"/>
        </a:spcBef>
        <a:spcAft>
          <a:spcPts val="0"/>
        </a:spcAft>
        <a:buNone/>
        <a:tabLst/>
        <a:defRPr sz="2400" b="0" i="0" u="none" strike="noStrike" kern="1"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9pPr>
    </p:titleStyle>
    <p:bodyStyle>
      <a:lvl1pPr marL="342900" marR="0" indent="-342900" algn="l" defTabSz="914400">
        <a:lnSpc>
          <a:spcPct val="100000"/>
        </a:lnSpc>
        <a:spcBef>
          <a:spcPts val="0"/>
        </a:spcBef>
        <a:spcAft>
          <a:spcPts val="0"/>
        </a:spcAft>
        <a:buClrTx/>
        <a:buSzTx/>
        <a:buFontTx/>
        <a:buChar char="-"/>
        <a:tabLst/>
        <a:defRPr sz="2200" b="0" i="0" u="none" strike="noStrike" kern="1" spc="0" baseline="0">
          <a:solidFill>
            <a:schemeClr val="tx1"/>
          </a:solidFill>
          <a:effectLst/>
          <a:latin typeface="Arial" pitchFamily="1" charset="0"/>
          <a:ea typeface="Arial" pitchFamily="1" charset="0"/>
          <a:cs typeface="Arial" pitchFamily="1" charset="0"/>
        </a:defRPr>
      </a:lvl1pPr>
      <a:lvl2pPr marL="742950" marR="0" indent="-285750" algn="l" defTabSz="914400">
        <a:lnSpc>
          <a:spcPct val="100000"/>
        </a:lnSpc>
        <a:spcBef>
          <a:spcPts val="480"/>
        </a:spcBef>
        <a:spcAft>
          <a:spcPts val="0"/>
        </a:spcAft>
        <a:buClrTx/>
        <a:buSzTx/>
        <a:buFontTx/>
        <a:buChar char="+"/>
        <a:tabLst/>
        <a:defRPr sz="2000" b="0" i="0" u="none" strike="noStrike" kern="1" spc="0" baseline="0">
          <a:solidFill>
            <a:schemeClr val="tx1"/>
          </a:solidFill>
          <a:effectLst/>
          <a:latin typeface="Arial" pitchFamily="1" charset="0"/>
          <a:ea typeface="Arial" pitchFamily="1" charset="0"/>
          <a:cs typeface="Arial" pitchFamily="1" charset="0"/>
        </a:defRPr>
      </a:lvl2pPr>
      <a:lvl3pPr marL="1143000" marR="0" indent="-228600" algn="l" defTabSz="914400">
        <a:lnSpc>
          <a:spcPct val="100000"/>
        </a:lnSpc>
        <a:spcBef>
          <a:spcPts val="430"/>
        </a:spcBef>
        <a:spcAft>
          <a:spcPts val="0"/>
        </a:spcAft>
        <a:buClrTx/>
        <a:buSzTx/>
        <a:buFontTx/>
        <a:buChar char="•"/>
        <a:tabLst/>
        <a:defRPr sz="1800" b="0" i="0" u="none" strike="noStrike" kern="1" spc="0" baseline="0">
          <a:solidFill>
            <a:schemeClr val="tx1"/>
          </a:solidFill>
          <a:effectLst/>
          <a:latin typeface="Arial" pitchFamily="1" charset="0"/>
          <a:ea typeface="Arial" pitchFamily="1" charset="0"/>
          <a:cs typeface="Arial" pitchFamily="1" charset="0"/>
        </a:defRPr>
      </a:lvl3pPr>
      <a:lvl4pPr marL="1600200" marR="0" indent="-228600" algn="l" defTabSz="914400">
        <a:lnSpc>
          <a:spcPct val="100000"/>
        </a:lnSpc>
        <a:spcBef>
          <a:spcPts val="380"/>
        </a:spcBef>
        <a:spcAft>
          <a:spcPts val="0"/>
        </a:spcAft>
        <a:buClrTx/>
        <a:buSzTx/>
        <a:buFont typeface="Wingdings" pitchFamily="0" charset="2"/>
        <a:buChar char="Ø"/>
        <a:tabLst/>
        <a:defRPr sz="1600" b="0" i="0" u="none" strike="noStrike" kern="1" spc="0" baseline="0">
          <a:solidFill>
            <a:schemeClr val="tx1"/>
          </a:solidFill>
          <a:effectLst/>
          <a:latin typeface="Arial" pitchFamily="1" charset="0"/>
          <a:ea typeface="Arial" pitchFamily="1" charset="0"/>
          <a:cs typeface="Arial" pitchFamily="1" charset="0"/>
        </a:defRPr>
      </a:lvl4pPr>
      <a:lvl5pPr marL="2057400" marR="0" indent="-228600" algn="l" defTabSz="914400">
        <a:lnSpc>
          <a:spcPct val="100000"/>
        </a:lnSpc>
        <a:spcBef>
          <a:spcPts val="335"/>
        </a:spcBef>
        <a:spcAft>
          <a:spcPts val="0"/>
        </a:spcAft>
        <a:buClrTx/>
        <a:buSzTx/>
        <a:buFontTx/>
        <a:buChar char="o"/>
        <a:tabLst/>
        <a:defRPr sz="1400" b="0" i="0" u="none" strike="noStrike" kern="1"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9pPr>
    </p:bodyStyle>
    <p:otherStyle>
      <a:lvl1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1pPr>
      <a:lvl2pPr marL="45720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2pPr>
      <a:lvl3pPr marL="91440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3pPr>
      <a:lvl4pPr marL="137160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4pPr>
      <a:lvl5pPr marL="182880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5pPr>
      <a:lvl6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6pPr>
      <a:lvl7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7pPr>
      <a:lvl8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8pPr>
      <a:lvl9pPr marL="0" marR="0" indent="0" algn="l" defTabSz="914400">
        <a:lnSpc>
          <a:spcPct val="100000"/>
        </a:lnSpc>
        <a:spcBef>
          <a:spcPts val="0"/>
        </a:spcBef>
        <a:spcAft>
          <a:spcPts val="0"/>
        </a:spcAft>
        <a:buNone/>
        <a:tabLst/>
        <a:defRPr sz="1800" b="0" i="0" u="none" strike="noStrike" kern="1" spc="0" baseline="0">
          <a:solidFill>
            <a:schemeClr val="tx1"/>
          </a:solidFill>
          <a:effectLst/>
          <a:latin typeface="Arial" pitchFamily="1" charset="0"/>
          <a:ea typeface="Arial" pitchFamily="1" charset="0"/>
          <a:cs typeface="Arial" pitchFamily="1" charset="0"/>
        </a:defRPr>
      </a:lvl9pPr>
    </p:otherStyle>
  </p:txStyles>
</p:sldMaster>
</file>

<file path=ppt/slides/_rels/slide1.xml.rels><?xml version="1.0" encoding="UTF-8" standalone="yes" ?>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4.jpeg"/></Relationships>
</file>

<file path=ppt/slides/_rels/slide4.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video" Target="/Users/gerhard/Mail/Seminare/FOM/Videos/V1 Szene 6 - Konfliktl&#246;sungsstrategien 1-2.mp4" TargetMode="External"/><Relationship Id="rId3" Type="http://schemas.openxmlformats.org/officeDocument/2006/relationships/image" Target="../media/image5.png"/></Relationships>
</file>

<file path=ppt/slides/_rels/slide21.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34.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35.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39.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40.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41.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42.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43.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44.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45.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46.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47.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48.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49.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50.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51.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52.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53.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54.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55.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56.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57.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58.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59.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60.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61.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62.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63.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64.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65.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66.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67.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68.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69.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70.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71.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72.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73.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74.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75.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76.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77.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78.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79.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80.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_rels/slide81.xml.rels><?xml version="1.0" encoding="UTF-8" standalone="yes" ?>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Inhaltsplatzhalter 1"/>
          <p:cNvSpPr>
            <a:spLocks noGrp="1" noChangeArrowheads="1"/>
            <a:extLst>
              <a:ext uri="smNativeData">
                <pr:smNativeData xmlns:pr="smNativeData" xmlns="smNativeData" val="SMDATA_16_UKlVYBMAAAAlAAAAZAAAAA0AAAAAkAAAAEgAAACqAAAASAAAAAAAAAAC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QIAAMUXAADMMwAAGiAAABAAAAAmAAAACAAAAL+/AAAAAAAAMAAAABQAAAAAAAAAAAD//wAAAQAAAP//AAABAA=="/>
              </a:ext>
            </a:extLst>
          </p:cNvSpPr>
          <p:nvPr>
            <p:ph type="obj" sz="quarter" idx="4294967295"/>
          </p:nvPr>
        </p:nvSpPr>
        <p:spPr>
          <a:xfrm>
            <a:off x="396875" y="3863975"/>
            <a:ext cx="8023225" cy="1354455"/>
          </a:xfrm>
          <a:prstGeom prst="rect">
            <a:avLst/>
          </a:prstGeom>
        </p:spPr>
        <p:txBody>
          <a:bodyPr vert="horz" wrap="square" lIns="91440" tIns="45720" rIns="107950" bIns="45720" numCol="1" spcCol="215900" anchor="b">
            <a:prstTxWarp prst="textNoShape">
              <a:avLst/>
            </a:prstTxWarp>
          </a:bodyPr>
          <a:lstStyle>
            <a:lvl1pPr>
              <a:defRPr sz="1800"/>
            </a:lvl1pPr>
            <a:lvl2pPr>
              <a:defRPr sz="1600"/>
            </a:lvl2pPr>
            <a:lvl3pPr>
              <a:defRPr sz="1400"/>
            </a:lvl3pPr>
            <a:lvl4pPr>
              <a:defRPr sz="1200"/>
            </a:lvl4pPr>
            <a:lvl5pPr>
              <a:defRPr sz="1000"/>
            </a:lvl5pPr>
          </a:lstStyle>
          <a:p>
            <a:pPr algn="r">
              <a:spcBef>
                <a:spcPts val="0"/>
              </a:spcBef>
              <a:buNone/>
            </a:pPr>
            <a:r>
              <a:rPr sz="3600" b="1">
                <a:solidFill>
                  <a:schemeClr val="accent1"/>
                </a:solidFill>
              </a:rPr>
              <a:t>Psychologische </a:t>
            </a:r>
            <a:r>
              <a:rPr sz="3600" b="1">
                <a:solidFill>
                  <a:schemeClr val="accent1"/>
                </a:solidFill>
              </a:rPr>
              <a:t>Handlungskompetenz</a:t>
            </a:r>
            <a:endParaRPr sz="3600" b="1">
              <a:solidFill>
                <a:schemeClr val="accent1"/>
              </a:solidFill>
            </a:endParaRPr>
          </a:p>
        </p:txBody>
      </p:sp>
      <p:sp>
        <p:nvSpPr>
          <p:cNvPr id="3" name="Inhaltsplatzhalter 3"/>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QIAAGIjAADMMwAAnCUAABAAAAAmAAAACAAAAL+/AAAAAAAAMAAAABQAAAAAAAAAAAD//wAAAQAAAP//AAABAA=="/>
              </a:ext>
            </a:extLst>
          </p:cNvSpPr>
          <p:nvPr>
            <p:ph type="obj" sz="quarter" idx="4294967295"/>
          </p:nvPr>
        </p:nvSpPr>
        <p:spPr>
          <a:xfrm>
            <a:off x="396875" y="5751830"/>
            <a:ext cx="8023225" cy="361950"/>
          </a:xfrm>
          <a:prstGeom prst="rect">
            <a:avLst/>
          </a:prstGeom>
        </p:spPr>
        <p:txBody>
          <a:bodyPr vert="horz" wrap="square" lIns="91440" tIns="45720" rIns="107950" bIns="45720" numCol="1" spcCol="215900" anchor="t">
            <a:prstTxWarp prst="textNoShape">
              <a:avLst/>
            </a:prstTxWarp>
          </a:bodyPr>
          <a:lstStyle>
            <a:lvl1pPr>
              <a:defRPr sz="1800"/>
            </a:lvl1pPr>
            <a:lvl2pPr>
              <a:defRPr sz="1600"/>
            </a:lvl2pPr>
            <a:lvl3pPr>
              <a:defRPr sz="1400"/>
            </a:lvl3pPr>
            <a:lvl4pPr>
              <a:defRPr sz="1200"/>
            </a:lvl4pPr>
            <a:lvl5pPr>
              <a:defRPr sz="1000"/>
            </a:lvl5pPr>
          </a:lstStyle>
          <a:p>
            <a:pPr algn="r">
              <a:spcBef>
                <a:spcPts val="0"/>
              </a:spcBef>
              <a:buNone/>
            </a:pPr>
            <a:r>
              <a:rPr b="1"/>
              <a:t>Dr. Gerhard H. </a:t>
            </a:r>
            <a:r>
              <a:rPr b="1"/>
              <a:t>Peise</a:t>
            </a:r>
            <a:endParaRPr b="1"/>
          </a:p>
        </p:txBody>
      </p:sp>
      <p:sp>
        <p:nvSpPr>
          <p:cNvPr id="4" name="Inhaltsplatzhalter 5"/>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QIAABogAADMMwAAVCIAABAAAAAmAAAACAAAAL+/AAAAAAAAMAAAABQAAAAAAAAAAAD//wAAAQAAAP//AAABAA=="/>
              </a:ext>
            </a:extLst>
          </p:cNvSpPr>
          <p:nvPr>
            <p:ph type="obj" sz="quarter" idx="4294967295"/>
          </p:nvPr>
        </p:nvSpPr>
        <p:spPr>
          <a:xfrm>
            <a:off x="396875" y="5218430"/>
            <a:ext cx="8023225" cy="361950"/>
          </a:xfrm>
          <a:prstGeom prst="rect">
            <a:avLst/>
          </a:prstGeom>
        </p:spPr>
        <p:txBody>
          <a:bodyPr vert="horz" wrap="square" lIns="91440" tIns="45720" rIns="107950" bIns="45720" numCol="1" spcCol="215900" anchor="t">
            <a:prstTxWarp prst="textNoShape">
              <a:avLst/>
            </a:prstTxWarp>
          </a:bodyPr>
          <a:lstStyle>
            <a:lvl1pPr>
              <a:defRPr sz="1800"/>
            </a:lvl1pPr>
            <a:lvl2pPr>
              <a:defRPr sz="1600"/>
            </a:lvl2pPr>
            <a:lvl3pPr>
              <a:defRPr sz="1400"/>
            </a:lvl3pPr>
            <a:lvl4pPr>
              <a:defRPr sz="1200"/>
            </a:lvl4pPr>
            <a:lvl5pPr>
              <a:defRPr sz="1000"/>
            </a:lvl5pPr>
          </a:lstStyle>
          <a:p>
            <a:pPr algn="r">
              <a:spcBef>
                <a:spcPts val="0"/>
              </a:spcBef>
              <a:buNone/>
              <a:defRPr>
                <a:solidFill>
                  <a:srgbClr val="1E4B47"/>
                </a:solidFill>
              </a:defRPr>
            </a:pPr>
            <a:r>
              <a:t>Grundtechniken der Psychologischen Beratung , Konflikte</a:t>
            </a:r>
          </a:p>
        </p:txBody>
      </p:sp>
    </p:spTree>
  </p:cSld>
  <p:clrMapOvr>
    <a:masterClrMapping/>
  </p:clrMapOvr>
  <p:timing>
    <p:tnLst>
      <p:par>
        <p:cTn id="1" dur="indefinite" restart="never" nodeType="tmRoot"/>
      </p:par>
    </p:tnLst>
  </p:timing>
</p:sld>
</file>

<file path=ppt/slides/slide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Inhaltsplatzhalter 4"/>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Cjo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wMAAPoFAABPMwAADicAABAAAAAmAAAACAAAAL+/AAAAAAAAMAAAABQAAAAAAAAAAAD//wAAAQAAAP//AAABAA=="/>
              </a:ext>
            </a:extLst>
          </p:cNvSpPr>
          <p:nvPr>
            <p:ph type="obj" idx="4294967295"/>
          </p:nvPr>
        </p:nvSpPr>
        <p:spPr>
          <a:xfrm>
            <a:off x="514985" y="971550"/>
            <a:ext cx="7825740" cy="5377180"/>
          </a:xfrm>
          <a:prstGeom prst="rect">
            <a:avLst/>
          </a:prstGeom>
        </p:spPr>
        <p:txBody>
          <a:bodyPr vert="horz" wrap="square" lIns="91440" tIns="45720" rIns="91440" bIns="45720" numCol="1" spcCol="215900" anchor="t">
            <a:prstTxWarp prst="textNoShape">
              <a:avLst/>
            </a:prstTxWarp>
          </a:bodyPr>
          <a:lstStyle>
            <a:lvl1pPr marL="342900" indent="-342900">
              <a:spcBef>
                <a:spcPts val="1200"/>
              </a:spcBef>
              <a:spcAft>
                <a:spcPts val="600"/>
              </a:spcAft>
              <a:buNone/>
              <a:defRPr sz="2000" b="1">
                <a:solidFill>
                  <a:schemeClr val="accent1"/>
                </a:solidFill>
              </a:defRPr>
            </a:lvl1pPr>
          </a:lstStyle>
          <a:p>
            <a:pPr/>
          </a:p>
          <a:p>
            <a:pPr>
              <a:buNone/>
              <a:defRPr>
                <a:solidFill>
                  <a:srgbClr val="00998A"/>
                </a:solidFill>
              </a:defRPr>
            </a:pPr>
          </a:p>
          <a:p>
            <a:pPr>
              <a:buNone/>
              <a:defRPr>
                <a:solidFill>
                  <a:srgbClr val="00998A"/>
                </a:solidFill>
              </a:defRPr>
            </a:pPr>
          </a:p>
          <a:p>
            <a:pPr/>
            <a:r>
              <a:rPr>
                <a:solidFill>
                  <a:srgbClr val="00998A"/>
                </a:solidFill>
              </a:rPr>
              <a:t>© </a:t>
            </a:r>
            <a:r>
              <a:rPr>
                <a:solidFill>
                  <a:srgbClr val="00998A"/>
                </a:solidFill>
              </a:rPr>
              <a:t>FOM Hochschule für </a:t>
            </a:r>
            <a:r>
              <a:rPr>
                <a:solidFill>
                  <a:srgbClr val="00998A"/>
                </a:solidFill>
              </a:rPr>
              <a:t>Oekonomie und Management</a:t>
            </a:r>
            <a:endParaRPr>
              <a:solidFill>
                <a:srgbClr val="00998A"/>
              </a:solidFill>
            </a:endParaRPr>
          </a:p>
          <a:p>
            <a:pPr/>
            <a:r>
              <a:rPr sz="1700">
                <a:solidFill>
                  <a:srgbClr val="00998A"/>
                </a:solidFill>
              </a:rPr>
              <a:t>gemeinnützige Gesellschaft </a:t>
            </a:r>
            <a:r>
              <a:rPr sz="1700">
                <a:solidFill>
                  <a:srgbClr val="00998A"/>
                </a:solidFill>
              </a:rPr>
              <a:t>mbH (</a:t>
            </a:r>
            <a:r>
              <a:rPr sz="1700">
                <a:solidFill>
                  <a:srgbClr val="00998A"/>
                </a:solidFill>
              </a:rPr>
              <a:t>FOM), </a:t>
            </a:r>
            <a:r>
              <a:rPr sz="1700">
                <a:solidFill>
                  <a:srgbClr val="00998A"/>
                </a:solidFill>
              </a:rPr>
              <a:t>Leimkugelstraße 6, 45141 Essen</a:t>
            </a:r>
            <a:endParaRPr sz="1700">
              <a:solidFill>
                <a:srgbClr val="00998A"/>
              </a:solidFill>
            </a:endParaRPr>
          </a:p>
          <a:p>
            <a:pPr/>
          </a:p>
          <a:p>
            <a:pPr marL="0" indent="0"/>
            <a:r>
              <a:rPr sz="1400">
                <a:solidFill>
                  <a:srgbClr val="717D87"/>
                </a:solidFill>
              </a:rPr>
              <a:t>Dieses Werk ist urheberrechtlich geschützt und nur für den persönlichen Gebrauch im Rahmen der Veranstaltungen der </a:t>
            </a:r>
            <a:r>
              <a:rPr sz="1400">
                <a:solidFill>
                  <a:srgbClr val="717D87"/>
                </a:solidFill>
              </a:rPr>
              <a:t>FOM bestimmt.</a:t>
            </a:r>
            <a:endParaRPr sz="1400">
              <a:solidFill>
                <a:srgbClr val="717D87"/>
              </a:solidFill>
            </a:endParaRPr>
          </a:p>
          <a:p>
            <a:pPr marL="0" indent="0">
              <a:buNone/>
            </a:pPr>
            <a:r>
              <a:rPr sz="1400">
                <a:solidFill>
                  <a:srgbClr val="717D87"/>
                </a:solidFill>
              </a:rPr>
              <a:t>Die durch die Urheberschaft begründeten Rechte (u.a. Vervielfältigung, Verbreitung, Übersetzung, Nachdruck) bleiben dem Urheber vorbehalten.</a:t>
            </a:r>
            <a:endParaRPr sz="1400">
              <a:solidFill>
                <a:srgbClr val="717D87"/>
              </a:solidFill>
            </a:endParaRPr>
          </a:p>
          <a:p>
            <a:pPr marL="0" indent="0">
              <a:buNone/>
            </a:pPr>
            <a:r>
              <a:rPr sz="1400">
                <a:solidFill>
                  <a:srgbClr val="717D87"/>
                </a:solidFill>
              </a:rPr>
              <a:t>Das Werk oder Teile daraus dürfen nicht ohne schriftliche Genehmigung der </a:t>
            </a:r>
            <a:r>
              <a:rPr sz="1400">
                <a:solidFill>
                  <a:srgbClr val="717D87"/>
                </a:solidFill>
              </a:rPr>
              <a:t>FOM reproduziert oder unter Verwendung elektronischer Systeme verarbeitet, vervielfältigt oder verbreitet werden. </a:t>
            </a:r>
            <a:endParaRPr sz="1400">
              <a:solidFill>
                <a:srgbClr val="717D87"/>
              </a:solidFill>
            </a:endParaRPr>
          </a:p>
        </p:txBody>
      </p:sp>
      <p:sp>
        <p:nvSpPr>
          <p:cNvPr id="3" name="Textplatzhalter 6"/>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H8j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D2wAAAAAAAAMAAAABQAAAAAAAAAAAD//wAAAQAAAP//AAABAA=="/>
              </a:ext>
            </a:extLst>
          </p:cNvSpPr>
          <p:nvPr>
            <p:ph type="body" idx="1"/>
          </p:nvPr>
        </p:nvSpPr>
        <p:spPr>
          <a:xfrm>
            <a:off x="22225" y="440055"/>
            <a:ext cx="7950200" cy="360045"/>
          </a:xfrm>
        </p:spPr>
        <p:txBody>
          <a:bodyPr vert="horz" wrap="square" lIns="91440" tIns="45720" rIns="91440" bIns="45720" numCol="1" spcCol="215900" anchor="t">
            <a:prstTxWarp prst="textNoShape">
              <a:avLst/>
            </a:prstTxWarp>
          </a:bodyPr>
          <a:lstStyle>
            <a:lvl1pPr>
              <a:spcBef>
                <a:spcPts val="0"/>
              </a:spcBef>
              <a:buNone/>
              <a:defRPr sz="1800"/>
            </a:lvl1pPr>
            <a:lvl2pPr>
              <a:defRPr sz="1600"/>
            </a:lvl2pPr>
            <a:lvl3pPr>
              <a:defRPr sz="1400"/>
            </a:lvl3pPr>
            <a:lvl4pPr>
              <a:defRPr sz="1200"/>
            </a:lvl4pPr>
            <a:lvl5pPr>
              <a:defRPr sz="1000"/>
            </a:lvl5pPr>
          </a:lstStyle>
          <a:p>
            <a:pPr/>
            <a:r>
              <a:rPr b="1">
                <a:solidFill>
                  <a:schemeClr val="accent1"/>
                </a:solidFill>
              </a:rPr>
              <a:t>Copyright</a:t>
            </a:r>
            <a:endParaRPr b="1">
              <a:solidFill>
                <a:schemeClr val="accent1"/>
              </a:solidFill>
            </a:endParaRPr>
          </a:p>
        </p:txBody>
      </p:sp>
    </p:spTree>
  </p:cSld>
  <p:clrMapOvr>
    <a:masterClrMapping/>
  </p:clrMapOvr>
  <p:timing>
    <p:tnLst>
      <p:par>
        <p:cTn id="1" dur="indefinite" restart="never" nodeType="tmRoot"/>
      </p:par>
    </p:tnLst>
  </p:timing>
</p:sld>
</file>

<file path=ppt/slides/slide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pic>
        <p:nvPicPr>
          <p:cNvPr id="2" name="Objekt1"/>
          <p:cNvPicPr>
            <a:picLocks noChangeAspect="1"/>
            <a:extLst>
              <a:ext uri="smNativeData">
                <pr:smNativeData xmlns:pr="smNativeData" xmlns="smNativeData" val="SMDATA_18_UKlVYBMAAAAlAAAAEQAAAC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Ov////g////TzgAACsqAAAQAAAAJgAAAAgAAAD//////////zAAAAAUAAAAAAAAAAAA//8AAAEAAAD//wAAAQA="/>
              </a:ext>
            </a:extLst>
          </p:cNvPicPr>
          <p:nvPr/>
        </p:nvPicPr>
        <p:blipFill>
          <a:blip r:embed="rId2"/>
          <a:stretch>
            <a:fillRect/>
          </a:stretch>
        </p:blipFill>
        <p:spPr>
          <a:xfrm>
            <a:off x="-13335" y="-20320"/>
            <a:ext cx="9166860" cy="6875145"/>
          </a:xfrm>
          <a:prstGeom prst="rect">
            <a:avLst/>
          </a:prstGeom>
          <a:noFill/>
          <a:ln>
            <a:noFill/>
          </a:ln>
          <a:effectLst/>
        </p:spPr>
      </p:pic>
    </p:spTree>
  </p:cSld>
  <p:clrMapOvr>
    <a:masterClrMapping/>
  </p:clrMapOvr>
  <p:timing>
    <p:tnLst>
      <p:par>
        <p:cTn id="1" dur="indefinite" restart="never" nodeType="tmRoot"/>
      </p:par>
    </p:tnLst>
  </p:timing>
</p:sld>
</file>

<file path=ppt/slides/slide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Inhaltsplatzhalter 5"/>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RwIAAN0GAABuNQAA8ScAAAAAAAAmAAAACAAAAL+/AAAAAAAAMAAAABQAAAAAAAAAAAD//wAAAQAAAP//AAABAA=="/>
              </a:ext>
            </a:extLst>
          </p:cNvSpPr>
          <p:nvPr>
            <p:ph type="obj" idx="4294967295"/>
          </p:nvPr>
        </p:nvSpPr>
        <p:spPr>
          <a:xfrm>
            <a:off x="370205" y="1115695"/>
            <a:ext cx="8315325" cy="5377180"/>
          </a:xfrm>
          <a:prstGeom prst="rect">
            <a:avLst/>
          </a:prstGeom>
        </p:spPr>
        <p:txBody>
          <a:bodyPr vert="horz" wrap="square" lIns="91440" tIns="45720" rIns="91440" bIns="45720" numCol="1" spcCol="215900" anchor="t">
            <a:prstTxWarp prst="textNoShape">
              <a:avLst/>
            </a:prstTxWarp>
          </a:bodyPr>
          <a:lstStyle/>
          <a:p>
            <a:pPr marL="0" indent="0" defTabSz="914400">
              <a:spcBef>
                <a:spcPts val="0"/>
              </a:spcBef>
              <a:spcAft>
                <a:spcPts val="1800"/>
              </a:spcAft>
              <a:buNone/>
              <a:tabLst/>
              <a:defRPr sz="1800">
                <a:latin typeface="Tahoma" pitchFamily="1" charset="0"/>
                <a:ea typeface="Tahoma" pitchFamily="1" charset="0"/>
                <a:cs typeface="Tahoma" pitchFamily="1" charset="0"/>
              </a:defRPr>
            </a:pPr>
            <a:r>
              <a:t>Agenda</a:t>
            </a:r>
          </a:p>
          <a:p>
            <a:pPr marL="252095" indent="0" defTabSz="821055">
              <a:spcBef>
                <a:spcPts val="600"/>
              </a:spcBef>
              <a:spcAft>
                <a:spcPts val="600"/>
              </a:spcAft>
              <a:buNone/>
              <a:tabLst>
                <a:tab pos="4953000" algn="l"/>
              </a:tabLst>
              <a:defRPr sz="1400">
                <a:latin typeface="Tahoma" pitchFamily="1" charset="0"/>
                <a:ea typeface="Arial" pitchFamily="1" charset="0"/>
                <a:cs typeface="Times New Roman" pitchFamily="1" charset="0"/>
              </a:defRPr>
            </a:pPr>
            <a:r>
              <a:t>Förderliches </a:t>
            </a:r>
            <a:r>
              <a:t>Gesprächsverhalten</a:t>
            </a:r>
          </a:p>
          <a:p>
            <a:pPr marL="252095" indent="0" defTabSz="821055">
              <a:spcBef>
                <a:spcPts val="600"/>
              </a:spcBef>
              <a:spcAft>
                <a:spcPts val="600"/>
              </a:spcAft>
              <a:buNone/>
              <a:tabLst>
                <a:tab pos="4953000" algn="l"/>
              </a:tabLst>
              <a:defRPr sz="1400">
                <a:latin typeface="Tahoma" pitchFamily="1" charset="0"/>
                <a:ea typeface="Arial" pitchFamily="1" charset="0"/>
                <a:cs typeface="Times New Roman" pitchFamily="1" charset="0"/>
              </a:defRPr>
            </a:pPr>
            <a:r>
              <a:t>Übertragung und </a:t>
            </a:r>
            <a:r>
              <a:t>Gegenübertragung</a:t>
            </a:r>
          </a:p>
          <a:p>
            <a:pPr marL="252095" indent="0" defTabSz="821055">
              <a:spcBef>
                <a:spcPts val="600"/>
              </a:spcBef>
              <a:spcAft>
                <a:spcPts val="600"/>
              </a:spcAft>
              <a:buNone/>
              <a:tabLst>
                <a:tab pos="4953000" algn="l"/>
              </a:tabLst>
              <a:defRPr sz="1400">
                <a:latin typeface="Tahoma" pitchFamily="1" charset="0"/>
                <a:ea typeface="Arial" pitchFamily="1" charset="0"/>
                <a:cs typeface="Times New Roman" pitchFamily="1" charset="0"/>
              </a:defRPr>
            </a:pPr>
            <a:r>
              <a:t>Das Ungesagte hören und Übung dazu</a:t>
            </a:r>
          </a:p>
          <a:p>
            <a:pPr marL="252095" indent="0" defTabSz="821055">
              <a:spcBef>
                <a:spcPts val="600"/>
              </a:spcBef>
              <a:spcAft>
                <a:spcPts val="600"/>
              </a:spcAft>
              <a:buNone/>
              <a:tabLst>
                <a:tab pos="4953000" algn="l"/>
              </a:tabLst>
              <a:defRPr sz="1400">
                <a:latin typeface="Tahoma" pitchFamily="1" charset="0"/>
                <a:ea typeface="Arial" pitchFamily="1" charset="0"/>
                <a:cs typeface="Times New Roman" pitchFamily="1" charset="0"/>
              </a:defRPr>
            </a:pPr>
            <a:r>
              <a:t>Trennung von Information, Bedeutung, Interpretation und Bewertung</a:t>
            </a:r>
          </a:p>
          <a:p>
            <a:pPr marL="252095" indent="0" defTabSz="821055">
              <a:spcBef>
                <a:spcPts val="600"/>
              </a:spcBef>
              <a:spcAft>
                <a:spcPts val="600"/>
              </a:spcAft>
              <a:buNone/>
              <a:tabLst>
                <a:tab pos="4953000" algn="l"/>
              </a:tabLst>
              <a:defRPr sz="1400">
                <a:latin typeface="Tahoma" pitchFamily="1" charset="0"/>
                <a:ea typeface="Arial" pitchFamily="1" charset="0"/>
                <a:cs typeface="Times New Roman" pitchFamily="1" charset="0"/>
              </a:defRPr>
            </a:pPr>
            <a:r>
              <a:t>Fragetechniken</a:t>
            </a:r>
          </a:p>
        </p:txBody>
      </p:sp>
      <p:sp>
        <p:nvSpPr>
          <p:cNvPr id="3" name="Textplatzhalter 6"/>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0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D2wAAAAAAAAMAAAABQAAAAAAAAAAAD//wAAAQAAAP//AAABAA=="/>
              </a:ext>
            </a:extLst>
          </p:cNvSpPr>
          <p:nvPr>
            <p:ph type="body" idx="1"/>
          </p:nvPr>
        </p:nvSpPr>
        <p:spPr>
          <a:xfrm>
            <a:off x="22225" y="440055"/>
            <a:ext cx="7950200" cy="360045"/>
          </a:xfrm>
        </p:spPr>
        <p:txBody>
          <a:bodyPr vert="horz" wrap="square" lIns="91440" tIns="45720" rIns="91440" bIns="45720" numCol="1" spcCol="215900" anchor="t">
            <a:prstTxWarp prst="textNoShape">
              <a:avLst/>
            </a:prstTxWarp>
          </a:bodyPr>
          <a:lstStyle>
            <a:lvl1pPr>
              <a:spcBef>
                <a:spcPts val="0"/>
              </a:spcBef>
              <a:buNone/>
              <a:defRPr sz="1800"/>
            </a:lvl1pPr>
            <a:lvl2pPr>
              <a:defRPr sz="1600"/>
            </a:lvl2pPr>
            <a:lvl3pPr>
              <a:defRPr sz="1400"/>
            </a:lvl3pPr>
            <a:lvl4pPr>
              <a:defRPr sz="1200"/>
            </a:lvl4pPr>
            <a:lvl5pPr>
              <a:defRPr sz="1000"/>
            </a:lvl5pPr>
          </a:lstStyle>
          <a:p>
            <a:pPr>
              <a:defRPr b="1">
                <a:solidFill>
                  <a:schemeClr val="accent1"/>
                </a:solidFill>
              </a:defRPr>
            </a:pPr>
            <a:r>
              <a:t>Grundtechniken der Psychologischen Beratung - 2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nimBg="1"/>
    </p:bldLst>
    <p:extLst>
      <p:ext uri="smNativeData">
        <pr:smNativeData xmlns:pr="smNativeData" xmlns="smNativeData" val="UKlVYAc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A=="/>
      </p:ext>
    </p:extLst>
  </p:timing>
</p:sld>
</file>

<file path=ppt/slides/slide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extplatzhalter 6"/>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0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D2wAAAAAAAAMAAAABQAAAAAAAAAAAD//wAAAQAAAP//AAABAA=="/>
              </a:ext>
            </a:extLst>
          </p:cNvSpPr>
          <p:nvPr>
            <p:ph type="body" idx="1"/>
          </p:nvPr>
        </p:nvSpPr>
        <p:spPr>
          <a:xfrm>
            <a:off x="22225" y="440055"/>
            <a:ext cx="7950200" cy="360045"/>
          </a:xfrm>
        </p:spPr>
        <p:txBody>
          <a:bodyPr vert="horz" wrap="square" lIns="91440" tIns="45720" rIns="91440" bIns="45720" numCol="1" spcCol="215900" anchor="t">
            <a:prstTxWarp prst="textNoShape">
              <a:avLst/>
            </a:prstTxWarp>
          </a:bodyPr>
          <a:lstStyle>
            <a:lvl1pPr>
              <a:spcBef>
                <a:spcPts val="0"/>
              </a:spcBef>
              <a:buNone/>
              <a:defRPr sz="1800"/>
            </a:lvl1pPr>
            <a:lvl2pPr>
              <a:defRPr sz="1600"/>
            </a:lvl2pPr>
            <a:lvl3pPr>
              <a:defRPr sz="1400"/>
            </a:lvl3pPr>
            <a:lvl4pPr>
              <a:defRPr sz="1200"/>
            </a:lvl4pPr>
            <a:lvl5pPr>
              <a:defRPr sz="1000"/>
            </a:lvl5pPr>
          </a:lstStyle>
          <a:p>
            <a:pPr>
              <a:defRPr b="1">
                <a:solidFill>
                  <a:schemeClr val="accent1"/>
                </a:solidFill>
              </a:defRPr>
            </a:pPr>
            <a:r>
              <a:t>Grundtechniken der Psychologischen Beratung - 2</a:t>
            </a:r>
          </a:p>
        </p:txBody>
      </p:sp>
      <p:sp>
        <p:nvSpPr>
          <p:cNvPr id="3" name="Objek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0AM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JgIAAO4GAABNNQAAAigAABAAAAAmAAAACAAAAP//////////MAAAABQAAAAAAAAAAAD//wAAAQAAAP//AAABAA=="/>
              </a:ext>
            </a:extLst>
          </p:cNvSpPr>
          <p:nvPr/>
        </p:nvSpPr>
        <p:spPr>
          <a:xfrm>
            <a:off x="349250" y="1126490"/>
            <a:ext cx="8315325" cy="5377180"/>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Förderliches </a:t>
            </a:r>
            <a:r>
              <a:t>Gesprächsverhalten </a:t>
            </a:r>
            <a:r>
              <a:rPr sz="1200"/>
              <a:t>(1 von 5)</a:t>
            </a:r>
            <a:endParaRPr sz="1200"/>
          </a:p>
          <a:p>
            <a:pPr>
              <a:spcBef>
                <a:spcPts val="800"/>
              </a:spcBef>
              <a:buNone/>
              <a:defRPr sz="1400">
                <a:latin typeface="Tahoma" pitchFamily="1" charset="0"/>
                <a:ea typeface="Tahoma" pitchFamily="1" charset="0"/>
                <a:cs typeface="Tahoma" pitchFamily="1" charset="0"/>
              </a:defRPr>
            </a:pPr>
            <a:r>
              <a:t>Klienten erleben meist ein Durcheinander von Gedanken, Gefühlen und </a:t>
            </a:r>
            <a:r>
              <a:t>Handlungsimpulsen.</a:t>
            </a:r>
          </a:p>
          <a:p>
            <a:pPr>
              <a:spcBef>
                <a:spcPts val="800"/>
              </a:spcBef>
              <a:buNone/>
              <a:defRPr sz="1400">
                <a:latin typeface="Tahoma" pitchFamily="1" charset="0"/>
                <a:ea typeface="Tahoma" pitchFamily="1" charset="0"/>
                <a:cs typeface="Tahoma" pitchFamily="1" charset="0"/>
              </a:defRPr>
            </a:pPr>
            <a:r>
              <a:t>Sie haben ein </a:t>
            </a:r>
            <a:r>
              <a:t>Klärungsbedürfnis auf drei Ebenen:</a:t>
            </a:r>
          </a:p>
          <a:p>
            <a:pPr marL="431800" indent="-180340" defTabSz="914400">
              <a:spcBef>
                <a:spcPts val="800"/>
              </a:spcBef>
              <a:buClr>
                <a:schemeClr val="folHlink"/>
              </a:buClr>
              <a:buFont typeface="Wingdings" pitchFamily="2" charset="2"/>
              <a:buChar char=""/>
              <a:tabLst>
                <a:tab pos="6515735" algn="l"/>
              </a:tabLst>
              <a:defRPr sz="1400">
                <a:latin typeface="Tahoma" pitchFamily="1" charset="0"/>
                <a:ea typeface="Tahoma" pitchFamily="1" charset="0"/>
                <a:cs typeface="Tahoma" pitchFamily="1" charset="0"/>
              </a:defRPr>
            </a:pPr>
            <a:r>
              <a:t>sich klar werden über die Situation,	</a:t>
            </a:r>
            <a:r>
              <a:rPr sz="1600" b="1">
                <a:solidFill>
                  <a:srgbClr val="23A092"/>
                </a:solidFill>
              </a:rPr>
              <a:t>Kontext</a:t>
            </a:r>
            <a:endParaRPr sz="1600" b="1">
              <a:solidFill>
                <a:srgbClr val="23A092"/>
              </a:solidFill>
            </a:endParaRPr>
          </a:p>
          <a:p>
            <a:pPr marL="431800" indent="-180340" defTabSz="914400">
              <a:spcBef>
                <a:spcPts val="800"/>
              </a:spcBef>
              <a:buClr>
                <a:schemeClr val="folHlink"/>
              </a:buClr>
              <a:buFont typeface="Wingdings" pitchFamily="2" charset="2"/>
              <a:buChar char=""/>
              <a:tabLst>
                <a:tab pos="6515735" algn="l"/>
              </a:tabLst>
              <a:defRPr sz="1400">
                <a:latin typeface="Tahoma" pitchFamily="1" charset="0"/>
                <a:ea typeface="Tahoma" pitchFamily="1" charset="0"/>
                <a:cs typeface="Tahoma" pitchFamily="1" charset="0"/>
              </a:defRPr>
            </a:pPr>
            <a:r>
              <a:t>sich klar werden über ihre Gedanken und Gefühle,</a:t>
            </a:r>
            <a:r>
              <a:rPr sz="1600" b="1">
                <a:solidFill>
                  <a:srgbClr val="23A092"/>
                </a:solidFill>
              </a:rPr>
              <a:t>	Wirkung</a:t>
            </a:r>
            <a:endParaRPr sz="1600" b="1">
              <a:solidFill>
                <a:srgbClr val="23A092"/>
              </a:solidFill>
            </a:endParaRPr>
          </a:p>
          <a:p>
            <a:pPr marL="431800" indent="-180340" defTabSz="914400">
              <a:spcBef>
                <a:spcPts val="800"/>
              </a:spcBef>
              <a:buClr>
                <a:schemeClr val="folHlink"/>
              </a:buClr>
              <a:buFont typeface="Wingdings" pitchFamily="2" charset="2"/>
              <a:buChar char=""/>
              <a:tabLst>
                <a:tab pos="6515735" algn="l"/>
              </a:tabLst>
              <a:defRPr sz="1400">
                <a:latin typeface="Tahoma" pitchFamily="1" charset="0"/>
                <a:ea typeface="Tahoma" pitchFamily="1" charset="0"/>
                <a:cs typeface="Tahoma" pitchFamily="1" charset="0"/>
              </a:defRPr>
            </a:pPr>
            <a:r>
              <a:t>und sich klar werden über ihren Standpunkt und das zukünftige Handeln.	</a:t>
            </a:r>
            <a:r>
              <a:rPr sz="1600" b="1">
                <a:solidFill>
                  <a:srgbClr val="23A092"/>
                </a:solidFill>
              </a:rPr>
              <a:t>Ziel</a:t>
            </a:r>
            <a:endParaRPr sz="1600" b="1">
              <a:solidFill>
                <a:srgbClr val="23A092"/>
              </a:solidFill>
            </a:endParaRPr>
          </a:p>
          <a:p>
            <a:pPr>
              <a:spcBef>
                <a:spcPts val="800"/>
              </a:spcBef>
              <a:buNone/>
              <a:defRPr sz="1400">
                <a:latin typeface="Tahoma" pitchFamily="1" charset="0"/>
                <a:ea typeface="Tahoma" pitchFamily="1" charset="0"/>
                <a:cs typeface="Tahoma" pitchFamily="1" charset="0"/>
              </a:defRPr>
            </a:pPr>
            <a:r>
              <a:t>Der amerikanische Psychologe Carl </a:t>
            </a:r>
            <a:r>
              <a:t>Rogers entwickelte in den </a:t>
            </a:r>
            <a:r>
              <a:t>1950er Jahren ein Modell der </a:t>
            </a:r>
            <a:r>
              <a:t>Gesprächsführung: die </a:t>
            </a:r>
            <a:r>
              <a:t>klientenzentrierten Gesprächstherapie.</a:t>
            </a:r>
          </a:p>
          <a:p>
            <a:pPr>
              <a:spcBef>
                <a:spcPts val="800"/>
              </a:spcBef>
              <a:buNone/>
              <a:defRPr sz="1400">
                <a:latin typeface="Tahoma" pitchFamily="1" charset="0"/>
                <a:ea typeface="Tahoma" pitchFamily="1" charset="0"/>
                <a:cs typeface="Tahoma" pitchFamily="1" charset="0"/>
              </a:defRPr>
            </a:pPr>
            <a:r>
              <a:t>In der </a:t>
            </a:r>
            <a:r>
              <a:t>klientenzentrierten Gesprächstherapie geht es darum, nicht </a:t>
            </a:r>
            <a:r>
              <a:t>direktiv zu sein und dem Klienten Ratschläge zu geben.</a:t>
            </a:r>
          </a:p>
          <a:p>
            <a:pPr>
              <a:spcBef>
                <a:spcPts val="800"/>
              </a:spcBef>
              <a:buNone/>
              <a:defRPr sz="1400">
                <a:latin typeface="Tahoma" pitchFamily="1" charset="0"/>
                <a:ea typeface="Tahoma" pitchFamily="1" charset="0"/>
                <a:cs typeface="Tahoma" pitchFamily="1" charset="0"/>
              </a:defRPr>
            </a:pPr>
            <a:r>
              <a:t>Vielmehr soll der Klient ermuntert werden, sich selber zu erkunden und daraus </a:t>
            </a:r>
            <a:r>
              <a:t>Handlungsideen zu entwickeln.</a:t>
            </a:r>
          </a:p>
          <a:p>
            <a:pPr>
              <a:spcBef>
                <a:spcPts val="800"/>
              </a:spcBef>
              <a:buNone/>
              <a:defRPr sz="1400">
                <a:latin typeface="Tahoma" pitchFamily="1" charset="0"/>
                <a:ea typeface="Tahoma" pitchFamily="1" charset="0"/>
                <a:cs typeface="Tahoma" pitchFamily="1" charset="0"/>
              </a:defRPr>
            </a:pPr>
            <a:r>
              <a:t>Nach </a:t>
            </a:r>
            <a:r>
              <a:t>Rogers sind es drei </a:t>
            </a:r>
            <a:r>
              <a:t>Gesprächshaltungen bzw. Aktivitäten, die die </a:t>
            </a:r>
            <a:r>
              <a:t>Selbsterkundung fördern:</a:t>
            </a:r>
          </a:p>
          <a:p>
            <a:pPr marL="720090" indent="-342900">
              <a:spcBef>
                <a:spcPts val="800"/>
              </a:spcBef>
              <a:buClr>
                <a:schemeClr val="folHlink"/>
              </a:buClr>
              <a:buFont typeface="Wingdings" pitchFamily="2" charset="2"/>
              <a:buChar char=""/>
              <a:defRPr sz="1400">
                <a:latin typeface="Tahoma" pitchFamily="1" charset="0"/>
                <a:ea typeface="Tahoma" pitchFamily="1" charset="0"/>
                <a:cs typeface="Tahoma" pitchFamily="1" charset="0"/>
              </a:defRPr>
            </a:pPr>
            <a:r>
              <a:t>Nichtwertendes, einfühlendes Verstehen</a:t>
            </a:r>
          </a:p>
          <a:p>
            <a:pPr marL="720090" indent="-342900">
              <a:spcBef>
                <a:spcPts val="800"/>
              </a:spcBef>
              <a:buClr>
                <a:schemeClr val="folHlink"/>
              </a:buClr>
              <a:buFont typeface="Wingdings" pitchFamily="2" charset="2"/>
              <a:buChar char=""/>
              <a:defRPr sz="1400">
                <a:latin typeface="Tahoma" pitchFamily="1" charset="0"/>
                <a:ea typeface="Tahoma" pitchFamily="1" charset="0"/>
                <a:cs typeface="Tahoma" pitchFamily="1" charset="0"/>
              </a:defRPr>
            </a:pPr>
            <a:r>
              <a:t>Wertschätzung</a:t>
            </a:r>
          </a:p>
          <a:p>
            <a:pPr marL="720090" indent="-342900">
              <a:spcBef>
                <a:spcPts val="800"/>
              </a:spcBef>
              <a:buClr>
                <a:schemeClr val="folHlink"/>
              </a:buClr>
              <a:buFont typeface="Wingdings" pitchFamily="2" charset="2"/>
              <a:buChar char=""/>
              <a:defRPr sz="1400">
                <a:latin typeface="Tahoma" pitchFamily="1" charset="0"/>
                <a:ea typeface="Tahoma" pitchFamily="1" charset="0"/>
                <a:cs typeface="Tahoma" pitchFamily="1" charset="0"/>
              </a:defRPr>
            </a:pPr>
            <a:r>
              <a:t>Authentizität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UKlVYA4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
      </p:ext>
    </p:extLst>
  </p:timing>
</p:sld>
</file>

<file path=ppt/slides/slide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extplatzhalter 6"/>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D2wAAAAAAAAMAAAABQAAAAAAAAAAAD//wAAAQAAAP//AAABAA=="/>
              </a:ext>
            </a:extLst>
          </p:cNvSpPr>
          <p:nvPr>
            <p:ph type="body" idx="1"/>
          </p:nvPr>
        </p:nvSpPr>
        <p:spPr>
          <a:xfrm>
            <a:off x="22225" y="440055"/>
            <a:ext cx="7950200" cy="360045"/>
          </a:xfrm>
        </p:spPr>
        <p:txBody>
          <a:bodyPr vert="horz" wrap="square" lIns="91440" tIns="45720" rIns="91440" bIns="45720" numCol="1" spcCol="215900" anchor="t">
            <a:prstTxWarp prst="textNoShape">
              <a:avLst/>
            </a:prstTxWarp>
          </a:bodyPr>
          <a:lstStyle>
            <a:lvl1pPr>
              <a:spcBef>
                <a:spcPts val="0"/>
              </a:spcBef>
              <a:buNone/>
              <a:defRPr sz="1800"/>
            </a:lvl1pPr>
            <a:lvl2pPr>
              <a:defRPr sz="1600"/>
            </a:lvl2pPr>
            <a:lvl3pPr>
              <a:defRPr sz="1400"/>
            </a:lvl3pPr>
            <a:lvl4pPr>
              <a:defRPr sz="1200"/>
            </a:lvl4pPr>
            <a:lvl5pPr>
              <a:defRPr sz="1000"/>
            </a:lvl5pPr>
          </a:lstStyle>
          <a:p>
            <a:pPr>
              <a:defRPr b="1">
                <a:solidFill>
                  <a:schemeClr val="accent1"/>
                </a:solidFill>
              </a:defRPr>
            </a:pPr>
            <a:r>
              <a:t>Grundtechniken der Psychologischen Beratung - 2</a:t>
            </a:r>
          </a:p>
        </p:txBody>
      </p:sp>
      <p:sp>
        <p:nvSpPr>
          <p:cNvPr id="3" name="Objek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RwIAAN0GAABuNQAA8ScAABAAAAAmAAAACAAAAP//////////MAAAABQAAAAAAAAAAAD//wAAAQAAAP//AAABAA=="/>
              </a:ext>
            </a:extLst>
          </p:cNvSpPr>
          <p:nvPr/>
        </p:nvSpPr>
        <p:spPr>
          <a:xfrm>
            <a:off x="370205" y="1115695"/>
            <a:ext cx="8315325" cy="5377180"/>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Förderliches </a:t>
            </a:r>
            <a:r>
              <a:t>Gesprächsverhalten </a:t>
            </a:r>
            <a:r>
              <a:rPr sz="1200"/>
              <a:t>(2 von 5)</a:t>
            </a:r>
            <a:endParaRPr sz="1200"/>
          </a:p>
          <a:p>
            <a:pPr>
              <a:spcBef>
                <a:spcPts val="800"/>
              </a:spcBef>
              <a:buNone/>
              <a:defRPr sz="1600">
                <a:latin typeface="Tahoma" pitchFamily="1" charset="0"/>
                <a:ea typeface="Tahoma" pitchFamily="1" charset="0"/>
                <a:cs typeface="Tahoma" pitchFamily="1" charset="0"/>
              </a:defRPr>
            </a:pPr>
            <a:r>
              <a:t>Nichtwertendes, einfühlendes Verstehen </a:t>
            </a:r>
          </a:p>
          <a:p>
            <a:pPr>
              <a:spcBef>
                <a:spcPts val="800"/>
              </a:spcBef>
              <a:buNone/>
              <a:defRPr sz="1400">
                <a:latin typeface="Tahoma" pitchFamily="1" charset="0"/>
                <a:ea typeface="Tahoma" pitchFamily="1" charset="0"/>
                <a:cs typeface="Tahoma" pitchFamily="1" charset="0"/>
              </a:defRPr>
            </a:pPr>
            <a:r>
              <a:t>Es geht darum, dem Klienten verbal und </a:t>
            </a:r>
            <a:r>
              <a:t>nonverbal zu signalisieren, dass der Coach ganz bei ihm ist.</a:t>
            </a:r>
          </a:p>
          <a:p>
            <a:pPr marL="720090" indent="-342900">
              <a:spcBef>
                <a:spcPts val="1600"/>
              </a:spcBef>
              <a:buClr>
                <a:schemeClr val="folHlink"/>
              </a:buClr>
              <a:buFont typeface="Wingdings" pitchFamily="2" charset="2"/>
              <a:buChar char=""/>
              <a:defRPr sz="1400">
                <a:latin typeface="Tahoma" pitchFamily="1" charset="0"/>
                <a:ea typeface="Tahoma" pitchFamily="1" charset="0"/>
                <a:cs typeface="Tahoma" pitchFamily="1" charset="0"/>
              </a:defRPr>
            </a:pPr>
            <a:r>
              <a:t>Zugewandte Körperhaltung</a:t>
            </a:r>
          </a:p>
          <a:p>
            <a:pPr marL="720090">
              <a:spcBef>
                <a:spcPts val="800"/>
              </a:spcBef>
              <a:buNone/>
              <a:defRPr sz="1400">
                <a:latin typeface="Tahoma" pitchFamily="1" charset="0"/>
                <a:ea typeface="Tahoma" pitchFamily="1" charset="0"/>
                <a:cs typeface="Tahoma" pitchFamily="1" charset="0"/>
              </a:defRPr>
            </a:pPr>
            <a:r>
              <a:t>Intensiver Blickkontakt, aktive Gestik und offener Oberkörper</a:t>
            </a:r>
          </a:p>
          <a:p>
            <a:pPr marL="720090" indent="-342900">
              <a:spcBef>
                <a:spcPts val="1600"/>
              </a:spcBef>
              <a:buClr>
                <a:schemeClr val="folHlink"/>
              </a:buClr>
              <a:buFont typeface="Wingdings" pitchFamily="2" charset="2"/>
              <a:buChar char=""/>
              <a:defRPr sz="1400">
                <a:latin typeface="Tahoma" pitchFamily="1" charset="0"/>
                <a:ea typeface="Tahoma" pitchFamily="1" charset="0"/>
                <a:cs typeface="Tahoma" pitchFamily="1" charset="0"/>
              </a:defRPr>
            </a:pPr>
            <a:r>
              <a:t>Das Gesagte zusammenfassen</a:t>
            </a:r>
          </a:p>
          <a:p>
            <a:pPr marL="720090">
              <a:spcBef>
                <a:spcPts val="800"/>
              </a:spcBef>
              <a:buNone/>
              <a:defRPr sz="1400">
                <a:latin typeface="Tahoma" pitchFamily="1" charset="0"/>
                <a:ea typeface="Tahoma" pitchFamily="1" charset="0"/>
                <a:cs typeface="Tahoma" pitchFamily="1" charset="0"/>
              </a:defRPr>
            </a:pPr>
            <a:r>
              <a:t>"Ich habe verstanden, dass" ..., "Ihnen geht es darum, ...", "Aus ihrer Sicht ist ...".</a:t>
            </a:r>
          </a:p>
          <a:p>
            <a:pPr marL="720090" indent="-342900">
              <a:spcBef>
                <a:spcPts val="1600"/>
              </a:spcBef>
              <a:buClr>
                <a:schemeClr val="folHlink"/>
              </a:buClr>
              <a:buFont typeface="Wingdings" pitchFamily="2" charset="2"/>
              <a:buChar char=""/>
              <a:defRPr sz="1400">
                <a:latin typeface="Tahoma" pitchFamily="1" charset="0"/>
                <a:ea typeface="Tahoma" pitchFamily="1" charset="0"/>
                <a:cs typeface="Tahoma" pitchFamily="1" charset="0"/>
              </a:defRPr>
            </a:pPr>
            <a:r>
              <a:t>Fragen stellen</a:t>
            </a:r>
          </a:p>
          <a:p>
            <a:pPr marL="720090">
              <a:spcBef>
                <a:spcPts val="800"/>
              </a:spcBef>
              <a:buNone/>
              <a:defRPr sz="1400">
                <a:latin typeface="Tahoma" pitchFamily="1" charset="0"/>
                <a:ea typeface="Tahoma" pitchFamily="1" charset="0"/>
                <a:cs typeface="Tahoma" pitchFamily="1" charset="0"/>
              </a:defRPr>
            </a:pPr>
            <a:r>
              <a:t>"Was geht ihnen durch den Kopf, wenn ... "</a:t>
            </a:r>
          </a:p>
          <a:p>
            <a:pPr marL="720090">
              <a:spcBef>
                <a:spcPts val="800"/>
              </a:spcBef>
              <a:buNone/>
              <a:defRPr sz="1400">
                <a:latin typeface="Tahoma" pitchFamily="1" charset="0"/>
                <a:ea typeface="Tahoma" pitchFamily="1" charset="0"/>
                <a:cs typeface="Tahoma" pitchFamily="1" charset="0"/>
              </a:defRPr>
            </a:pPr>
            <a:r>
              <a:t>"Warum könnte Herr X so reagiert reagiert haben?"</a:t>
            </a:r>
          </a:p>
          <a:p>
            <a:pPr marL="720090">
              <a:spcBef>
                <a:spcPts val="800"/>
              </a:spcBef>
              <a:buNone/>
              <a:defRPr sz="1400">
                <a:latin typeface="Tahoma" pitchFamily="1" charset="0"/>
                <a:ea typeface="Tahoma" pitchFamily="1" charset="0"/>
                <a:cs typeface="Tahoma" pitchFamily="1" charset="0"/>
              </a:defRPr>
            </a:pPr>
            <a:r>
              <a:t>"Ist Ihnen das schon einmal passiert?"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UKlVYAw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
      </p:ext>
    </p:extLst>
  </p:timing>
</p:sld>
</file>

<file path=ppt/slides/slide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extplatzhalter 6"/>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D2wAAAAAAAAMAAAABQAAAAAAAAAAAD//wAAAQAAAP//AAABAA=="/>
              </a:ext>
            </a:extLst>
          </p:cNvSpPr>
          <p:nvPr>
            <p:ph type="body" idx="1"/>
          </p:nvPr>
        </p:nvSpPr>
        <p:spPr>
          <a:xfrm>
            <a:off x="22225" y="440055"/>
            <a:ext cx="7950200" cy="360045"/>
          </a:xfrm>
        </p:spPr>
        <p:txBody>
          <a:bodyPr vert="horz" wrap="square" lIns="91440" tIns="45720" rIns="91440" bIns="45720" numCol="1" spcCol="215900" anchor="t">
            <a:prstTxWarp prst="textNoShape">
              <a:avLst/>
            </a:prstTxWarp>
          </a:bodyPr>
          <a:lstStyle>
            <a:lvl1pPr>
              <a:spcBef>
                <a:spcPts val="0"/>
              </a:spcBef>
              <a:buNone/>
              <a:defRPr sz="1800"/>
            </a:lvl1pPr>
            <a:lvl2pPr>
              <a:defRPr sz="1600"/>
            </a:lvl2pPr>
            <a:lvl3pPr>
              <a:defRPr sz="1400"/>
            </a:lvl3pPr>
            <a:lvl4pPr>
              <a:defRPr sz="1200"/>
            </a:lvl4pPr>
            <a:lvl5pPr>
              <a:defRPr sz="1000"/>
            </a:lvl5pPr>
          </a:lstStyle>
          <a:p>
            <a:pPr>
              <a:defRPr b="1">
                <a:solidFill>
                  <a:schemeClr val="accent1"/>
                </a:solidFill>
              </a:defRPr>
            </a:pPr>
            <a:r>
              <a:t>Grundtechniken der Psychologischen Beratung - 2</a:t>
            </a:r>
          </a:p>
        </p:txBody>
      </p:sp>
      <p:sp>
        <p:nvSpPr>
          <p:cNvPr id="3" name="Objek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EEAQ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RwIAAN0GAABuNQAA8ScAABAAAAAmAAAACAAAAP//////////MAAAABQAAAAAAAAAAAD//wAAAQAAAP//AAABAA=="/>
              </a:ext>
            </a:extLst>
          </p:cNvSpPr>
          <p:nvPr/>
        </p:nvSpPr>
        <p:spPr>
          <a:xfrm>
            <a:off x="370205" y="1115695"/>
            <a:ext cx="8315325" cy="5377180"/>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Förderliches </a:t>
            </a:r>
            <a:r>
              <a:t>Gesprächsverhalten </a:t>
            </a:r>
            <a:r>
              <a:rPr sz="1200"/>
              <a:t>(3 von 5)</a:t>
            </a:r>
            <a:endParaRPr sz="1200"/>
          </a:p>
          <a:p>
            <a:pPr>
              <a:spcBef>
                <a:spcPts val="800"/>
              </a:spcBef>
              <a:buNone/>
              <a:defRPr sz="1400">
                <a:latin typeface="Tahoma" pitchFamily="1" charset="0"/>
                <a:ea typeface="Tahoma" pitchFamily="1" charset="0"/>
                <a:cs typeface="Tahoma" pitchFamily="1" charset="0"/>
              </a:defRPr>
            </a:pPr>
            <a:r>
              <a:t>Förderliches </a:t>
            </a:r>
            <a:r>
              <a:t>Gesprächsverhalten des Beraters beinhaltet folgendes Vorgehen.</a:t>
            </a:r>
          </a:p>
          <a:p>
            <a:pPr marL="720090" indent="-342900">
              <a:spcBef>
                <a:spcPts val="1500"/>
              </a:spcBef>
              <a:buClr>
                <a:schemeClr val="folHlink"/>
              </a:buClr>
              <a:buFont typeface="Wingdings" pitchFamily="2" charset="2"/>
              <a:buChar char=""/>
              <a:defRPr sz="1400">
                <a:latin typeface="Tahoma" pitchFamily="1" charset="0"/>
                <a:ea typeface="Tahoma" pitchFamily="1" charset="0"/>
                <a:cs typeface="Tahoma" pitchFamily="1" charset="0"/>
              </a:defRPr>
            </a:pPr>
            <a:r>
              <a:t>Den emotionalen Gehalt erfassen:</a:t>
            </a:r>
          </a:p>
          <a:p>
            <a:pPr marL="720090">
              <a:spcBef>
                <a:spcPts val="800"/>
              </a:spcBef>
              <a:buNone/>
              <a:defRPr sz="1400">
                <a:latin typeface="Tahoma" pitchFamily="1" charset="0"/>
                <a:ea typeface="Tahoma" pitchFamily="1" charset="0"/>
                <a:cs typeface="Tahoma" pitchFamily="1" charset="0"/>
              </a:defRPr>
            </a:pPr>
            <a:r>
              <a:t>"Wie fühlt sich das an, wenn Ihnen das passiert?", "Sie waren sehr verärgert, oder?", "Ich höre da viel Enttäuschung heraus."</a:t>
            </a:r>
          </a:p>
          <a:p>
            <a:pPr marL="720090" indent="-342900">
              <a:spcBef>
                <a:spcPts val="1400"/>
              </a:spcBef>
              <a:buClr>
                <a:schemeClr val="folHlink"/>
              </a:buClr>
              <a:buFont typeface="Wingdings" pitchFamily="2" charset="2"/>
              <a:buChar char=""/>
              <a:defRPr sz="1400">
                <a:latin typeface="Tahoma" pitchFamily="1" charset="0"/>
                <a:ea typeface="Tahoma" pitchFamily="1" charset="0"/>
                <a:cs typeface="Tahoma" pitchFamily="1" charset="0"/>
              </a:defRPr>
            </a:pPr>
            <a:r>
              <a:t>Das Gesagte </a:t>
            </a:r>
            <a:r>
              <a:t>drastifizieren:</a:t>
            </a:r>
          </a:p>
          <a:p>
            <a:pPr marL="720090">
              <a:spcBef>
                <a:spcPts val="800"/>
              </a:spcBef>
              <a:buNone/>
              <a:defRPr sz="1400">
                <a:latin typeface="Tahoma" pitchFamily="1" charset="0"/>
                <a:ea typeface="Tahoma" pitchFamily="1" charset="0"/>
                <a:cs typeface="Tahoma" pitchFamily="1" charset="0"/>
              </a:defRPr>
            </a:pPr>
            <a:r>
              <a:t>Klient: "Es stört mich manchmal schon ein bisschen, wenn mein Partner trödelt."</a:t>
            </a:r>
          </a:p>
          <a:p>
            <a:pPr marL="720090">
              <a:spcBef>
                <a:spcPts val="800"/>
              </a:spcBef>
              <a:buNone/>
              <a:defRPr sz="1400">
                <a:latin typeface="Tahoma" pitchFamily="1" charset="0"/>
                <a:ea typeface="Tahoma" pitchFamily="1" charset="0"/>
                <a:cs typeface="Tahoma" pitchFamily="1" charset="0"/>
              </a:defRPr>
            </a:pPr>
            <a:r>
              <a:t>Berater: "Wenn Ihr Partner also </a:t>
            </a:r>
            <a:r>
              <a:t>herumtrödelt und Sie warten lässt, kommen Sie allmählich innerlich zur Weißglut. Sie fühlen sich dann nicht ernst genommen."</a:t>
            </a:r>
          </a:p>
          <a:p>
            <a:pPr marL="720090" indent="-342900">
              <a:spcBef>
                <a:spcPts val="1400"/>
              </a:spcBef>
              <a:buClr>
                <a:schemeClr val="folHlink"/>
              </a:buClr>
              <a:buFont typeface="Wingdings" pitchFamily="2" charset="2"/>
              <a:buChar char=""/>
              <a:defRPr sz="1400">
                <a:latin typeface="Tahoma" pitchFamily="1" charset="0"/>
                <a:ea typeface="Tahoma" pitchFamily="1" charset="0"/>
                <a:cs typeface="Tahoma" pitchFamily="1" charset="0"/>
              </a:defRPr>
            </a:pPr>
            <a:r>
              <a:t>Auf den Körper hören:</a:t>
            </a:r>
          </a:p>
          <a:p>
            <a:pPr marL="720090">
              <a:spcBef>
                <a:spcPts val="800"/>
              </a:spcBef>
              <a:buNone/>
              <a:defRPr sz="1400">
                <a:latin typeface="Tahoma" pitchFamily="1" charset="0"/>
                <a:ea typeface="Tahoma" pitchFamily="1" charset="0"/>
                <a:cs typeface="Tahoma" pitchFamily="1" charset="0"/>
              </a:defRPr>
            </a:pPr>
            <a:r>
              <a:t>"Wenn Ihr Seufzer eben sprechen könnte, was würde er sagen?"</a:t>
            </a:r>
          </a:p>
          <a:p>
            <a:pPr marL="720090">
              <a:spcBef>
                <a:spcPts val="500"/>
              </a:spcBef>
              <a:buNone/>
              <a:defRPr sz="1400">
                <a:latin typeface="Tahoma" pitchFamily="1" charset="0"/>
                <a:ea typeface="Tahoma" pitchFamily="1" charset="0"/>
                <a:cs typeface="Tahoma" pitchFamily="1" charset="0"/>
              </a:defRPr>
            </a:pPr>
            <a:r>
              <a:t>"Sie spielen gerade ganz intensiv mit den Fingern; in welchen Situationen machen sie das?"</a:t>
            </a:r>
          </a:p>
          <a:p>
            <a:pPr marL="720090" indent="-342900">
              <a:spcBef>
                <a:spcPts val="1400"/>
              </a:spcBef>
              <a:buClr>
                <a:schemeClr val="folHlink"/>
              </a:buClr>
              <a:buFont typeface="Wingdings" pitchFamily="2" charset="2"/>
              <a:buChar char=""/>
              <a:defRPr sz="1400">
                <a:latin typeface="Tahoma" pitchFamily="1" charset="0"/>
                <a:ea typeface="Tahoma" pitchFamily="1" charset="0"/>
                <a:cs typeface="Tahoma" pitchFamily="1" charset="0"/>
              </a:defRPr>
            </a:pPr>
            <a:r>
              <a:t>Auf die Ebene der konkreten Erfahrungen wechseln:</a:t>
            </a:r>
          </a:p>
          <a:p>
            <a:pPr marL="720090">
              <a:spcBef>
                <a:spcPts val="800"/>
              </a:spcBef>
              <a:buNone/>
              <a:defRPr sz="1400">
                <a:latin typeface="Tahoma" pitchFamily="1" charset="0"/>
                <a:ea typeface="Tahoma" pitchFamily="1" charset="0"/>
                <a:cs typeface="Tahoma" pitchFamily="1" charset="0"/>
              </a:defRPr>
            </a:pPr>
            <a:r>
              <a:t>"Sie sagen, dass Sie befürchten, für ein solches Verhalten kritisiert zu werden. Ist Ihnen das schon einmal passiert?"</a:t>
            </a:r>
          </a:p>
          <a:p>
            <a:pPr marL="720090">
              <a:spcBef>
                <a:spcPts val="500"/>
              </a:spcBef>
              <a:buNone/>
              <a:defRPr sz="1400">
                <a:latin typeface="Tahoma" pitchFamily="1" charset="0"/>
                <a:ea typeface="Tahoma" pitchFamily="1" charset="0"/>
                <a:cs typeface="Tahoma" pitchFamily="1" charset="0"/>
              </a:defRPr>
            </a:pPr>
            <a:r>
              <a:t>"Was waren prägende Situationen mit Frau 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UKlVYA4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
      </p:ext>
    </p:extLst>
  </p:timing>
</p:sld>
</file>

<file path=ppt/slides/slide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extplatzhalter 6"/>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AB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D2wAAAAAAAAMAAAABQAAAAAAAAAAAD//wAAAQAAAP//AAABAA=="/>
              </a:ext>
            </a:extLst>
          </p:cNvSpPr>
          <p:nvPr>
            <p:ph type="body" idx="1"/>
          </p:nvPr>
        </p:nvSpPr>
        <p:spPr>
          <a:xfrm>
            <a:off x="22225" y="440055"/>
            <a:ext cx="7950200" cy="360045"/>
          </a:xfrm>
        </p:spPr>
        <p:txBody>
          <a:bodyPr vert="horz" wrap="square" lIns="91440" tIns="45720" rIns="91440" bIns="45720" numCol="1" spcCol="215900" anchor="t">
            <a:prstTxWarp prst="textNoShape">
              <a:avLst/>
            </a:prstTxWarp>
          </a:bodyPr>
          <a:lstStyle>
            <a:lvl1pPr>
              <a:spcBef>
                <a:spcPts val="0"/>
              </a:spcBef>
              <a:buNone/>
              <a:defRPr sz="1800"/>
            </a:lvl1pPr>
            <a:lvl2pPr>
              <a:defRPr sz="1600"/>
            </a:lvl2pPr>
            <a:lvl3pPr>
              <a:defRPr sz="1400"/>
            </a:lvl3pPr>
            <a:lvl4pPr>
              <a:defRPr sz="1200"/>
            </a:lvl4pPr>
            <a:lvl5pPr>
              <a:defRPr sz="1000"/>
            </a:lvl5pPr>
          </a:lstStyle>
          <a:p>
            <a:pPr>
              <a:defRPr b="1">
                <a:solidFill>
                  <a:schemeClr val="accent1"/>
                </a:solidFill>
              </a:defRPr>
            </a:pPr>
            <a:r>
              <a:t>Grundtechniken der Psychologischen Beratung - 2</a:t>
            </a:r>
          </a:p>
        </p:txBody>
      </p:sp>
      <p:sp>
        <p:nvSpPr>
          <p:cNvPr id="3" name="Objek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RwIAAN0GAABuNQAA8ScAABAAAAAmAAAACAAAAP//////////MAAAABQAAAAAAAAAAAD//wAAAQAAAP//AAABAA=="/>
              </a:ext>
            </a:extLst>
          </p:cNvSpPr>
          <p:nvPr/>
        </p:nvSpPr>
        <p:spPr>
          <a:xfrm>
            <a:off x="370205" y="1115695"/>
            <a:ext cx="8315325" cy="5377180"/>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Förderliches </a:t>
            </a:r>
            <a:r>
              <a:t>Gesprächsverhalten </a:t>
            </a:r>
            <a:r>
              <a:rPr sz="1200"/>
              <a:t>(4 von 5)</a:t>
            </a:r>
            <a:endParaRPr sz="1200"/>
          </a:p>
          <a:p>
            <a:pPr>
              <a:spcBef>
                <a:spcPts val="1500"/>
              </a:spcBef>
              <a:buNone/>
              <a:defRPr sz="1400">
                <a:latin typeface="Tahoma" pitchFamily="1" charset="0"/>
                <a:ea typeface="Tahoma" pitchFamily="1" charset="0"/>
                <a:cs typeface="Tahoma" pitchFamily="1" charset="0"/>
              </a:defRPr>
            </a:pPr>
            <a:r>
              <a:rPr sz="1600"/>
              <a:t>Authentizität</a:t>
            </a:r>
            <a:endParaRPr sz="1600"/>
          </a:p>
          <a:p>
            <a:pPr>
              <a:spcBef>
                <a:spcPts val="1500"/>
              </a:spcBef>
              <a:buNone/>
              <a:defRPr sz="1400">
                <a:latin typeface="Tahoma" pitchFamily="1" charset="0"/>
                <a:ea typeface="Tahoma" pitchFamily="1" charset="0"/>
                <a:cs typeface="Tahoma" pitchFamily="1" charset="0"/>
              </a:defRPr>
            </a:pPr>
            <a:r>
              <a:t>Eine wirkliche Begegnung von Berater und Klient erfordert eine </a:t>
            </a:r>
            <a:r>
              <a:t>Fassadenlosigkeit von ihm.</a:t>
            </a:r>
          </a:p>
          <a:p>
            <a:pPr>
              <a:spcBef>
                <a:spcPts val="1500"/>
              </a:spcBef>
              <a:buNone/>
              <a:defRPr sz="1400">
                <a:latin typeface="Tahoma" pitchFamily="1" charset="0"/>
                <a:ea typeface="Tahoma" pitchFamily="1" charset="0"/>
                <a:cs typeface="Tahoma" pitchFamily="1" charset="0"/>
              </a:defRPr>
            </a:pPr>
            <a:r>
              <a:t>Kongruenz: Außen und Innen, Denken und Fühlen müssen übereinstimmen.</a:t>
            </a:r>
          </a:p>
          <a:p>
            <a:pPr>
              <a:spcBef>
                <a:spcPts val="1500"/>
              </a:spcBef>
              <a:buNone/>
              <a:defRPr sz="1400">
                <a:latin typeface="Tahoma" pitchFamily="1" charset="0"/>
                <a:ea typeface="Tahoma" pitchFamily="1" charset="0"/>
                <a:cs typeface="Tahoma" pitchFamily="1" charset="0"/>
              </a:defRPr>
            </a:pPr>
            <a:r>
              <a:t>Der Berater spielt keine Rolle, offenbart sich dem Klienten und ist für diesen durchschaubar.</a:t>
            </a:r>
          </a:p>
          <a:p>
            <a:pPr>
              <a:spcBef>
                <a:spcPts val="1500"/>
              </a:spcBef>
              <a:buNone/>
              <a:defRPr sz="1400">
                <a:latin typeface="Tahoma" pitchFamily="1" charset="0"/>
                <a:ea typeface="Tahoma" pitchFamily="1" charset="0"/>
                <a:cs typeface="Tahoma" pitchFamily="1" charset="0"/>
              </a:defRPr>
            </a:pPr>
            <a:r>
              <a:t>Das ist manchmal gar nicht so leicht auszuhalten. Mögliche Herausforderungen sind z.B.:</a:t>
            </a:r>
          </a:p>
          <a:p>
            <a:pPr marL="720090" indent="-342900">
              <a:spcBef>
                <a:spcPts val="1500"/>
              </a:spcBef>
              <a:buClr>
                <a:schemeClr val="folHlink"/>
              </a:buClr>
              <a:buFont typeface="Wingdings" pitchFamily="2" charset="2"/>
              <a:buChar char=""/>
              <a:defRPr sz="1400">
                <a:latin typeface="Tahoma" pitchFamily="1" charset="0"/>
                <a:ea typeface="Tahoma" pitchFamily="1" charset="0"/>
                <a:cs typeface="Tahoma" pitchFamily="1" charset="0"/>
              </a:defRPr>
            </a:pPr>
            <a:r>
              <a:t>eine </a:t>
            </a:r>
            <a:r>
              <a:t>Lösungslosigkeit bzw. Ratlosigkeit des Klienten auszuhalten ohne in Ratschläge zu verfallen,</a:t>
            </a:r>
          </a:p>
          <a:p>
            <a:pPr marL="720090" indent="-342900">
              <a:spcBef>
                <a:spcPts val="1500"/>
              </a:spcBef>
              <a:buClr>
                <a:schemeClr val="folHlink"/>
              </a:buClr>
              <a:buFont typeface="Wingdings" pitchFamily="2" charset="2"/>
              <a:buChar char=""/>
              <a:defRPr sz="1400">
                <a:latin typeface="Tahoma" pitchFamily="1" charset="0"/>
                <a:ea typeface="Tahoma" pitchFamily="1" charset="0"/>
                <a:cs typeface="Tahoma" pitchFamily="1" charset="0"/>
              </a:defRPr>
            </a:pPr>
            <a:r>
              <a:t>dem Klienten beim Erkunden der Situation die Führung zu überlassen und seiner Logik zu folgen,</a:t>
            </a:r>
          </a:p>
          <a:p>
            <a:pPr marL="720090" indent="-342900">
              <a:spcBef>
                <a:spcPts val="1500"/>
              </a:spcBef>
              <a:buClr>
                <a:schemeClr val="folHlink"/>
              </a:buClr>
              <a:buFont typeface="Wingdings" pitchFamily="2" charset="2"/>
              <a:buChar char=""/>
              <a:defRPr sz="1400">
                <a:latin typeface="Tahoma" pitchFamily="1" charset="0"/>
                <a:ea typeface="Tahoma" pitchFamily="1" charset="0"/>
                <a:cs typeface="Tahoma" pitchFamily="1" charset="0"/>
              </a:defRPr>
            </a:pPr>
            <a:r>
              <a:t>intensive Gefühle auszuhalten ohne zu beschwichtigen oder auszuweichen und</a:t>
            </a:r>
          </a:p>
          <a:p>
            <a:pPr marL="720090" indent="-342900">
              <a:spcBef>
                <a:spcPts val="1500"/>
              </a:spcBef>
              <a:buClr>
                <a:schemeClr val="folHlink"/>
              </a:buClr>
              <a:buFont typeface="Wingdings" pitchFamily="2" charset="2"/>
              <a:buChar char=""/>
              <a:defRPr sz="1400">
                <a:latin typeface="Tahoma" pitchFamily="1" charset="0"/>
                <a:ea typeface="Tahoma" pitchFamily="1" charset="0"/>
                <a:cs typeface="Tahoma" pitchFamily="1" charset="0"/>
              </a:defRPr>
            </a:pPr>
            <a:r>
              <a:t>Schweigen zu ertragen, weil z.B. der Klient in sich hineinhorchen will.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UKlVYAs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
      </p:ext>
    </p:extLst>
  </p:timing>
</p:sld>
</file>

<file path=ppt/slides/slide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extplatzhalter 6"/>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D2wAAAAAAAAMAAAABQAAAAAAAAAAAD//wAAAQAAAP//AAABAA=="/>
              </a:ext>
            </a:extLst>
          </p:cNvSpPr>
          <p:nvPr>
            <p:ph type="body" idx="1"/>
          </p:nvPr>
        </p:nvSpPr>
        <p:spPr>
          <a:xfrm>
            <a:off x="22225" y="440055"/>
            <a:ext cx="7950200" cy="360045"/>
          </a:xfrm>
        </p:spPr>
        <p:txBody>
          <a:bodyPr vert="horz" wrap="square" lIns="91440" tIns="45720" rIns="91440" bIns="45720" numCol="1" spcCol="215900" anchor="t">
            <a:prstTxWarp prst="textNoShape">
              <a:avLst/>
            </a:prstTxWarp>
          </a:bodyPr>
          <a:lstStyle>
            <a:lvl1pPr>
              <a:spcBef>
                <a:spcPts val="0"/>
              </a:spcBef>
              <a:buNone/>
              <a:defRPr sz="1800"/>
            </a:lvl1pPr>
            <a:lvl2pPr>
              <a:defRPr sz="1600"/>
            </a:lvl2pPr>
            <a:lvl3pPr>
              <a:defRPr sz="1400"/>
            </a:lvl3pPr>
            <a:lvl4pPr>
              <a:defRPr sz="1200"/>
            </a:lvl4pPr>
            <a:lvl5pPr>
              <a:defRPr sz="1000"/>
            </a:lvl5pPr>
          </a:lstStyle>
          <a:p>
            <a:pPr>
              <a:defRPr b="1">
                <a:solidFill>
                  <a:schemeClr val="accent1"/>
                </a:solidFill>
              </a:defRPr>
            </a:pPr>
            <a:r>
              <a:t>Grundtechniken der Psychologischen Beratung - 2</a:t>
            </a:r>
          </a:p>
        </p:txBody>
      </p:sp>
      <p:sp>
        <p:nvSpPr>
          <p:cNvPr id="3" name="Objek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RwIAAN0GAABuNQAA8ScAABAAAAAmAAAACAAAAP//////////MAAAABQAAAAAAAAAAAD//wAAAQAAAP//AAABAA=="/>
              </a:ext>
            </a:extLst>
          </p:cNvSpPr>
          <p:nvPr/>
        </p:nvSpPr>
        <p:spPr>
          <a:xfrm>
            <a:off x="370205" y="1115695"/>
            <a:ext cx="8315325" cy="5377180"/>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Förderliches </a:t>
            </a:r>
            <a:r>
              <a:t>Gesprächsverhalten </a:t>
            </a:r>
            <a:r>
              <a:rPr sz="1200"/>
              <a:t>(5 von 5)</a:t>
            </a:r>
            <a:endParaRPr sz="1200"/>
          </a:p>
          <a:p>
            <a:pPr>
              <a:spcBef>
                <a:spcPts val="1500"/>
              </a:spcBef>
              <a:buNone/>
              <a:defRPr sz="1600">
                <a:latin typeface="Tahoma" pitchFamily="1" charset="0"/>
                <a:ea typeface="Tahoma" pitchFamily="1" charset="0"/>
                <a:cs typeface="Tahoma" pitchFamily="1" charset="0"/>
              </a:defRPr>
            </a:pPr>
            <a:r>
              <a:t>Übung:</a:t>
            </a:r>
          </a:p>
          <a:p>
            <a:pPr>
              <a:spcBef>
                <a:spcPts val="1500"/>
              </a:spcBef>
              <a:buNone/>
              <a:defRPr sz="1400" i="1">
                <a:latin typeface="Tahoma" pitchFamily="1" charset="0"/>
                <a:ea typeface="Tahoma" pitchFamily="1" charset="0"/>
                <a:cs typeface="Tahoma" pitchFamily="1" charset="0"/>
              </a:defRPr>
            </a:pPr>
            <a:r>
              <a:t>20 min - In Dyaden (</a:t>
            </a:r>
            <a:r>
              <a:t>Zweiergruppen):</a:t>
            </a:r>
          </a:p>
          <a:p>
            <a:pPr marL="360045">
              <a:spcBef>
                <a:spcPts val="1500"/>
              </a:spcBef>
              <a:buNone/>
              <a:defRPr sz="1400" i="1">
                <a:latin typeface="Tahoma" pitchFamily="1" charset="0"/>
                <a:ea typeface="Tahoma" pitchFamily="1" charset="0"/>
                <a:cs typeface="Tahoma" pitchFamily="1" charset="0"/>
              </a:defRPr>
            </a:pPr>
            <a:r>
              <a:t>Je 10 Minuten </a:t>
            </a:r>
            <a:r>
              <a:t>Kurzberatung zu einem persönlichen oder beruflichen Thema</a:t>
            </a:r>
          </a:p>
          <a:p>
            <a:pPr marL="360045">
              <a:spcBef>
                <a:spcPts val="1500"/>
              </a:spcBef>
              <a:buNone/>
              <a:defRPr sz="1400" i="1">
                <a:latin typeface="Tahoma" pitchFamily="1" charset="0"/>
                <a:ea typeface="Tahoma" pitchFamily="1" charset="0"/>
                <a:cs typeface="Tahoma" pitchFamily="1" charset="0"/>
              </a:defRPr>
            </a:pPr>
            <a:r>
              <a:t>Ziel: Anwendung der </a:t>
            </a:r>
            <a:r>
              <a:t>Gesprächshaltungen, insbesondere der Methoden zum einfühlenden, </a:t>
            </a:r>
            <a:r>
              <a:t>nichtwertenden Verstehen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UKlVYAYAAAAFAAAA/v///wEAAAABAAAAAAAAAAAAAAAAAAAAAAAAAAkAAAAAAAAAAQAAAAEAAAAAAAAAAAAAAAAAAAAAAAAADQAAAAEAAAABAAAAAQAAAAAAAAAAAAAAAAAAAAAAAAARAAAAAgAAAAEAAAABAAAAAAAAAAAAAAAAAAAAAAAAABUAAAADAAAAAQAAAAEAAAAAAAAAAAAAAAAAAAAAAAAAGQAAAAQAAAABAAAAAQAAAAAAAAAAAAAAAAAAAAAAAAA="/>
      </p:ext>
    </p:extLst>
  </p:timing>
</p:sld>
</file>

<file path=ppt/slides/slide10.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extplatzhalter 6"/>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D2wAAAAAAAAMAAAABQAAAAAAAAAAAD//wAAAQAAAP//AAABAA=="/>
              </a:ext>
            </a:extLst>
          </p:cNvSpPr>
          <p:nvPr>
            <p:ph type="body" idx="1"/>
          </p:nvPr>
        </p:nvSpPr>
        <p:spPr>
          <a:xfrm>
            <a:off x="22225" y="440055"/>
            <a:ext cx="7950200" cy="360045"/>
          </a:xfrm>
        </p:spPr>
        <p:txBody>
          <a:bodyPr vert="horz" wrap="square" lIns="91440" tIns="45720" rIns="91440" bIns="45720" numCol="1" spcCol="215900" anchor="t">
            <a:prstTxWarp prst="textNoShape">
              <a:avLst/>
            </a:prstTxWarp>
          </a:bodyPr>
          <a:lstStyle>
            <a:lvl1pPr>
              <a:spcBef>
                <a:spcPts val="0"/>
              </a:spcBef>
              <a:buNone/>
              <a:defRPr sz="1800"/>
            </a:lvl1pPr>
            <a:lvl2pPr>
              <a:defRPr sz="1600"/>
            </a:lvl2pPr>
            <a:lvl3pPr>
              <a:defRPr sz="1400"/>
            </a:lvl3pPr>
            <a:lvl4pPr>
              <a:defRPr sz="1200"/>
            </a:lvl4pPr>
            <a:lvl5pPr>
              <a:defRPr sz="1000"/>
            </a:lvl5pPr>
          </a:lstStyle>
          <a:p>
            <a:pPr>
              <a:defRPr b="1">
                <a:solidFill>
                  <a:schemeClr val="accent1"/>
                </a:solidFill>
              </a:defRPr>
            </a:pPr>
            <a:r>
              <a:t>Grundtechniken der Psychologischen Beratung - 2</a:t>
            </a:r>
          </a:p>
        </p:txBody>
      </p:sp>
      <p:sp>
        <p:nvSpPr>
          <p:cNvPr id="3" name="Objek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RwIAAN0GAABuNQAA8ScAABAAAAAmAAAACAAAAP//////////MAAAABQAAAAAAAAAAAD//wAAAQAAAP//AAABAA=="/>
              </a:ext>
            </a:extLst>
          </p:cNvSpPr>
          <p:nvPr/>
        </p:nvSpPr>
        <p:spPr>
          <a:xfrm>
            <a:off x="370205" y="1115695"/>
            <a:ext cx="8315325" cy="5377180"/>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Übertragung und </a:t>
            </a:r>
            <a:r>
              <a:t>Gegenübertragung </a:t>
            </a:r>
            <a:r>
              <a:rPr sz="1200"/>
              <a:t>(1 von 6)</a:t>
            </a:r>
            <a:endParaRPr sz="1200"/>
          </a:p>
          <a:p>
            <a:pPr>
              <a:spcBef>
                <a:spcPts val="1500"/>
              </a:spcBef>
              <a:buNone/>
              <a:defRPr sz="1400">
                <a:latin typeface="Tahoma" pitchFamily="1" charset="0"/>
                <a:ea typeface="Tahoma" pitchFamily="1" charset="0"/>
                <a:cs typeface="Tahoma" pitchFamily="1" charset="0"/>
              </a:defRPr>
            </a:pPr>
            <a:r>
              <a:t>Der Begriff der Übertragung stammt aus der Psychoanalyse und hat sich auch in der Tiefenpsychologie etabliert.</a:t>
            </a:r>
          </a:p>
          <a:p>
            <a:pPr>
              <a:spcBef>
                <a:spcPts val="1500"/>
              </a:spcBef>
              <a:buNone/>
              <a:defRPr sz="1400">
                <a:latin typeface="Tahoma" pitchFamily="1" charset="0"/>
                <a:ea typeface="Tahoma" pitchFamily="1" charset="0"/>
                <a:cs typeface="Tahoma" pitchFamily="1" charset="0"/>
              </a:defRPr>
            </a:pPr>
            <a:r>
              <a:t>Er bezeichnet dort den Vorgang, dass ein Mensch alte - oftmals verdrängte - Gefühle, Affekte, Erwartungen (insbesondere Rollenerwartungen), Wünsche und Befürchtungen aus der Kindheit unbewusst auf neue soziale Beziehungen überträgt und reaktiviert.</a:t>
            </a:r>
          </a:p>
          <a:p>
            <a:pPr>
              <a:spcBef>
                <a:spcPts val="1500"/>
              </a:spcBef>
              <a:buNone/>
              <a:defRPr sz="1400">
                <a:latin typeface="Tahoma" pitchFamily="1" charset="0"/>
                <a:ea typeface="Tahoma" pitchFamily="1" charset="0"/>
                <a:cs typeface="Tahoma" pitchFamily="1" charset="0"/>
              </a:defRPr>
            </a:pPr>
            <a:r>
              <a:t>Ursprünglich können diese Gefühle auf Eltern, Geschwister oder andere Bezugspersonen der Kindheit bezogen gewesen sein, bleiben aber auch nach der Ablösung aus dem Elternhaus in der Psyche präsent und wirken dort weiter.</a:t>
            </a:r>
          </a:p>
          <a:p>
            <a:pPr>
              <a:spcBef>
                <a:spcPts val="1500"/>
              </a:spcBef>
              <a:buNone/>
              <a:defRPr sz="1400">
                <a:latin typeface="Tahoma" pitchFamily="1" charset="0"/>
                <a:ea typeface="Tahoma" pitchFamily="1" charset="0"/>
                <a:cs typeface="Tahoma" pitchFamily="1" charset="0"/>
              </a:defRPr>
            </a:pPr>
            <a:r>
              <a:t>Dieser Vorgang ist zunächst weitestgehend normal und weit verbreitet, kann aber, wenn die übertragenen Gefühle sich gegenüber tatsächlichen gegenwärtigen Beziehungen als nicht angemessen erweisen, zu erheblichen Problemen und Spannungen führen.</a:t>
            </a:r>
          </a:p>
          <a:p>
            <a:pPr>
              <a:spcBef>
                <a:spcPts val="1500"/>
              </a:spcBef>
              <a:buNone/>
              <a:defRPr sz="1400">
                <a:latin typeface="Tahoma" pitchFamily="1" charset="0"/>
                <a:ea typeface="Tahoma" pitchFamily="1" charset="0"/>
                <a:cs typeface="Tahoma" pitchFamily="1" charset="0"/>
              </a:defRPr>
            </a:pPr>
            <a:r>
              <a:t>Tiefenpsychologie und Psychoanalyse machen sich das Phänomen der Übertragung zunutze, indem mit seiner Hilfe und der dazugehörigen </a:t>
            </a:r>
            <a:r>
              <a:t>Gegenübertragung die wirksamen Konflikte eines </a:t>
            </a:r>
            <a:r>
              <a:t>Gegenübers – etwa eines Patienten, Analysanden oder </a:t>
            </a:r>
            <a:r>
              <a:t>Supervisanden – verstanden werden können.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UKlVYAc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A=="/>
      </p:ext>
    </p:extLst>
  </p:timing>
</p:sld>
</file>

<file path=ppt/slides/slide1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extplatzhalter 6"/>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D2wAAAAAAAAMAAAABQAAAAAAAAAAAD//wAAAQAAAP//AAABAA=="/>
              </a:ext>
            </a:extLst>
          </p:cNvSpPr>
          <p:nvPr>
            <p:ph type="body" idx="1"/>
          </p:nvPr>
        </p:nvSpPr>
        <p:spPr>
          <a:xfrm>
            <a:off x="22225" y="440055"/>
            <a:ext cx="7950200" cy="360045"/>
          </a:xfrm>
        </p:spPr>
        <p:txBody>
          <a:bodyPr vert="horz" wrap="square" lIns="91440" tIns="45720" rIns="91440" bIns="45720" numCol="1" spcCol="215900" anchor="t">
            <a:prstTxWarp prst="textNoShape">
              <a:avLst/>
            </a:prstTxWarp>
          </a:bodyPr>
          <a:lstStyle>
            <a:lvl1pPr>
              <a:spcBef>
                <a:spcPts val="0"/>
              </a:spcBef>
              <a:buNone/>
              <a:defRPr sz="1800"/>
            </a:lvl1pPr>
            <a:lvl2pPr>
              <a:defRPr sz="1600"/>
            </a:lvl2pPr>
            <a:lvl3pPr>
              <a:defRPr sz="1400"/>
            </a:lvl3pPr>
            <a:lvl4pPr>
              <a:defRPr sz="1200"/>
            </a:lvl4pPr>
            <a:lvl5pPr>
              <a:defRPr sz="1000"/>
            </a:lvl5pPr>
          </a:lstStyle>
          <a:p>
            <a:pPr>
              <a:defRPr b="1">
                <a:solidFill>
                  <a:schemeClr val="accent1"/>
                </a:solidFill>
              </a:defRPr>
            </a:pPr>
            <a:r>
              <a:t>Grundtechniken der Psychologischen Beratung - 2</a:t>
            </a:r>
          </a:p>
        </p:txBody>
      </p:sp>
      <p:sp>
        <p:nvSpPr>
          <p:cNvPr id="3" name="Objek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RwIAAN0GAABuNQAA8ScAABAAAAAmAAAACAAAAP//////////MAAAABQAAAAAAAAAAAD//wAAAQAAAP//AAABAA=="/>
              </a:ext>
            </a:extLst>
          </p:cNvSpPr>
          <p:nvPr/>
        </p:nvSpPr>
        <p:spPr>
          <a:xfrm>
            <a:off x="370205" y="1115695"/>
            <a:ext cx="8315325" cy="5377180"/>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Übertragung und </a:t>
            </a:r>
            <a:r>
              <a:t>Gegenübertragung </a:t>
            </a:r>
            <a:r>
              <a:rPr sz="1200"/>
              <a:t>(2 von 6)</a:t>
            </a:r>
            <a:endParaRPr sz="1200"/>
          </a:p>
          <a:p>
            <a:pPr>
              <a:spcBef>
                <a:spcPts val="1500"/>
              </a:spcBef>
              <a:buNone/>
              <a:defRPr sz="1600">
                <a:latin typeface="Tahoma" pitchFamily="1" charset="0"/>
                <a:ea typeface="Tahoma" pitchFamily="1" charset="0"/>
                <a:cs typeface="Tahoma" pitchFamily="1" charset="0"/>
              </a:defRPr>
            </a:pPr>
            <a:r>
              <a:t>Beispiel für Übertragung </a:t>
            </a:r>
            <a:r>
              <a:rPr sz="1200"/>
              <a:t>(1 von 2)</a:t>
            </a:r>
            <a:endParaRPr sz="1200"/>
          </a:p>
          <a:p>
            <a:pPr>
              <a:spcBef>
                <a:spcPts val="1500"/>
              </a:spcBef>
              <a:buNone/>
              <a:defRPr sz="1400">
                <a:latin typeface="Tahoma" pitchFamily="1" charset="0"/>
                <a:ea typeface="Tahoma" pitchFamily="1" charset="0"/>
                <a:cs typeface="Tahoma" pitchFamily="1" charset="0"/>
              </a:defRPr>
            </a:pPr>
            <a:r>
              <a:t>Eine Angestellte wird von ihrem Vorgesetzten immer wieder heftig und ungerecht abgewertet.</a:t>
            </a:r>
          </a:p>
          <a:p>
            <a:pPr>
              <a:spcBef>
                <a:spcPts val="1500"/>
              </a:spcBef>
              <a:buNone/>
              <a:defRPr sz="1400">
                <a:latin typeface="Tahoma" pitchFamily="1" charset="0"/>
                <a:ea typeface="Tahoma" pitchFamily="1" charset="0"/>
                <a:cs typeface="Tahoma" pitchFamily="1" charset="0"/>
              </a:defRPr>
            </a:pPr>
            <a:r>
              <a:t>Trotzdem bewundert sie ihn und versucht, ihm durch gute Leistungen und attraktives Auftreten zu gefallen.</a:t>
            </a:r>
          </a:p>
          <a:p>
            <a:pPr>
              <a:spcBef>
                <a:spcPts val="1500"/>
              </a:spcBef>
              <a:buNone/>
              <a:defRPr sz="1400">
                <a:latin typeface="Tahoma" pitchFamily="1" charset="0"/>
                <a:ea typeface="Tahoma" pitchFamily="1" charset="0"/>
                <a:cs typeface="Tahoma" pitchFamily="1" charset="0"/>
              </a:defRPr>
            </a:pPr>
            <a:r>
              <a:t>Auch in Beziehungen sucht sie immer wieder starke Partner, wobei sie hierbei viel Gewalt erfährt und sich trotzdem nicht trennt.</a:t>
            </a:r>
          </a:p>
          <a:p>
            <a:pPr>
              <a:spcBef>
                <a:spcPts val="1500"/>
              </a:spcBef>
              <a:buNone/>
              <a:defRPr sz="1400">
                <a:latin typeface="Tahoma" pitchFamily="1" charset="0"/>
                <a:ea typeface="Tahoma" pitchFamily="1" charset="0"/>
                <a:cs typeface="Tahoma" pitchFamily="1" charset="0"/>
              </a:defRPr>
            </a:pPr>
            <a:r>
              <a:t>Sie überträgt dabei jeweils Gefühle, die eigentlich ihrem gewalttätigen Vater gelten, auf ihren Chef oder Partner.</a:t>
            </a:r>
          </a:p>
          <a:p>
            <a:pPr>
              <a:spcBef>
                <a:spcPts val="1500"/>
              </a:spcBef>
              <a:buNone/>
              <a:defRPr sz="1400">
                <a:latin typeface="Tahoma" pitchFamily="1" charset="0"/>
                <a:ea typeface="Tahoma" pitchFamily="1" charset="0"/>
                <a:cs typeface="Tahoma" pitchFamily="1" charset="0"/>
              </a:defRPr>
            </a:pPr>
            <a:r>
              <a:t>Sie wünscht von diesen Bestätigung oder Zuwendung, nach der sie sich bei ihrem Vater gesehnt hat, ohne sie je zu bekommen.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UKlVYA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slides/slide1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extplatzhalter 6"/>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EIj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D2wAAAAAAAAMAAAABQAAAAAAAAAAAD//wAAAQAAAP//AAABAA=="/>
              </a:ext>
            </a:extLst>
          </p:cNvSpPr>
          <p:nvPr>
            <p:ph type="body" idx="1"/>
          </p:nvPr>
        </p:nvSpPr>
        <p:spPr>
          <a:xfrm>
            <a:off x="22225" y="440055"/>
            <a:ext cx="7950200" cy="360045"/>
          </a:xfrm>
        </p:spPr>
        <p:txBody>
          <a:bodyPr vert="horz" wrap="square" lIns="91440" tIns="45720" rIns="91440" bIns="45720" numCol="1" spcCol="215900" anchor="t">
            <a:prstTxWarp prst="textNoShape">
              <a:avLst/>
            </a:prstTxWarp>
          </a:bodyPr>
          <a:lstStyle>
            <a:lvl1pPr>
              <a:spcBef>
                <a:spcPts val="0"/>
              </a:spcBef>
              <a:buNone/>
              <a:defRPr sz="1800"/>
            </a:lvl1pPr>
            <a:lvl2pPr>
              <a:defRPr sz="1600"/>
            </a:lvl2pPr>
            <a:lvl3pPr>
              <a:defRPr sz="1400"/>
            </a:lvl3pPr>
            <a:lvl4pPr>
              <a:defRPr sz="1200"/>
            </a:lvl4pPr>
            <a:lvl5pPr>
              <a:defRPr sz="1000"/>
            </a:lvl5pPr>
          </a:lstStyle>
          <a:p>
            <a:pPr>
              <a:defRPr b="1">
                <a:solidFill>
                  <a:schemeClr val="accent1"/>
                </a:solidFill>
              </a:defRPr>
            </a:pPr>
            <a:r>
              <a:t>Grundtechniken der Psychologischen Beratung - 2</a:t>
            </a:r>
          </a:p>
        </p:txBody>
      </p:sp>
      <p:sp>
        <p:nvSpPr>
          <p:cNvPr id="3" name="Objek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4Ad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RwIAAN0GAABuNQAA8ScAABAAAAAmAAAACAAAAP//////////MAAAABQAAAAAAAAAAAD//wAAAQAAAP//AAABAA=="/>
              </a:ext>
            </a:extLst>
          </p:cNvSpPr>
          <p:nvPr/>
        </p:nvSpPr>
        <p:spPr>
          <a:xfrm>
            <a:off x="370205" y="1115695"/>
            <a:ext cx="8315325" cy="5377180"/>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Übertragung und </a:t>
            </a:r>
            <a:r>
              <a:t>Gegenübertragung </a:t>
            </a:r>
            <a:r>
              <a:rPr sz="1200"/>
              <a:t>(3 von 6)</a:t>
            </a:r>
            <a:endParaRPr sz="1200"/>
          </a:p>
          <a:p>
            <a:pPr>
              <a:spcBef>
                <a:spcPts val="1500"/>
              </a:spcBef>
              <a:buNone/>
              <a:defRPr sz="1600">
                <a:latin typeface="Tahoma" pitchFamily="1" charset="0"/>
                <a:ea typeface="Tahoma" pitchFamily="1" charset="0"/>
                <a:cs typeface="Tahoma" pitchFamily="1" charset="0"/>
              </a:defRPr>
            </a:pPr>
            <a:r>
              <a:t>Beispiel für Übertragung </a:t>
            </a:r>
            <a:r>
              <a:rPr sz="1200"/>
              <a:t>(2 von 2)</a:t>
            </a:r>
            <a:endParaRPr sz="1200"/>
          </a:p>
          <a:p>
            <a:pPr>
              <a:spcBef>
                <a:spcPts val="1500"/>
              </a:spcBef>
              <a:buNone/>
              <a:defRPr sz="1400">
                <a:latin typeface="Tahoma" pitchFamily="1" charset="0"/>
                <a:ea typeface="Tahoma" pitchFamily="1" charset="0"/>
                <a:cs typeface="Tahoma" pitchFamily="1" charset="0"/>
              </a:defRPr>
            </a:pPr>
            <a:r>
              <a:t>Dieser Mechanismus lässt sich in vielen ähnlichen Situationen des sozialen Lebens wiederfinden:</a:t>
            </a:r>
          </a:p>
          <a:p>
            <a:pPr marL="342900" indent="-342900">
              <a:spcBef>
                <a:spcPts val="1500"/>
              </a:spcBef>
              <a:buClr>
                <a:srgbClr val="23A092"/>
              </a:buClr>
              <a:buSzPts val="2000"/>
              <a:buFont typeface="Wingdings" pitchFamily="2" charset="2"/>
              <a:buChar char=""/>
              <a:defRPr sz="1400">
                <a:latin typeface="Tahoma" pitchFamily="1" charset="0"/>
                <a:ea typeface="Tahoma" pitchFamily="1" charset="0"/>
                <a:cs typeface="Tahoma" pitchFamily="1" charset="0"/>
              </a:defRPr>
            </a:pPr>
            <a:r>
              <a:t>Rachsucht und Rechthaberei im Erwachsenenalter gehen auf lieblose Erziehung zurück (Erziehung durch Liebesentzug).</a:t>
            </a:r>
          </a:p>
          <a:p>
            <a:pPr marL="342900" indent="-342900">
              <a:spcBef>
                <a:spcPts val="1500"/>
              </a:spcBef>
              <a:buClr>
                <a:srgbClr val="23A092"/>
              </a:buClr>
              <a:buSzPts val="2000"/>
              <a:buFont typeface="Wingdings" pitchFamily="2" charset="2"/>
              <a:buChar char=""/>
              <a:defRPr sz="1400">
                <a:latin typeface="Tahoma" pitchFamily="1" charset="0"/>
                <a:ea typeface="Tahoma" pitchFamily="1" charset="0"/>
                <a:cs typeface="Tahoma" pitchFamily="1" charset="0"/>
              </a:defRPr>
            </a:pPr>
            <a:r>
              <a:t>Stark negative Reaktionen auf narzisstische Kränkungen gehen auf Bevorzugung anderer Geschwister und Lieblosigkeit zurück.</a:t>
            </a:r>
          </a:p>
          <a:p>
            <a:pPr marL="342900" indent="-342900">
              <a:spcBef>
                <a:spcPts val="1500"/>
              </a:spcBef>
              <a:buClr>
                <a:srgbClr val="23A092"/>
              </a:buClr>
              <a:buSzPts val="2000"/>
              <a:buFont typeface="Wingdings" pitchFamily="2" charset="2"/>
              <a:buChar char=""/>
              <a:defRPr sz="1400">
                <a:latin typeface="Tahoma" pitchFamily="1" charset="0"/>
                <a:ea typeface="Tahoma" pitchFamily="1" charset="0"/>
                <a:cs typeface="Tahoma" pitchFamily="1" charset="0"/>
              </a:defRPr>
            </a:pPr>
            <a:r>
              <a:t>Trennungsängste basieren entweder auf </a:t>
            </a:r>
            <a:r>
              <a:t>Trennungserfahrungen in der Kindheit oder auf einer sehr starken und gut ausgeprägten Bindung zu bestimmten Personen.</a:t>
            </a:r>
          </a:p>
          <a:p>
            <a:pPr marL="342900" indent="-342900">
              <a:spcBef>
                <a:spcPts val="1500"/>
              </a:spcBef>
              <a:buClr>
                <a:srgbClr val="23A092"/>
              </a:buClr>
              <a:buSzPts val="2000"/>
              <a:buFont typeface="Wingdings" pitchFamily="2" charset="2"/>
              <a:buChar char=""/>
              <a:defRPr sz="1400">
                <a:latin typeface="Tahoma" pitchFamily="1" charset="0"/>
                <a:ea typeface="Tahoma" pitchFamily="1" charset="0"/>
                <a:cs typeface="Tahoma" pitchFamily="1" charset="0"/>
              </a:defRPr>
            </a:pPr>
            <a:r>
              <a:t>Spontane Sympathie/Antipathie gegenüber bestimmten Personen: Die Ursachen sind Parallelen zu Personen der Vergangenheit.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UKlVYA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slides/slide1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extplatzhalter 6"/>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D2wAAAAAAAAMAAAABQAAAAAAAAAAAD//wAAAQAAAP//AAABAA=="/>
              </a:ext>
            </a:extLst>
          </p:cNvSpPr>
          <p:nvPr>
            <p:ph type="body" idx="1"/>
          </p:nvPr>
        </p:nvSpPr>
        <p:spPr>
          <a:xfrm>
            <a:off x="22225" y="440055"/>
            <a:ext cx="7950200" cy="360045"/>
          </a:xfrm>
        </p:spPr>
        <p:txBody>
          <a:bodyPr vert="horz" wrap="square" lIns="91440" tIns="45720" rIns="91440" bIns="45720" numCol="1" spcCol="215900" anchor="t">
            <a:prstTxWarp prst="textNoShape">
              <a:avLst/>
            </a:prstTxWarp>
          </a:bodyPr>
          <a:lstStyle>
            <a:lvl1pPr>
              <a:spcBef>
                <a:spcPts val="0"/>
              </a:spcBef>
              <a:buNone/>
              <a:defRPr sz="1800"/>
            </a:lvl1pPr>
            <a:lvl2pPr>
              <a:defRPr sz="1600"/>
            </a:lvl2pPr>
            <a:lvl3pPr>
              <a:defRPr sz="1400"/>
            </a:lvl3pPr>
            <a:lvl4pPr>
              <a:defRPr sz="1200"/>
            </a:lvl4pPr>
            <a:lvl5pPr>
              <a:defRPr sz="1000"/>
            </a:lvl5pPr>
          </a:lstStyle>
          <a:p>
            <a:pPr>
              <a:defRPr b="1">
                <a:solidFill>
                  <a:schemeClr val="accent1"/>
                </a:solidFill>
              </a:defRPr>
            </a:pPr>
            <a:r>
              <a:t>Grundtechniken der Psychologischen Beratung - 2</a:t>
            </a:r>
          </a:p>
        </p:txBody>
      </p:sp>
      <p:sp>
        <p:nvSpPr>
          <p:cNvPr id="3" name="Objek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RwIAAN0GAABuNQAA8ScAABAAAAAmAAAACAAAAP//////////MAAAABQAAAAAAAAAAAD//wAAAQAAAP//AAABAA=="/>
              </a:ext>
            </a:extLst>
          </p:cNvSpPr>
          <p:nvPr/>
        </p:nvSpPr>
        <p:spPr>
          <a:xfrm>
            <a:off x="370205" y="1115695"/>
            <a:ext cx="8315325" cy="5377180"/>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Übertragung und </a:t>
            </a:r>
            <a:r>
              <a:t>Gegenübertragung </a:t>
            </a:r>
            <a:r>
              <a:rPr sz="1200"/>
              <a:t>(4 von 6)</a:t>
            </a:r>
            <a:endParaRPr sz="1200"/>
          </a:p>
          <a:p>
            <a:pPr>
              <a:spcBef>
                <a:spcPts val="1500"/>
              </a:spcBef>
              <a:buNone/>
              <a:defRPr sz="1600">
                <a:latin typeface="Tahoma" pitchFamily="1" charset="0"/>
                <a:ea typeface="Tahoma" pitchFamily="1" charset="0"/>
                <a:cs typeface="Tahoma" pitchFamily="1" charset="0"/>
              </a:defRPr>
            </a:pPr>
            <a:r>
              <a:t>Gegenübertragung</a:t>
            </a:r>
          </a:p>
          <a:p>
            <a:pPr>
              <a:spcBef>
                <a:spcPts val="1500"/>
              </a:spcBef>
              <a:buNone/>
              <a:defRPr sz="1400">
                <a:latin typeface="Tahoma" pitchFamily="1" charset="0"/>
                <a:ea typeface="Tahoma" pitchFamily="1" charset="0"/>
                <a:cs typeface="Tahoma" pitchFamily="1" charset="0"/>
              </a:defRPr>
            </a:pPr>
            <a:r>
              <a:t>Als </a:t>
            </a:r>
            <a:r>
              <a:t>Gegenübertragung bezeichnet man in der Psychoanalyse eine Form der Übertragung, bei der ein Therapeut auf den Patienten (bzw. auf dessen aus </a:t>
            </a:r>
            <a:r>
              <a:t>Übertragungsphänomenen hervorgehenden Handlungen und Äußerungen) reagiert und seinerseits seine eigenen Gefühle, Vorurteile, Erwartungen und Wünsche auf diesen richtet.</a:t>
            </a:r>
          </a:p>
          <a:p>
            <a:pPr>
              <a:spcBef>
                <a:spcPts val="1500"/>
              </a:spcBef>
              <a:buNone/>
              <a:defRPr sz="1400">
                <a:latin typeface="Tahoma" pitchFamily="1" charset="0"/>
                <a:ea typeface="Tahoma" pitchFamily="1" charset="0"/>
                <a:cs typeface="Tahoma" pitchFamily="1" charset="0"/>
              </a:defRPr>
            </a:pPr>
            <a:r>
              <a:t>Der Therapeut verlässt hierbei aus verschiedenen Motiven - in der Regel vorübergehend - seine neutrale Position.</a:t>
            </a:r>
          </a:p>
          <a:p>
            <a:pPr>
              <a:spcBef>
                <a:spcPts val="1500"/>
              </a:spcBef>
              <a:buNone/>
              <a:defRPr sz="1400">
                <a:latin typeface="Tahoma" pitchFamily="1" charset="0"/>
                <a:ea typeface="Tahoma" pitchFamily="1" charset="0"/>
                <a:cs typeface="Tahoma" pitchFamily="1" charset="0"/>
              </a:defRPr>
            </a:pPr>
            <a:r>
              <a:t>Daher galt die </a:t>
            </a:r>
            <a:r>
              <a:t>Gegenübertragung in den Anfängen der Psychoanalyse als störender Einfluss, den der Therapeut sich bewusst machen und beseitigen müsse.</a:t>
            </a:r>
          </a:p>
          <a:p>
            <a:pPr>
              <a:spcBef>
                <a:spcPts val="1500"/>
              </a:spcBef>
              <a:buNone/>
              <a:defRPr sz="1400">
                <a:latin typeface="Tahoma" pitchFamily="1" charset="0"/>
                <a:ea typeface="Tahoma" pitchFamily="1" charset="0"/>
                <a:cs typeface="Tahoma" pitchFamily="1" charset="0"/>
              </a:defRPr>
            </a:pPr>
            <a:r>
              <a:t>Die moderne Psychoanalyse sieht die Gefühle des Therapeuten gegenüber dem Patienten auch als 'Resonanzboden', durch den er Informationen über den Patienten gewinnt.</a:t>
            </a:r>
          </a:p>
          <a:p>
            <a:pPr>
              <a:spcBef>
                <a:spcPts val="1500"/>
              </a:spcBef>
              <a:buNone/>
              <a:defRPr sz="1400">
                <a:latin typeface="Tahoma" pitchFamily="1" charset="0"/>
                <a:ea typeface="Tahoma" pitchFamily="1" charset="0"/>
                <a:cs typeface="Tahoma" pitchFamily="1" charset="0"/>
              </a:defRPr>
            </a:pPr>
            <a:r>
              <a:t>(Konkordante Identifizierung)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UKlVYA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slides/slide1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extplatzhalter 6"/>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D2wAAAAAAAAMAAAABQAAAAAAAAAAAD//wAAAQAAAP//AAABAA=="/>
              </a:ext>
            </a:extLst>
          </p:cNvSpPr>
          <p:nvPr>
            <p:ph type="body" idx="1"/>
          </p:nvPr>
        </p:nvSpPr>
        <p:spPr>
          <a:xfrm>
            <a:off x="22225" y="440055"/>
            <a:ext cx="7950200" cy="360045"/>
          </a:xfrm>
        </p:spPr>
        <p:txBody>
          <a:bodyPr vert="horz" wrap="square" lIns="91440" tIns="45720" rIns="91440" bIns="45720" numCol="1" spcCol="215900" anchor="t">
            <a:prstTxWarp prst="textNoShape">
              <a:avLst/>
            </a:prstTxWarp>
          </a:bodyPr>
          <a:lstStyle>
            <a:lvl1pPr>
              <a:spcBef>
                <a:spcPts val="0"/>
              </a:spcBef>
              <a:buNone/>
              <a:defRPr sz="1800"/>
            </a:lvl1pPr>
            <a:lvl2pPr>
              <a:defRPr sz="1600"/>
            </a:lvl2pPr>
            <a:lvl3pPr>
              <a:defRPr sz="1400"/>
            </a:lvl3pPr>
            <a:lvl4pPr>
              <a:defRPr sz="1200"/>
            </a:lvl4pPr>
            <a:lvl5pPr>
              <a:defRPr sz="1000"/>
            </a:lvl5pPr>
          </a:lstStyle>
          <a:p>
            <a:pPr>
              <a:defRPr b="1">
                <a:solidFill>
                  <a:schemeClr val="accent1"/>
                </a:solidFill>
              </a:defRPr>
            </a:pPr>
            <a:r>
              <a:t>Grundtechniken der Psychologischen Beratung - 2</a:t>
            </a:r>
          </a:p>
        </p:txBody>
      </p:sp>
      <p:sp>
        <p:nvSpPr>
          <p:cNvPr id="3" name="Objek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RwIAAN0GAABuNQAA8ScAABAAAAAmAAAACAAAAP//////////MAAAABQAAAAAAAAAAAD//wAAAQAAAP//AAABAA=="/>
              </a:ext>
            </a:extLst>
          </p:cNvSpPr>
          <p:nvPr/>
        </p:nvSpPr>
        <p:spPr>
          <a:xfrm>
            <a:off x="370205" y="1115695"/>
            <a:ext cx="8315325" cy="5377180"/>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Übertragung und </a:t>
            </a:r>
            <a:r>
              <a:t>Gegenübertragung </a:t>
            </a:r>
            <a:r>
              <a:rPr sz="1200"/>
              <a:t>(5 von 6)</a:t>
            </a:r>
            <a:endParaRPr sz="1200"/>
          </a:p>
          <a:p>
            <a:pPr>
              <a:spcBef>
                <a:spcPts val="1500"/>
              </a:spcBef>
              <a:buNone/>
              <a:defRPr sz="1600">
                <a:latin typeface="Tahoma" pitchFamily="1" charset="0"/>
                <a:ea typeface="Tahoma" pitchFamily="1" charset="0"/>
                <a:cs typeface="Tahoma" pitchFamily="1" charset="0"/>
              </a:defRPr>
            </a:pPr>
            <a:r>
              <a:t>Beispiel für </a:t>
            </a:r>
            <a:r>
              <a:t>Gegenübertragung</a:t>
            </a:r>
          </a:p>
          <a:p>
            <a:pPr>
              <a:spcBef>
                <a:spcPts val="1500"/>
              </a:spcBef>
              <a:buNone/>
              <a:defRPr sz="1400">
                <a:latin typeface="Tahoma" pitchFamily="1" charset="0"/>
                <a:ea typeface="Tahoma" pitchFamily="1" charset="0"/>
                <a:cs typeface="Tahoma" pitchFamily="1" charset="0"/>
              </a:defRPr>
            </a:pPr>
            <a:r>
              <a:t>Ein Patient fühlt sich von seiner Therapeutin gut verstanden und hegt freundschaftliche oder zärtliche Gefühle für sie (Übertragung), macht ihr Geschenke und lädt sie zum Kaffee ein (agierte Übertragung).</a:t>
            </a:r>
          </a:p>
          <a:p>
            <a:pPr>
              <a:spcBef>
                <a:spcPts val="1500"/>
              </a:spcBef>
              <a:buNone/>
              <a:defRPr sz="1400">
                <a:latin typeface="Tahoma" pitchFamily="1" charset="0"/>
                <a:ea typeface="Tahoma" pitchFamily="1" charset="0"/>
                <a:cs typeface="Tahoma" pitchFamily="1" charset="0"/>
              </a:defRPr>
            </a:pPr>
            <a:r>
              <a:t>Sie findet ihn sympathisch und verspürt eine Tendenz, auf das Angebot einzugehen (</a:t>
            </a:r>
            <a:r>
              <a:t>Gegenübertragung).</a:t>
            </a:r>
          </a:p>
          <a:p>
            <a:pPr>
              <a:spcBef>
                <a:spcPts val="1500"/>
              </a:spcBef>
              <a:buNone/>
              <a:defRPr sz="1400">
                <a:latin typeface="Tahoma" pitchFamily="1" charset="0"/>
                <a:ea typeface="Tahoma" pitchFamily="1" charset="0"/>
                <a:cs typeface="Tahoma" pitchFamily="1" charset="0"/>
              </a:defRPr>
            </a:pPr>
            <a:r>
              <a:t>Ginge sie tatsächlich darauf ein und nähme die Einladung an, so würde sie ihre </a:t>
            </a:r>
            <a:r>
              <a:t>Gegenübertragung agieren und damit gegen das Gebot der Abstinenz verstoßen.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UKlVYAYAAAAFAAAA/v///wEAAAABAAAAAAAAAAAAAAAAAAAAAAAAAAkAAAAAAAAAAQAAAAEAAAAAAAAAAAAAAAAAAAAAAAAADQAAAAEAAAABAAAAAQAAAAAAAAAAAAAAAAAAAAAAAAARAAAAAgAAAAEAAAABAAAAAAAAAAAAAAAAAAAAAAAAABUAAAADAAAAAQAAAAEAAAAAAAAAAAAAAAAAAAAAAAAAGQAAAAQAAAABAAAAAQAAAAAAAAAAAAAAAAAAAAAAAAA="/>
      </p:ext>
    </p:extLst>
  </p:timing>
</p:sld>
</file>

<file path=ppt/slides/slide1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Textplatzhalter 6"/>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U9Ij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D2wAAAAAAAAMAAAABQAAAAAAAAAAAD//wAAAQAAAP//AAABAA=="/>
              </a:ext>
            </a:extLst>
          </p:cNvSpPr>
          <p:nvPr>
            <p:ph type="body" idx="1"/>
          </p:nvPr>
        </p:nvSpPr>
        <p:spPr>
          <a:xfrm>
            <a:off x="22225" y="440055"/>
            <a:ext cx="7950200" cy="360045"/>
          </a:xfrm>
        </p:spPr>
        <p:txBody>
          <a:bodyPr vert="horz" wrap="square" lIns="91440" tIns="45720" rIns="91440" bIns="45720" numCol="1" spcCol="215900" anchor="t">
            <a:prstTxWarp prst="textNoShape">
              <a:avLst/>
            </a:prstTxWarp>
          </a:bodyPr>
          <a:lstStyle>
            <a:lvl1pPr>
              <a:spcBef>
                <a:spcPts val="0"/>
              </a:spcBef>
              <a:buNone/>
              <a:defRPr sz="1800"/>
            </a:lvl1pPr>
            <a:lvl2pPr>
              <a:defRPr sz="1600"/>
            </a:lvl2pPr>
            <a:lvl3pPr>
              <a:defRPr sz="1400"/>
            </a:lvl3pPr>
            <a:lvl4pPr>
              <a:defRPr sz="1200"/>
            </a:lvl4pPr>
            <a:lvl5pPr>
              <a:defRPr sz="1000"/>
            </a:lvl5pPr>
          </a:lstStyle>
          <a:p>
            <a:pPr>
              <a:defRPr b="1">
                <a:solidFill>
                  <a:schemeClr val="accent1"/>
                </a:solidFill>
              </a:defRPr>
            </a:pPr>
            <a:r>
              <a:t>Grundtechniken der Psychologischen Beratung - 2</a:t>
            </a:r>
          </a:p>
        </p:txBody>
      </p:sp>
      <p:sp>
        <p:nvSpPr>
          <p:cNvPr id="3" name="Objek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RwIAAN0GAABuNQAA8ScAABAAAAAmAAAACAAAAP//////////MAAAABQAAAAAAAAAAAD//wAAAQAAAP//AAABAA=="/>
              </a:ext>
            </a:extLst>
          </p:cNvSpPr>
          <p:nvPr/>
        </p:nvSpPr>
        <p:spPr>
          <a:xfrm>
            <a:off x="370205" y="1115695"/>
            <a:ext cx="8315325" cy="5377180"/>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Übertragung und </a:t>
            </a:r>
            <a:r>
              <a:t>Gegenübertragung </a:t>
            </a:r>
            <a:r>
              <a:rPr sz="1200"/>
              <a:t>(6 von 6)</a:t>
            </a:r>
            <a:endParaRPr sz="1200"/>
          </a:p>
          <a:p>
            <a:pPr>
              <a:spcBef>
                <a:spcPts val="1500"/>
              </a:spcBef>
              <a:buNone/>
              <a:defRPr sz="1600">
                <a:latin typeface="Tahoma" pitchFamily="1" charset="0"/>
                <a:ea typeface="Tahoma" pitchFamily="1" charset="0"/>
                <a:cs typeface="Tahoma" pitchFamily="1" charset="0"/>
              </a:defRPr>
            </a:pPr>
            <a:r>
              <a:t>Konkordante und komplementäre </a:t>
            </a:r>
            <a:r>
              <a:t>Gegenübertragung</a:t>
            </a:r>
          </a:p>
          <a:p>
            <a:pPr>
              <a:spcBef>
                <a:spcPts val="1500"/>
              </a:spcBef>
              <a:buNone/>
              <a:defRPr sz="1400">
                <a:latin typeface="Tahoma" pitchFamily="1" charset="0"/>
                <a:ea typeface="Tahoma" pitchFamily="1" charset="0"/>
                <a:cs typeface="Tahoma" pitchFamily="1" charset="0"/>
              </a:defRPr>
            </a:pPr>
            <a:r>
              <a:t>Gegenübertragung kann sowohl ein Gegenstück (komplementär) zur Übertragung sein als auch gleichartige (konkordant) Gefühle beinhalten. Hierfür zwei Beispiele aus dem pädagogischen Bereich:</a:t>
            </a:r>
          </a:p>
          <a:p>
            <a:pPr>
              <a:spcBef>
                <a:spcPts val="1500"/>
              </a:spcBef>
              <a:buNone/>
              <a:defRPr sz="1400">
                <a:latin typeface="Tahoma" pitchFamily="1" charset="0"/>
                <a:ea typeface="Tahoma" pitchFamily="1" charset="0"/>
                <a:cs typeface="Tahoma" pitchFamily="1" charset="0"/>
              </a:defRPr>
            </a:pPr>
            <a:r>
              <a:rPr b="1" i="1">
                <a:solidFill>
                  <a:srgbClr val="23A092"/>
                </a:solidFill>
              </a:rPr>
              <a:t>Konkordante </a:t>
            </a:r>
            <a:r>
              <a:rPr b="1" i="1">
                <a:solidFill>
                  <a:srgbClr val="23A092"/>
                </a:solidFill>
              </a:rPr>
              <a:t>Gegenübertragung</a:t>
            </a:r>
            <a:r>
              <a:t> (gleichartige, mit dem Erleben des </a:t>
            </a:r>
            <a:r>
              <a:t>Gegenübers übereinstimmende emotionale Reaktion):</a:t>
            </a:r>
          </a:p>
          <a:p>
            <a:pPr marL="360045">
              <a:spcBef>
                <a:spcPts val="1500"/>
              </a:spcBef>
              <a:buNone/>
              <a:defRPr sz="1400">
                <a:latin typeface="Tahoma" pitchFamily="1" charset="0"/>
                <a:ea typeface="Tahoma" pitchFamily="1" charset="0"/>
                <a:cs typeface="Tahoma" pitchFamily="1" charset="0"/>
              </a:defRPr>
            </a:pPr>
            <a:r>
              <a:t>Ein Erzieher fühlt sich von einem Kind so behandelt, wie sonst das Kind behandelt wird (bzw. wie es sich behandelt fühlt).</a:t>
            </a:r>
          </a:p>
          <a:p>
            <a:pPr>
              <a:spcBef>
                <a:spcPts val="1500"/>
              </a:spcBef>
              <a:buNone/>
              <a:defRPr sz="1400">
                <a:latin typeface="Tahoma" pitchFamily="1" charset="0"/>
                <a:ea typeface="Tahoma" pitchFamily="1" charset="0"/>
                <a:cs typeface="Tahoma" pitchFamily="1" charset="0"/>
              </a:defRPr>
            </a:pPr>
            <a:r>
              <a:rPr b="1" i="1">
                <a:solidFill>
                  <a:srgbClr val="23A092"/>
                </a:solidFill>
              </a:rPr>
              <a:t>Komplementäre </a:t>
            </a:r>
            <a:r>
              <a:rPr b="1" i="1">
                <a:solidFill>
                  <a:srgbClr val="23A092"/>
                </a:solidFill>
              </a:rPr>
              <a:t>Gegenübertragung</a:t>
            </a:r>
            <a:r>
              <a:t> (entgegengesetzte emotionale Reaktion, das heißt Identifikation mit einer Bezugsperson des </a:t>
            </a:r>
            <a:r>
              <a:t>Gegenübers):</a:t>
            </a:r>
          </a:p>
          <a:p>
            <a:pPr marL="360045">
              <a:spcBef>
                <a:spcPts val="1500"/>
              </a:spcBef>
              <a:buNone/>
              <a:defRPr sz="1400">
                <a:latin typeface="Tahoma" pitchFamily="1" charset="0"/>
                <a:ea typeface="Tahoma" pitchFamily="1" charset="0"/>
                <a:cs typeface="Tahoma" pitchFamily="1" charset="0"/>
              </a:defRPr>
            </a:pPr>
            <a:r>
              <a:t>Eine Erzieherin fühlt sich in der </a:t>
            </a:r>
            <a:r>
              <a:t>Elternrolle, beispielsweise wie die '</a:t>
            </a:r>
            <a:r>
              <a:t>überbehütende' Mutter oder der 'strafende' Vater.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nimBg="1"/>
    </p:bldLst>
    <p:extLst>
      <p:ext uri="smNativeData">
        <pr:smNativeData xmlns:pr="smNativeData" xmlns="smNativeData" val="UKlVYA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slides/slide1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Inhaltsplatzhalter 5"/>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ICOmA4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RwIAAN0GAABuNQAA8ScAABAAAAAmAAAACAAAAL+/AAAAAAAAMAAAABQAAAAAAAAAAAD//wAAAQAAAP//AAABAA=="/>
              </a:ext>
            </a:extLst>
          </p:cNvSpPr>
          <p:nvPr>
            <p:ph type="obj" idx="4294967295"/>
          </p:nvPr>
        </p:nvSpPr>
        <p:spPr>
          <a:xfrm>
            <a:off x="370205" y="1115695"/>
            <a:ext cx="8315325" cy="5377180"/>
          </a:xfrm>
          <a:prstGeom prst="rect">
            <a:avLst/>
          </a:prstGeom>
        </p:spPr>
        <p:txBody>
          <a:bodyPr vert="horz" wrap="square" lIns="91440" tIns="45720" rIns="91440" bIns="45720" numCol="1" spcCol="215900" anchor="t">
            <a:prstTxWarp prst="textNoShape">
              <a:avLst/>
            </a:prstTxWarp>
          </a:bodyPr>
          <a:lstStyle/>
          <a:p>
            <a:pPr marL="0" indent="0" defTabSz="914400">
              <a:spcBef>
                <a:spcPts val="0"/>
              </a:spcBef>
              <a:spcAft>
                <a:spcPts val="1800"/>
              </a:spcAft>
              <a:buNone/>
              <a:tabLst/>
              <a:defRPr sz="1600">
                <a:latin typeface="Tahoma" pitchFamily="1" charset="0"/>
                <a:ea typeface="Tahoma" pitchFamily="1" charset="0"/>
                <a:cs typeface="Tahoma" pitchFamily="1" charset="0"/>
              </a:defRPr>
            </a:pPr>
            <a:r>
              <a:rPr sz="1800"/>
              <a:t>Das Ungesagte hören </a:t>
            </a:r>
            <a:r>
              <a:rPr sz="1200"/>
              <a:t>(1 von 2)</a:t>
            </a:r>
            <a:endParaRPr sz="1200"/>
          </a:p>
          <a:p>
            <a:pPr marL="0" indent="0" defTabSz="821055">
              <a:spcBef>
                <a:spcPts val="0"/>
              </a:spcBef>
              <a:spcAft>
                <a:spcPts val="600"/>
              </a:spcAft>
              <a:buNone/>
              <a:tabLst>
                <a:tab pos="4953000" algn="l"/>
              </a:tabLst>
              <a:defRPr sz="1400">
                <a:latin typeface="Tahoma" pitchFamily="1" charset="0"/>
                <a:ea typeface="Arial" pitchFamily="1" charset="0"/>
                <a:cs typeface="Times New Roman" pitchFamily="1" charset="0"/>
              </a:defRPr>
            </a:pPr>
            <a:r>
              <a:t>In einem Beratungsgespräch können Gefühle und Erwartungen geweckt oder übertragen werden.</a:t>
            </a:r>
          </a:p>
          <a:p>
            <a:pPr marL="0" indent="0" defTabSz="821055">
              <a:spcBef>
                <a:spcPts val="0"/>
              </a:spcBef>
              <a:spcAft>
                <a:spcPts val="600"/>
              </a:spcAft>
              <a:buNone/>
              <a:tabLst>
                <a:tab pos="4953000" algn="l"/>
              </a:tabLst>
              <a:defRPr sz="1400">
                <a:latin typeface="Tahoma" pitchFamily="1" charset="0"/>
                <a:ea typeface="Arial" pitchFamily="1" charset="0"/>
                <a:cs typeface="Times New Roman" pitchFamily="1" charset="0"/>
              </a:defRPr>
            </a:pPr>
            <a:r>
              <a:t>Dies nutzen wir hier, um weitere Informationen vom Klienten zu erhalten.</a:t>
            </a:r>
          </a:p>
          <a:p>
            <a:pPr marL="0" indent="0" defTabSz="821055">
              <a:spcBef>
                <a:spcPts val="0"/>
              </a:spcBef>
              <a:spcAft>
                <a:spcPts val="600"/>
              </a:spcAft>
              <a:buNone/>
              <a:tabLst>
                <a:tab pos="4953000" algn="l"/>
              </a:tabLst>
              <a:defRPr sz="1400" b="1" i="1">
                <a:latin typeface="Tahoma" pitchFamily="1" charset="0"/>
                <a:ea typeface="Arial" pitchFamily="1" charset="0"/>
                <a:cs typeface="Times New Roman" pitchFamily="1" charset="0"/>
              </a:defRPr>
            </a:pPr>
            <a:r>
              <a:t>Ziel:</a:t>
            </a:r>
          </a:p>
          <a:p>
            <a:pPr marL="0" indent="0" defTabSz="821055">
              <a:spcBef>
                <a:spcPts val="0"/>
              </a:spcBef>
              <a:spcAft>
                <a:spcPts val="600"/>
              </a:spcAft>
              <a:buNone/>
              <a:tabLst>
                <a:tab pos="4953000" algn="l"/>
              </a:tabLst>
              <a:defRPr sz="1400">
                <a:latin typeface="Tahoma" pitchFamily="1" charset="0"/>
                <a:ea typeface="Arial" pitchFamily="1" charset="0"/>
                <a:cs typeface="Times New Roman" pitchFamily="1" charset="0"/>
              </a:defRPr>
            </a:pPr>
            <a:r>
              <a:t>Wiedergeben eines </a:t>
            </a:r>
          </a:p>
          <a:p>
            <a:pPr marL="720090" defTabSz="821055">
              <a:spcBef>
                <a:spcPts val="0"/>
              </a:spcBef>
              <a:spcAft>
                <a:spcPts val="600"/>
              </a:spcAft>
              <a:buClr>
                <a:schemeClr val="folHlink"/>
              </a:buClr>
              <a:buFont typeface="Wingdings" pitchFamily="2" charset="2"/>
              <a:buChar char=""/>
              <a:tabLst>
                <a:tab pos="4953000" algn="l"/>
              </a:tabLst>
              <a:defRPr sz="1400">
                <a:latin typeface="Tahoma" pitchFamily="1" charset="0"/>
                <a:ea typeface="Arial" pitchFamily="1" charset="0"/>
                <a:cs typeface="Times New Roman" pitchFamily="1" charset="0"/>
              </a:defRPr>
            </a:pPr>
            <a:r>
              <a:t>Grundgefühles, </a:t>
            </a:r>
          </a:p>
          <a:p>
            <a:pPr marL="720090" defTabSz="821055">
              <a:spcBef>
                <a:spcPts val="0"/>
              </a:spcBef>
              <a:spcAft>
                <a:spcPts val="600"/>
              </a:spcAft>
              <a:buClr>
                <a:schemeClr val="folHlink"/>
              </a:buClr>
              <a:buFont typeface="Wingdings" pitchFamily="2" charset="2"/>
              <a:buChar char=""/>
              <a:tabLst>
                <a:tab pos="4953000" algn="l"/>
              </a:tabLst>
              <a:defRPr sz="1400">
                <a:latin typeface="Tahoma" pitchFamily="1" charset="0"/>
                <a:ea typeface="Arial" pitchFamily="1" charset="0"/>
                <a:cs typeface="Times New Roman" pitchFamily="1" charset="0"/>
              </a:defRPr>
            </a:pPr>
            <a:r>
              <a:t>eines </a:t>
            </a:r>
            <a:r>
              <a:t>Einstellungsgrundmusters und </a:t>
            </a:r>
          </a:p>
          <a:p>
            <a:pPr marL="720090" defTabSz="821055">
              <a:spcBef>
                <a:spcPts val="0"/>
              </a:spcBef>
              <a:spcAft>
                <a:spcPts val="600"/>
              </a:spcAft>
              <a:buClr>
                <a:schemeClr val="folHlink"/>
              </a:buClr>
              <a:buFont typeface="Wingdings" pitchFamily="2" charset="2"/>
              <a:buChar char=""/>
              <a:tabLst>
                <a:tab pos="4953000" algn="l"/>
              </a:tabLst>
              <a:defRPr sz="1400">
                <a:latin typeface="Tahoma" pitchFamily="1" charset="0"/>
                <a:ea typeface="Arial" pitchFamily="1" charset="0"/>
                <a:cs typeface="Times New Roman" pitchFamily="1" charset="0"/>
              </a:defRPr>
            </a:pPr>
            <a:r>
              <a:t>bewusstes Wahrnehmen eigener </a:t>
            </a:r>
            <a:r>
              <a:t>Beraterfantasien.</a:t>
            </a:r>
          </a:p>
          <a:p>
            <a:pPr marL="0" indent="0" defTabSz="821055">
              <a:spcBef>
                <a:spcPts val="0"/>
              </a:spcBef>
              <a:spcAft>
                <a:spcPts val="600"/>
              </a:spcAft>
              <a:buNone/>
              <a:tabLst>
                <a:tab pos="4953000" algn="l"/>
              </a:tabLst>
              <a:defRPr sz="1400" b="1" i="1">
                <a:latin typeface="Tahoma" pitchFamily="1" charset="0"/>
                <a:ea typeface="Arial" pitchFamily="1" charset="0"/>
                <a:cs typeface="Times New Roman" pitchFamily="1" charset="0"/>
              </a:defRPr>
            </a:pPr>
            <a:r>
              <a:t>Aufgabe:</a:t>
            </a:r>
          </a:p>
          <a:p>
            <a:pPr marL="0" indent="0" defTabSz="821055">
              <a:spcBef>
                <a:spcPts val="0"/>
              </a:spcBef>
              <a:spcAft>
                <a:spcPts val="600"/>
              </a:spcAft>
              <a:buNone/>
              <a:tabLst>
                <a:tab pos="4953000" algn="l"/>
              </a:tabLst>
              <a:defRPr sz="1400">
                <a:latin typeface="Tahoma" pitchFamily="1" charset="0"/>
                <a:ea typeface="Arial" pitchFamily="1" charset="0"/>
                <a:cs typeface="Times New Roman" pitchFamily="1" charset="0"/>
              </a:defRPr>
            </a:pPr>
            <a:r>
              <a:t>Finden Sie zu den folgenden Aussagen jeweils ein </a:t>
            </a:r>
            <a:r>
              <a:t>Grundgefühl, ein mögliches kognitives Grundmuster, das das Verhalten des Klienten beeinflusst, und formulieren Sie einen Satz, der dem Klienten Ihre Wahrnehmung widerspiegelt. </a:t>
            </a:r>
          </a:p>
          <a:p>
            <a:pPr marL="0" indent="0" defTabSz="821055">
              <a:spcBef>
                <a:spcPts val="0"/>
              </a:spcBef>
              <a:spcAft>
                <a:spcPts val="600"/>
              </a:spcAft>
              <a:buNone/>
              <a:tabLst>
                <a:tab pos="4953000" algn="l"/>
              </a:tabLst>
              <a:defRPr sz="1400">
                <a:latin typeface="Tahoma" pitchFamily="1" charset="0"/>
                <a:ea typeface="Arial" pitchFamily="1" charset="0"/>
                <a:cs typeface="Times New Roman" pitchFamily="1" charset="0"/>
              </a:defRPr>
            </a:pPr>
            <a:r>
              <a:t>Es könnte sein, dass die Grundmuster, die Sie wahrnehmen, eigentlich Ihre eigenen sind (Projektion) oder dass es sich um eine so genannte </a:t>
            </a:r>
            <a:r>
              <a:t>Gegenübertragung handelt. </a:t>
            </a:r>
          </a:p>
          <a:p>
            <a:pPr marL="0" indent="0" defTabSz="821055">
              <a:spcBef>
                <a:spcPts val="0"/>
              </a:spcBef>
              <a:spcAft>
                <a:spcPts val="600"/>
              </a:spcAft>
              <a:buNone/>
              <a:tabLst>
                <a:tab pos="4953000" algn="l"/>
              </a:tabLst>
              <a:defRPr sz="1400">
                <a:latin typeface="Tahoma" pitchFamily="1" charset="0"/>
                <a:ea typeface="Arial" pitchFamily="1" charset="0"/>
                <a:cs typeface="Times New Roman" pitchFamily="1" charset="0"/>
              </a:defRPr>
            </a:pPr>
            <a:r>
              <a:t>Schreiben Sie die Fantasien über den Klienten auf, die seine Aussage in Ihnen auslöst. </a:t>
            </a:r>
          </a:p>
          <a:p>
            <a:pPr marL="0" indent="0" defTabSz="821055">
              <a:spcBef>
                <a:spcPts val="0"/>
              </a:spcBef>
              <a:spcAft>
                <a:spcPts val="600"/>
              </a:spcAft>
              <a:buNone/>
              <a:tabLst>
                <a:tab pos="4953000" algn="l"/>
              </a:tabLst>
              <a:defRPr sz="1400">
                <a:latin typeface="Tahoma" pitchFamily="1" charset="0"/>
                <a:ea typeface="Arial" pitchFamily="1" charset="0"/>
                <a:cs typeface="Times New Roman" pitchFamily="1" charset="0"/>
              </a:defRPr>
            </a:pPr>
            <a:r>
              <a:t>Schließlich versuchen Sie bitte, eine Metapher oder ein Beispiel für die Erfahrung des Klienten zu formulieren: Ist das so, als ob ...?</a:t>
            </a:r>
          </a:p>
        </p:txBody>
      </p:sp>
      <p:sp>
        <p:nvSpPr>
          <p:cNvPr id="3"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ICOmA4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nimBg="1"/>
    </p:bldLst>
    <p:extLst>
      <p:ext uri="smNativeData">
        <pr:smNativeData xmlns:pr="smNativeData" xmlns="smNativeData" val="UKlVYA4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
      </p:ext>
    </p:extLst>
  </p:timing>
</p:sld>
</file>

<file path=ppt/slides/slide1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Inhaltsplatzhalter 5"/>
          <p:cNvSpPr>
            <a:spLocks noGrp="1" noChangeArrowheads="1"/>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RwIAAN0GAABuNQAA8ScAABAAAAAmAAAACAAAAL+/AAAAAAAAMAAAABQAAAAAAAAAAAD//wAAAQAAAP//AAABAA=="/>
              </a:ext>
            </a:extLst>
          </p:cNvSpPr>
          <p:nvPr>
            <p:ph type="obj" idx="4294967295"/>
          </p:nvPr>
        </p:nvSpPr>
        <p:spPr>
          <a:xfrm>
            <a:off x="370205" y="1115695"/>
            <a:ext cx="8315325" cy="5377180"/>
          </a:xfrm>
          <a:prstGeom prst="rect">
            <a:avLst/>
          </a:prstGeom>
        </p:spPr>
        <p:txBody>
          <a:bodyPr vert="horz" wrap="square" lIns="91440" tIns="45720" rIns="91440" bIns="45720" numCol="1" spcCol="215900" anchor="t">
            <a:prstTxWarp prst="textNoShape">
              <a:avLst/>
            </a:prstTxWarp>
          </a:bodyPr>
          <a:lstStyle/>
          <a:p>
            <a:pPr marL="0" indent="0" defTabSz="914400">
              <a:spcBef>
                <a:spcPts val="0"/>
              </a:spcBef>
              <a:spcAft>
                <a:spcPts val="1800"/>
              </a:spcAft>
              <a:buNone/>
              <a:tabLst/>
              <a:defRPr sz="1600">
                <a:latin typeface="Tahoma" pitchFamily="1" charset="0"/>
                <a:ea typeface="Tahoma" pitchFamily="1" charset="0"/>
                <a:cs typeface="Tahoma" pitchFamily="1" charset="0"/>
              </a:defRPr>
            </a:pPr>
            <a:r>
              <a:rPr sz="1800"/>
              <a:t>Das Ungesagte hören </a:t>
            </a:r>
            <a:r>
              <a:rPr sz="1200"/>
              <a:t>(2 von 2)</a:t>
            </a:r>
            <a:endParaRPr sz="1200"/>
          </a:p>
          <a:p>
            <a:pPr marL="2879725" indent="-2879725" defTabSz="821055">
              <a:spcBef>
                <a:spcPts val="600"/>
              </a:spcBef>
              <a:spcAft>
                <a:spcPts val="600"/>
              </a:spcAft>
              <a:buNone/>
              <a:tabLst/>
              <a:defRPr sz="1400">
                <a:latin typeface="Tahoma" pitchFamily="1" charset="0"/>
                <a:ea typeface="Arial" pitchFamily="1" charset="0"/>
                <a:cs typeface="Times New Roman" pitchFamily="1" charset="0"/>
              </a:defRPr>
            </a:pPr>
            <a:r>
              <a:t>Klient:	"Als ich mit dem Auto vor der Fähre gewartet habe, hat sich plötzlich so ein ungeduldiger </a:t>
            </a:r>
            <a:r>
              <a:t>Mercedesraser vorgedrängelt!"</a:t>
            </a:r>
          </a:p>
          <a:p>
            <a:pPr marL="2879725" indent="-2879725" defTabSz="821055">
              <a:spcBef>
                <a:spcPts val="600"/>
              </a:spcBef>
              <a:spcAft>
                <a:spcPts val="600"/>
              </a:spcAft>
              <a:buNone/>
              <a:tabLst/>
              <a:defRPr sz="1400">
                <a:latin typeface="Tahoma" pitchFamily="1" charset="0"/>
                <a:ea typeface="Arial" pitchFamily="1" charset="0"/>
                <a:cs typeface="Times New Roman" pitchFamily="1" charset="0"/>
              </a:defRPr>
            </a:pPr>
            <a:r>
              <a:t>Grundgefühl	Verärgerung, Wut, Verletzung?</a:t>
            </a:r>
          </a:p>
          <a:p>
            <a:pPr marL="2879725" indent="-2879725" defTabSz="821055">
              <a:spcBef>
                <a:spcPts val="600"/>
              </a:spcBef>
              <a:spcAft>
                <a:spcPts val="600"/>
              </a:spcAft>
              <a:buNone/>
              <a:tabLst/>
              <a:defRPr sz="1400">
                <a:latin typeface="Tahoma" pitchFamily="1" charset="0"/>
                <a:ea typeface="Arial" pitchFamily="1" charset="0"/>
                <a:cs typeface="Times New Roman" pitchFamily="1" charset="0"/>
              </a:defRPr>
            </a:pPr>
            <a:r>
              <a:t>Grundmuster des Klienten	Disziplin, Geduld, Rücksichtnahme, Neid? (Sie können das 'Grundmuster' in Form eines Substantivs zusammenfassen, als charakterliche Grundeigenschaft, die Sie aus der </a:t>
            </a:r>
            <a:r>
              <a:t>Klientenaussage </a:t>
            </a:r>
            <a:r>
              <a:t>herauszuhören meinen.)</a:t>
            </a:r>
          </a:p>
          <a:p>
            <a:pPr marL="2879725" indent="-2879725" defTabSz="821055">
              <a:spcBef>
                <a:spcPts val="600"/>
              </a:spcBef>
              <a:spcAft>
                <a:spcPts val="600"/>
              </a:spcAft>
              <a:buNone/>
              <a:tabLst/>
              <a:defRPr sz="1400">
                <a:latin typeface="Tahoma" pitchFamily="1" charset="0"/>
                <a:ea typeface="Arial" pitchFamily="1" charset="0"/>
                <a:cs typeface="Times New Roman" pitchFamily="1" charset="0"/>
              </a:defRPr>
            </a:pPr>
            <a:r>
              <a:t>Beraterfantasien	Vielleicht wurde der Klient im Leben schon oft 'überholt' oder zurückgesetzt. Vielleicht hat er ein kleineres Auto und hätte gern mehr aus sich gemacht? (Minderwertigkeitsgefühl)</a:t>
            </a:r>
          </a:p>
          <a:p>
            <a:pPr marL="2879725" indent="-2879725" defTabSz="821055">
              <a:spcBef>
                <a:spcPts val="600"/>
              </a:spcBef>
              <a:spcAft>
                <a:spcPts val="600"/>
              </a:spcAft>
              <a:buNone/>
              <a:tabLst/>
              <a:defRPr sz="1400">
                <a:latin typeface="Tahoma" pitchFamily="1" charset="0"/>
                <a:ea typeface="Arial" pitchFamily="1" charset="0"/>
                <a:cs typeface="Times New Roman" pitchFamily="1" charset="0"/>
              </a:defRPr>
            </a:pPr>
            <a:r>
              <a:t>Das </a:t>
            </a:r>
            <a:r>
              <a:t>Grundgefühls als Frage	"Hat Sie das verärgert?"</a:t>
            </a:r>
          </a:p>
          <a:p>
            <a:pPr marL="2879725" indent="-2879725" defTabSz="821055">
              <a:spcBef>
                <a:spcPts val="600"/>
              </a:spcBef>
              <a:spcAft>
                <a:spcPts val="600"/>
              </a:spcAft>
              <a:buNone/>
              <a:tabLst/>
              <a:defRPr sz="1400">
                <a:latin typeface="Tahoma" pitchFamily="1" charset="0"/>
                <a:ea typeface="Arial" pitchFamily="1" charset="0"/>
                <a:cs typeface="Times New Roman" pitchFamily="1" charset="0"/>
              </a:defRPr>
            </a:pPr>
            <a:r>
              <a:t>Wiedergeben des Grundmusters	"Sind Sie selbst eher ein rücksichtsvoller Mensch?"</a:t>
            </a:r>
          </a:p>
          <a:p>
            <a:pPr marL="2879725" indent="-2879725" defTabSz="821055">
              <a:spcBef>
                <a:spcPts val="600"/>
              </a:spcBef>
              <a:spcAft>
                <a:spcPts val="600"/>
              </a:spcAft>
              <a:buNone/>
              <a:tabLst/>
              <a:defRPr sz="1400">
                <a:latin typeface="Tahoma" pitchFamily="1" charset="0"/>
                <a:ea typeface="Arial" pitchFamily="1" charset="0"/>
                <a:cs typeface="Times New Roman" pitchFamily="1" charset="0"/>
              </a:defRPr>
            </a:pPr>
            <a:r>
              <a:t>Metaphorisches Zusammenfassen	"Ist das so, als ob die Dinge ihre Ordnung und Reihenfolge haben und dann etwas passiert, das keine Rücksicht darauf nimmt und einen damit verärgert oder ängstigt?"</a:t>
            </a:r>
          </a:p>
          <a:p>
            <a:pPr marL="2879725" indent="-2879725" algn="r" defTabSz="821055">
              <a:spcBef>
                <a:spcPts val="600"/>
              </a:spcBef>
              <a:spcAft>
                <a:spcPts val="600"/>
              </a:spcAft>
              <a:buNone/>
              <a:tabLst/>
              <a:defRPr sz="1400" i="1">
                <a:latin typeface="Tahoma" pitchFamily="1" charset="0"/>
                <a:ea typeface="Arial" pitchFamily="1" charset="0"/>
                <a:cs typeface="Times New Roman" pitchFamily="1" charset="0"/>
              </a:defRPr>
            </a:pPr>
            <a:r>
              <a:t>Übung Skript S. 15 und 16, </a:t>
            </a:r>
            <a:r>
              <a:t>Dreiergruppen, 15 Minuten</a:t>
            </a:r>
          </a:p>
        </p:txBody>
      </p:sp>
      <p:sp>
        <p:nvSpPr>
          <p:cNvPr id="3"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2" animBg="1"/>
    </p:bldLst>
    <p:extLst>
      <p:ext uri="smNativeData">
        <pr:smNativeData xmlns:pr="smNativeData" xmlns="smNativeData" val="UKlVYAo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
      </p:ext>
    </p:extLst>
  </p:timing>
</p:sld>
</file>

<file path=ppt/slides/slide1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Objek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Kommunikationsstörungen: Unbewusste Interpretation </a:t>
            </a:r>
            <a:r>
              <a:rPr sz="1400"/>
              <a:t>(1 von 2)</a:t>
            </a:r>
            <a:endParaRPr sz="1400"/>
          </a:p>
          <a:p>
            <a:pPr indent="-342900">
              <a:spcBef>
                <a:spcPts val="600"/>
              </a:spcBef>
              <a:spcAft>
                <a:spcPts val="600"/>
              </a:spcAft>
              <a:buNone/>
              <a:defRPr sz="2200">
                <a:latin typeface="Tahoma" pitchFamily="1" charset="0"/>
                <a:ea typeface="Tahoma" pitchFamily="1" charset="0"/>
                <a:cs typeface="Tahoma" pitchFamily="1" charset="0"/>
              </a:defRPr>
            </a:pPr>
            <a:r>
              <a:rPr sz="1600"/>
              <a:t>Information hat keine Bedeutung.</a:t>
            </a:r>
            <a:endParaRPr sz="1600"/>
          </a:p>
          <a:p>
            <a:pPr indent="-342900">
              <a:spcBef>
                <a:spcPts val="600"/>
              </a:spcBef>
              <a:spcAft>
                <a:spcPts val="600"/>
              </a:spcAft>
              <a:buNone/>
              <a:defRPr sz="2200">
                <a:latin typeface="Tahoma" pitchFamily="1" charset="0"/>
                <a:ea typeface="Tahoma" pitchFamily="1" charset="0"/>
                <a:cs typeface="Tahoma" pitchFamily="1" charset="0"/>
              </a:defRPr>
            </a:pPr>
            <a:r>
              <a:rPr sz="1600"/>
              <a:t>Die Bedeutung erzeugt der Empfänger aufgrund des aktuellen Kontextes, seines Befindens und seiner bisherigen Erfahrung, indem er die Information zu sich in Beziehung setzt.</a:t>
            </a:r>
            <a:endParaRPr sz="1600"/>
          </a:p>
          <a:p>
            <a:pPr indent="-342900">
              <a:spcBef>
                <a:spcPts val="600"/>
              </a:spcBef>
              <a:spcAft>
                <a:spcPts val="600"/>
              </a:spcAft>
              <a:buNone/>
              <a:defRPr sz="2200">
                <a:latin typeface="Tahoma" pitchFamily="1" charset="0"/>
                <a:ea typeface="Tahoma" pitchFamily="1" charset="0"/>
                <a:cs typeface="Tahoma" pitchFamily="1" charset="0"/>
              </a:defRPr>
            </a:pPr>
            <a:r>
              <a:rPr sz="1600"/>
              <a:t>Wenn die Information als unvollständig wahrgenommen wird, ergänzt der Empfänger sie aus seinem Erfahrungsschatz.</a:t>
            </a:r>
            <a:endParaRPr sz="1600"/>
          </a:p>
          <a:p>
            <a:pPr indent="-342900">
              <a:spcBef>
                <a:spcPts val="600"/>
              </a:spcBef>
              <a:spcAft>
                <a:spcPts val="600"/>
              </a:spcAft>
              <a:buNone/>
              <a:defRPr sz="2200">
                <a:latin typeface="Tahoma" pitchFamily="1" charset="0"/>
                <a:ea typeface="Tahoma" pitchFamily="1" charset="0"/>
                <a:cs typeface="Tahoma" pitchFamily="1" charset="0"/>
              </a:defRPr>
            </a:pPr>
            <a:r>
              <a:rPr sz="1600"/>
              <a:t>Dieser Prozess läuft meist unbewusst ab.</a:t>
            </a:r>
            <a:endParaRPr sz="1600"/>
          </a:p>
          <a:p>
            <a:pPr indent="-342900">
              <a:spcBef>
                <a:spcPts val="600"/>
              </a:spcBef>
              <a:spcAft>
                <a:spcPts val="600"/>
              </a:spcAft>
              <a:buNone/>
              <a:defRPr sz="2200">
                <a:latin typeface="Tahoma" pitchFamily="1" charset="0"/>
                <a:ea typeface="Tahoma" pitchFamily="1" charset="0"/>
                <a:cs typeface="Tahoma" pitchFamily="1" charset="0"/>
              </a:defRPr>
            </a:pPr>
            <a:r>
              <a:rPr sz="1600"/>
              <a:t>Damit wird aber die Information so verändert, dass sie in die Landkarte des Empfängers passt.</a:t>
            </a:r>
            <a:endParaRPr sz="1600"/>
          </a:p>
          <a:p>
            <a:pPr indent="-342900">
              <a:spcBef>
                <a:spcPts val="600"/>
              </a:spcBef>
              <a:spcAft>
                <a:spcPts val="600"/>
              </a:spcAft>
              <a:buNone/>
              <a:defRPr sz="2200">
                <a:latin typeface="Tahoma" pitchFamily="1" charset="0"/>
                <a:ea typeface="Tahoma" pitchFamily="1" charset="0"/>
                <a:cs typeface="Tahoma" pitchFamily="1" charset="0"/>
              </a:defRPr>
            </a:pPr>
            <a:r>
              <a:rPr sz="1600"/>
              <a:t>Die Information entspricht wahrscheinlich nicht mehr dem, was der Sender mitteilen wollte.</a:t>
            </a:r>
            <a:endParaRPr sz="1600"/>
          </a:p>
          <a:p>
            <a:pPr indent="-342900">
              <a:spcBef>
                <a:spcPts val="600"/>
              </a:spcBef>
              <a:spcAft>
                <a:spcPts val="600"/>
              </a:spcAft>
              <a:buNone/>
              <a:defRPr sz="2200">
                <a:latin typeface="Tahoma" pitchFamily="1" charset="0"/>
                <a:ea typeface="Tahoma" pitchFamily="1" charset="0"/>
                <a:cs typeface="Tahoma" pitchFamily="1" charset="0"/>
              </a:defRPr>
            </a:pPr>
            <a:r>
              <a:rPr sz="1600"/>
              <a:t>Sie können sich auf solch einen Vorgang sensibilisieren.</a:t>
            </a:r>
            <a:endParaRPr sz="1600"/>
          </a:p>
          <a:p>
            <a:pPr indent="-342900">
              <a:spcBef>
                <a:spcPts val="600"/>
              </a:spcBef>
              <a:spcAft>
                <a:spcPts val="600"/>
              </a:spcAft>
              <a:buNone/>
              <a:defRPr sz="2200">
                <a:latin typeface="Tahoma" pitchFamily="1" charset="0"/>
                <a:ea typeface="Tahoma" pitchFamily="1" charset="0"/>
                <a:cs typeface="Tahoma" pitchFamily="1" charset="0"/>
              </a:defRPr>
            </a:pPr>
            <a:r>
              <a:rPr sz="1600"/>
              <a:t>Wenn Sie bemerken, dass Sie interpretieren oder vervollständigen, können Sie diesen Vorgang stoppen und stattdessen nachfragen, was genau gemeint ist.</a:t>
            </a:r>
            <a:endParaRPr sz="16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o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
      </p:ext>
    </p:extLst>
  </p:timing>
</p:sld>
</file>

<file path=ppt/slides/slide1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Objek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w9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Kommunikationsstörungen: Unbewusste Interpretation </a:t>
            </a:r>
            <a:r>
              <a:rPr sz="1400"/>
              <a:t>(2 von 2)</a:t>
            </a:r>
            <a:endParaRPr sz="1400"/>
          </a:p>
          <a:p>
            <a:pPr>
              <a:spcBef>
                <a:spcPts val="600"/>
              </a:spcBef>
              <a:spcAft>
                <a:spcPts val="1600"/>
              </a:spcAft>
              <a:buNone/>
              <a:defRPr sz="1600">
                <a:latin typeface="Tahoma" pitchFamily="1" charset="0"/>
                <a:ea typeface="Tahoma" pitchFamily="1" charset="0"/>
                <a:cs typeface="Tahoma" pitchFamily="1" charset="0"/>
              </a:defRPr>
            </a:pPr>
            <a:r>
              <a:t>Welche Fragen kann man hier stellen:</a:t>
            </a:r>
          </a:p>
          <a:p>
            <a:pPr marL="288290" defTabSz="821055">
              <a:spcAft>
                <a:spcPts val="600"/>
              </a:spcAft>
              <a:buNone/>
              <a:tabLst>
                <a:tab pos="4953000" algn="l"/>
              </a:tabLst>
              <a:defRPr sz="1600">
                <a:latin typeface="Tahoma" pitchFamily="1" charset="0"/>
                <a:ea typeface="Tahoma" pitchFamily="1" charset="0"/>
                <a:cs typeface="Tahoma" pitchFamily="1" charset="0"/>
              </a:defRPr>
            </a:pPr>
            <a:r>
              <a:t>Das Haus wurde gebaut.</a:t>
            </a:r>
          </a:p>
          <a:p>
            <a:pPr marL="288290" defTabSz="821055">
              <a:spcAft>
                <a:spcPts val="600"/>
              </a:spcAft>
              <a:buNone/>
              <a:tabLst>
                <a:tab pos="4953000" algn="l"/>
              </a:tabLst>
              <a:defRPr sz="1600">
                <a:latin typeface="Tahoma" pitchFamily="1" charset="0"/>
                <a:ea typeface="Tahoma" pitchFamily="1" charset="0"/>
                <a:cs typeface="Tahoma" pitchFamily="1" charset="0"/>
              </a:defRPr>
            </a:pPr>
            <a:r>
              <a:t>Sie sind losgezogen, um mich einzufangen.</a:t>
            </a:r>
          </a:p>
          <a:p>
            <a:pPr marL="288290" defTabSz="821055">
              <a:spcAft>
                <a:spcPts val="600"/>
              </a:spcAft>
              <a:buNone/>
              <a:tabLst>
                <a:tab pos="4953000" algn="l"/>
              </a:tabLst>
              <a:defRPr sz="1600">
                <a:latin typeface="Tahoma" pitchFamily="1" charset="0"/>
                <a:ea typeface="Tahoma" pitchFamily="1" charset="0"/>
                <a:cs typeface="Tahoma" pitchFamily="1" charset="0"/>
              </a:defRPr>
            </a:pPr>
            <a:r>
              <a:t>Das ist Ansichtssache.</a:t>
            </a:r>
          </a:p>
          <a:p>
            <a:pPr marL="288290" defTabSz="821055">
              <a:spcAft>
                <a:spcPts val="600"/>
              </a:spcAft>
              <a:buNone/>
              <a:tabLst>
                <a:tab pos="4953000" algn="l"/>
              </a:tabLst>
              <a:defRPr sz="1600">
                <a:latin typeface="Tahoma" pitchFamily="1" charset="0"/>
                <a:ea typeface="Tahoma" pitchFamily="1" charset="0"/>
                <a:cs typeface="Tahoma" pitchFamily="1" charset="0"/>
              </a:defRPr>
            </a:pPr>
            <a:r>
              <a:t>Die ganze Gegend ist ruiniert worden.</a:t>
            </a:r>
          </a:p>
          <a:p>
            <a:pPr marL="288290" defTabSz="821055">
              <a:spcAft>
                <a:spcPts val="600"/>
              </a:spcAft>
              <a:buNone/>
              <a:tabLst>
                <a:tab pos="4953000" algn="l"/>
              </a:tabLst>
              <a:defRPr sz="1600">
                <a:latin typeface="Tahoma" pitchFamily="1" charset="0"/>
                <a:ea typeface="Tahoma" pitchFamily="1" charset="0"/>
                <a:cs typeface="Tahoma" pitchFamily="1" charset="0"/>
              </a:defRPr>
            </a:pPr>
            <a:r>
              <a:t>Haustiere sind eine Plage.</a:t>
            </a:r>
          </a:p>
          <a:p>
            <a:pPr marL="288290" defTabSz="821055">
              <a:spcAft>
                <a:spcPts val="600"/>
              </a:spcAft>
              <a:buNone/>
              <a:tabLst>
                <a:tab pos="4953000" algn="l"/>
              </a:tabLst>
              <a:defRPr sz="1600">
                <a:latin typeface="Tahoma" pitchFamily="1" charset="0"/>
                <a:ea typeface="Tahoma" pitchFamily="1" charset="0"/>
                <a:cs typeface="Tahoma" pitchFamily="1" charset="0"/>
              </a:defRPr>
            </a:pPr>
            <a:r>
              <a:t>Er reiste nach Paris.</a:t>
            </a:r>
          </a:p>
          <a:p>
            <a:pPr marL="288290" defTabSz="821055">
              <a:spcAft>
                <a:spcPts val="600"/>
              </a:spcAft>
              <a:buNone/>
              <a:tabLst>
                <a:tab pos="4953000" algn="l"/>
              </a:tabLst>
              <a:defRPr sz="1600">
                <a:latin typeface="Tahoma" pitchFamily="1" charset="0"/>
                <a:ea typeface="Tahoma" pitchFamily="1" charset="0"/>
                <a:cs typeface="Tahoma" pitchFamily="1" charset="0"/>
              </a:defRPr>
            </a:pPr>
            <a:r>
              <a:t>Sie verletzte sich.</a:t>
            </a:r>
          </a:p>
          <a:p>
            <a:pPr marL="288290" defTabSz="821055">
              <a:spcAft>
                <a:spcPts val="600"/>
              </a:spcAft>
              <a:buNone/>
              <a:tabLst>
                <a:tab pos="4953000" algn="l"/>
              </a:tabLst>
              <a:defRPr sz="1600">
                <a:latin typeface="Tahoma" pitchFamily="1" charset="0"/>
                <a:ea typeface="Tahoma" pitchFamily="1" charset="0"/>
                <a:cs typeface="Tahoma" pitchFamily="1" charset="0"/>
              </a:defRPr>
            </a:pPr>
            <a:r>
              <a:t>Sie half mir.</a:t>
            </a:r>
          </a:p>
          <a:p>
            <a:pPr marL="288290" defTabSz="821055">
              <a:spcAft>
                <a:spcPts val="600"/>
              </a:spcAft>
              <a:buNone/>
              <a:tabLst>
                <a:tab pos="4953000" algn="l"/>
              </a:tabLst>
              <a:defRPr sz="1600">
                <a:latin typeface="Tahoma" pitchFamily="1" charset="0"/>
                <a:ea typeface="Tahoma" pitchFamily="1" charset="0"/>
                <a:cs typeface="Tahoma" pitchFamily="1" charset="0"/>
              </a:defRPr>
            </a:pPr>
            <a:r>
              <a:t>Ich versuche, mich daran zu erinnern.</a:t>
            </a:r>
          </a:p>
          <a:p>
            <a:pPr marL="288290" defTabSz="821055">
              <a:spcAft>
                <a:spcPts val="600"/>
              </a:spcAft>
              <a:buNone/>
              <a:tabLst>
                <a:tab pos="4953000" algn="l"/>
              </a:tabLst>
              <a:defRPr sz="1600">
                <a:latin typeface="Tahoma" pitchFamily="1" charset="0"/>
                <a:ea typeface="Tahoma" pitchFamily="1" charset="0"/>
                <a:cs typeface="Tahoma" pitchFamily="1" charset="0"/>
              </a:defRPr>
            </a:pPr>
            <a:r>
              <a:t>Das neue, verfeinerte </a:t>
            </a:r>
            <a:r>
              <a:t>Fluffo-Waschpulver ist besser.</a:t>
            </a:r>
          </a:p>
          <a:p>
            <a:pPr marL="288290" defTabSz="821055">
              <a:spcAft>
                <a:spcPts val="600"/>
              </a:spcAft>
              <a:buNone/>
              <a:tabLst>
                <a:tab pos="4953000" algn="l"/>
              </a:tabLst>
              <a:defRPr sz="1600">
                <a:latin typeface="Tahoma" pitchFamily="1" charset="0"/>
                <a:ea typeface="Tahoma" pitchFamily="1" charset="0"/>
                <a:cs typeface="Tahoma" pitchFamily="1" charset="0"/>
              </a:defRPr>
            </a:pPr>
            <a:r>
              <a:t>Ich habe das Meeting schlecht geleitet.</a:t>
            </a:r>
          </a:p>
          <a:p>
            <a:pPr marL="288290" defTabSz="821055">
              <a:spcAft>
                <a:spcPts val="600"/>
              </a:spcAft>
              <a:buNone/>
              <a:tabLst>
                <a:tab pos="4953000" algn="l"/>
              </a:tabLst>
              <a:defRPr sz="1600">
                <a:latin typeface="Tahoma" pitchFamily="1" charset="0"/>
                <a:ea typeface="Tahoma" pitchFamily="1" charset="0"/>
                <a:cs typeface="Tahoma" pitchFamily="1" charset="0"/>
              </a:defRPr>
            </a:pPr>
            <a:r>
              <a:t>Offensichtlich ist der Mann ein idealer Kandidat.</a:t>
            </a:r>
          </a:p>
          <a:p>
            <a:pPr marL="288290" algn="r" defTabSz="821055">
              <a:spcAft>
                <a:spcPts val="600"/>
              </a:spcAft>
              <a:buNone/>
              <a:tabLst>
                <a:tab pos="4953000" algn="l"/>
              </a:tabLst>
              <a:defRPr sz="1600" b="1" i="1">
                <a:solidFill>
                  <a:srgbClr val="00998A"/>
                </a:solidFill>
                <a:latin typeface="Tahoma" pitchFamily="1" charset="0"/>
                <a:ea typeface="Tahoma" pitchFamily="1" charset="0"/>
                <a:cs typeface="Tahoma" pitchFamily="1" charset="0"/>
              </a:defRPr>
            </a:pPr>
            <a:r>
              <a:t>Wofür braucht man das?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BA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BBAAAADgAAAAEAAAABAAAAAAAAAAAAAAAAAAAAAAAAAA=="/>
      </p:ext>
    </p:extLst>
  </p:timing>
</p:sld>
</file>

<file path=ppt/slides/slide20.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showMasterSp="0">
  <p:cSld>
    <p:bg>
      <p:bgPr>
        <a:solidFill>
          <a:schemeClr val="tx1"/>
        </a:solidFill>
        <a:effectLst/>
      </p:bgPr>
    </p:bg>
    <p:spTree>
      <p:nvGrpSpPr>
        <p:cNvPr id="1" name=""/>
        <p:cNvGrpSpPr/>
        <p:nvPr/>
      </p:nvGrpSpPr>
      <p:grpSpPr>
        <a:xfrm>
          <a:off x="0" y="0"/>
          <a:ext cx="0" cy="0"/>
          <a:chOff x="0" y="0"/>
          <a:chExt cx="0" cy="0"/>
        </a:xfrm>
      </p:grpSpPr>
      <p:pic>
        <p:nvPicPr>
          <p:cNvPr id="2" name="Medienclip1"/>
          <p:cNvPicPr>
            <a:extLst>
              <a:ext uri="smNativeData">
                <pr:smNativeData xmlns:pr="smNativeData" xmlns="smNativeData" val="SMDATA_18_UKlVYBMAAAAlAAAAEQ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AcAAAA4AAAAAAAAAAAAAAAAAAAA////AAAAAAAAAAAAAAAAAAAAAAAAAAAAAAAAAAAAAABkAAAAZAAAAAAAAAAjAAAABAAAAGQAAAAXAAAAFAAAAAAAAAAAAAAA/38AAP9/AAAAAAAACQAAAAQAAAAAAAAAHgAAAGgAAAAAAAAAAAAAAAAAAAAAAAAAAAAAABAnAAAQJwAAAAAAAAAAAAAAAAAAAAAAAAAAAAAAAAAAAAAAAAAAAAAUAAAAAAAAAMDA/wAAAAAAZAAAADIAAAAAAAAAZAAAAAAAAAB/f38ACgAAACIAAAAYAAAAAAAAAAAAAAAAAAAAAAAAAAAAAAAAAAAAJAAAACQAAAAAAAAABwAAAAAAAAAAAAAAAAAAAAAAAAAAAAAAAAAAAH9/fwAlAAAAWAAAAAAAAAAAAAAAAAAAAAAAAAAAAAAAAAAAAAAAAAAAAAAAAAAAAAAAAAAAAAAAPwAAAAAAAACghgEAAAAAAAAAAAAAAAAADAAAAAEAAAAAAAAAAAAAAAAAAAAfAAAAVAAAAACZigX///8BAAAAAAAAAAAAAAAAAAAAAAAAAAAAAAAAAAAAAAAAAAAmJiYCf39/ANve4QPMzMwAwMD/AH9/fwAAAAAAAAAAAAAAAAD///8AAAAAACEAAAAYAAAAFAAAAAQAAABIBQAARDgAAOwkAAAQAAAAJgAAAAgAAAD//////////zAAAAAUAAAAAAAAAAAA//8AAAEAAAD//wAAAQA="/>
              </a:ext>
            </a:extLst>
          </p:cNvPicPr>
          <p:nvPr>
            <a:videoFile r:link="rId2"/>
          </p:nvPr>
        </p:nvPicPr>
        <p:blipFill>
          <a:blip r:embed="rId3"/>
          <a:stretch>
            <a:fillRect/>
          </a:stretch>
        </p:blipFill>
        <p:spPr>
          <a:xfrm>
            <a:off x="2540" y="858520"/>
            <a:ext cx="9144000" cy="5143500"/>
          </a:xfrm>
          <a:prstGeom prst="rect">
            <a:avLst/>
          </a:prstGeom>
          <a:noFill/>
          <a:ln>
            <a:noFill/>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grpId="0"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7" fill="hold" display="0">
                  <p:stCondLst>
                    <p:cond delay="indefinite"/>
                  </p:stCondLst>
                  <p:endCondLst>
                    <p:cond evt="onNext" delay="0">
                      <p:tgtEl>
                        <p:sldTgt/>
                      </p:tgtEl>
                    </p:cond>
                    <p:cond evt="onPrev" delay="0">
                      <p:tgtEl>
                        <p:sldTgt/>
                      </p:tgtEl>
                    </p:cond>
                  </p:endCondLst>
                </p:cTn>
                <p:tgtEl>
                  <p:spTgt spid="2"/>
                </p:tgtEl>
              </p:cMediaNode>
            </p:video>
          </p:childTnLst>
        </p:cTn>
      </p:par>
    </p:tnLst>
    <p:bldLst>
      <p:bldP spid="2" grpId="0" animBg="1" advAuto="0"/>
    </p:bldLst>
    <p:extLst>
      <p:ext uri="smNativeData">
        <pr:smNativeData xmlns:pr="smNativeData" xmlns="smNativeData" val="UKlVYAEAAAAFAAAA/f///wYAAAABAAAAAAAAAAAAAAAAAAAAAAAAAA=="/>
      </p:ext>
    </p:extLst>
  </p:timing>
</p:sld>
</file>

<file path=ppt/slides/slide2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EIj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Objek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latin typeface="Tahoma" pitchFamily="1" charset="0"/>
                <a:ea typeface="Tahoma" pitchFamily="1" charset="0"/>
                <a:cs typeface="Tahoma" pitchFamily="1" charset="0"/>
              </a:defRPr>
            </a:pPr>
            <a:r>
              <a:t>Was haben wir gesehen?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IAAAAFAAAA/v///wEAAAABAAAAAAAAAAAAAAAAAAAAAAAAAAkAAAAAAAAAAQAAAAEAAAAAAAAAAAAAAAAAAAAAAAAA"/>
      </p:ext>
    </p:extLst>
  </p:timing>
</p:sld>
</file>

<file path=ppt/slides/slide2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Objek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B9kG0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latin typeface="Tahoma" pitchFamily="1" charset="0"/>
                <a:ea typeface="Tahoma" pitchFamily="1" charset="0"/>
                <a:cs typeface="Tahoma" pitchFamily="1" charset="0"/>
              </a:defRPr>
            </a:pPr>
            <a:r>
              <a:rPr sz="1800"/>
              <a:t>Fragen </a:t>
            </a:r>
            <a:r>
              <a:rPr sz="1200"/>
              <a:t>(1 von </a:t>
            </a:r>
            <a:r>
              <a:rPr lang="de-de" sz="1200"/>
              <a:t>31</a:t>
            </a:r>
            <a:r>
              <a:rPr sz="1200"/>
              <a:t>)</a:t>
            </a:r>
            <a:endParaRPr sz="1200"/>
          </a:p>
          <a:p>
            <a:pPr>
              <a:lnSpc>
                <a:spcPct val="130000"/>
              </a:lnSpc>
              <a:spcAft>
                <a:spcPts val="800"/>
              </a:spcAft>
              <a:buNone/>
              <a:defRPr sz="1600">
                <a:latin typeface="Tahoma" pitchFamily="1" charset="0"/>
                <a:ea typeface="Tahoma" pitchFamily="1" charset="0"/>
                <a:cs typeface="Tahoma" pitchFamily="1" charset="0"/>
              </a:defRPr>
            </a:pPr>
            <a:r>
              <a:t>Fragen können verschiedene Gründe haben.</a:t>
            </a:r>
          </a:p>
          <a:p>
            <a:pPr>
              <a:lnSpc>
                <a:spcPct val="130000"/>
              </a:lnSpc>
              <a:spcAft>
                <a:spcPts val="800"/>
              </a:spcAft>
              <a:buNone/>
              <a:defRPr sz="1600">
                <a:latin typeface="Tahoma" pitchFamily="1" charset="0"/>
                <a:ea typeface="Tahoma" pitchFamily="1" charset="0"/>
                <a:cs typeface="Tahoma" pitchFamily="1" charset="0"/>
              </a:defRPr>
            </a:pPr>
            <a:r>
              <a:t>Meist dienen sie dazu, Informationen zu erhalten.</a:t>
            </a:r>
          </a:p>
          <a:p>
            <a:pPr>
              <a:lnSpc>
                <a:spcPct val="130000"/>
              </a:lnSpc>
              <a:spcAft>
                <a:spcPts val="800"/>
              </a:spcAft>
              <a:buNone/>
              <a:defRPr sz="1600">
                <a:latin typeface="Tahoma" pitchFamily="1" charset="0"/>
                <a:ea typeface="Tahoma" pitchFamily="1" charset="0"/>
                <a:cs typeface="Tahoma" pitchFamily="1" charset="0"/>
              </a:defRPr>
            </a:pPr>
            <a:r>
              <a:t>Der Fragesteller kann aber auch ganz andere Absichten verfolgen.</a:t>
            </a:r>
          </a:p>
          <a:p>
            <a:pPr>
              <a:lnSpc>
                <a:spcPct val="130000"/>
              </a:lnSpc>
              <a:spcAft>
                <a:spcPts val="800"/>
              </a:spcAft>
              <a:buNone/>
              <a:defRPr sz="1600">
                <a:latin typeface="Tahoma" pitchFamily="1" charset="0"/>
                <a:ea typeface="Tahoma" pitchFamily="1" charset="0"/>
                <a:cs typeface="Tahoma" pitchFamily="1" charset="0"/>
              </a:defRPr>
            </a:pPr>
            <a:r>
              <a:t>Er möchte vielleicht</a:t>
            </a:r>
          </a:p>
          <a:p>
            <a:pPr marL="756285">
              <a:lnSpc>
                <a:spcPct val="130000"/>
              </a:lnSpc>
              <a:spcAft>
                <a:spcPts val="300"/>
              </a:spcAft>
              <a:buNone/>
              <a:defRPr sz="1600">
                <a:latin typeface="Tahoma" pitchFamily="1" charset="0"/>
                <a:ea typeface="Tahoma" pitchFamily="1" charset="0"/>
                <a:cs typeface="Tahoma" pitchFamily="1" charset="0"/>
              </a:defRPr>
            </a:pPr>
            <a:r>
              <a:t>prüfen,</a:t>
            </a:r>
          </a:p>
          <a:p>
            <a:pPr marL="756285">
              <a:lnSpc>
                <a:spcPct val="130000"/>
              </a:lnSpc>
              <a:spcAft>
                <a:spcPts val="300"/>
              </a:spcAft>
              <a:buNone/>
              <a:defRPr sz="1600">
                <a:latin typeface="Tahoma" pitchFamily="1" charset="0"/>
                <a:ea typeface="Tahoma" pitchFamily="1" charset="0"/>
                <a:cs typeface="Tahoma" pitchFamily="1" charset="0"/>
              </a:defRPr>
            </a:pPr>
            <a:r>
              <a:t>ermutigen,</a:t>
            </a:r>
          </a:p>
          <a:p>
            <a:pPr marL="756285">
              <a:lnSpc>
                <a:spcPct val="130000"/>
              </a:lnSpc>
              <a:spcAft>
                <a:spcPts val="300"/>
              </a:spcAft>
              <a:buNone/>
              <a:defRPr sz="1600">
                <a:latin typeface="Tahoma" pitchFamily="1" charset="0"/>
                <a:ea typeface="Tahoma" pitchFamily="1" charset="0"/>
                <a:cs typeface="Tahoma" pitchFamily="1" charset="0"/>
              </a:defRPr>
            </a:pPr>
            <a:r>
              <a:t>einschüchtern,</a:t>
            </a:r>
          </a:p>
          <a:p>
            <a:pPr marL="756285">
              <a:lnSpc>
                <a:spcPct val="130000"/>
              </a:lnSpc>
              <a:spcAft>
                <a:spcPts val="300"/>
              </a:spcAft>
              <a:buNone/>
              <a:defRPr sz="1600">
                <a:latin typeface="Tahoma" pitchFamily="1" charset="0"/>
                <a:ea typeface="Tahoma" pitchFamily="1" charset="0"/>
                <a:cs typeface="Tahoma" pitchFamily="1" charset="0"/>
              </a:defRPr>
            </a:pPr>
            <a:r>
              <a:t>manipulieren,</a:t>
            </a:r>
          </a:p>
          <a:p>
            <a:pPr marL="756285">
              <a:lnSpc>
                <a:spcPct val="130000"/>
              </a:lnSpc>
              <a:spcAft>
                <a:spcPts val="300"/>
              </a:spcAft>
              <a:buNone/>
              <a:defRPr sz="1600">
                <a:latin typeface="Tahoma" pitchFamily="1" charset="0"/>
                <a:ea typeface="Tahoma" pitchFamily="1" charset="0"/>
                <a:cs typeface="Tahoma" pitchFamily="1" charset="0"/>
              </a:defRPr>
            </a:pPr>
            <a:r>
              <a:t>provozieren oder</a:t>
            </a:r>
          </a:p>
          <a:p>
            <a:pPr marL="756285">
              <a:lnSpc>
                <a:spcPct val="130000"/>
              </a:lnSpc>
              <a:spcAft>
                <a:spcPts val="800"/>
              </a:spcAft>
              <a:buNone/>
              <a:defRPr sz="1600">
                <a:latin typeface="Tahoma" pitchFamily="1" charset="0"/>
                <a:ea typeface="Tahoma" pitchFamily="1" charset="0"/>
                <a:cs typeface="Tahoma" pitchFamily="1" charset="0"/>
              </a:defRPr>
            </a:pPr>
            <a:r>
              <a:t>das Denken des Befragten lenken.</a:t>
            </a:r>
          </a:p>
          <a:p>
            <a:pPr>
              <a:lnSpc>
                <a:spcPct val="130000"/>
              </a:lnSpc>
              <a:spcAft>
                <a:spcPts val="800"/>
              </a:spcAft>
              <a:buNone/>
              <a:defRPr sz="1600">
                <a:latin typeface="Tahoma" pitchFamily="1" charset="0"/>
                <a:ea typeface="Tahoma" pitchFamily="1" charset="0"/>
                <a:cs typeface="Tahoma" pitchFamily="1" charset="0"/>
              </a:defRPr>
            </a:pPr>
            <a:r>
              <a:t>Letzteres wird in der Systemischen Beratung genutzt, um den Befragten auf neue Ideen zu bringen und so eigene Lösungen seines Problems zu entwickeln.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0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A=="/>
      </p:ext>
    </p:extLst>
  </p:timing>
</p:sld>
</file>

<file path=ppt/slides/slide2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Objek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latin typeface="Tahoma" pitchFamily="1" charset="0"/>
                <a:ea typeface="Tahoma" pitchFamily="1" charset="0"/>
                <a:cs typeface="Tahoma" pitchFamily="1" charset="0"/>
              </a:defRPr>
            </a:pPr>
            <a:r>
              <a:rPr sz="1800"/>
              <a:t>Fragen </a:t>
            </a:r>
            <a:r>
              <a:rPr sz="1200"/>
              <a:t>(2 von </a:t>
            </a:r>
            <a:r>
              <a:rPr lang="de-de" sz="1200"/>
              <a:t>31</a:t>
            </a:r>
            <a:r>
              <a:rPr sz="1200"/>
              <a:t>)</a:t>
            </a:r>
            <a:endParaRPr sz="1200"/>
          </a:p>
          <a:p>
            <a:pPr>
              <a:lnSpc>
                <a:spcPct val="150000"/>
              </a:lnSpc>
              <a:spcAft>
                <a:spcPts val="800"/>
              </a:spcAft>
              <a:buNone/>
              <a:defRPr sz="1600">
                <a:latin typeface="Tahoma" pitchFamily="1" charset="0"/>
                <a:ea typeface="Tahoma" pitchFamily="1" charset="0"/>
                <a:cs typeface="Tahoma" pitchFamily="1" charset="0"/>
              </a:defRPr>
            </a:pPr>
            <a:r>
              <a:t>Beratung und Coaching bedeutet, die richtigen Fragen zu stellen.</a:t>
            </a:r>
          </a:p>
          <a:p>
            <a:pPr>
              <a:lnSpc>
                <a:spcPct val="130000"/>
              </a:lnSpc>
              <a:spcAft>
                <a:spcPts val="800"/>
              </a:spcAft>
              <a:buNone/>
              <a:defRPr sz="1400">
                <a:latin typeface="Tahoma" pitchFamily="1" charset="0"/>
                <a:ea typeface="Tahoma" pitchFamily="1" charset="0"/>
                <a:cs typeface="Tahoma" pitchFamily="1" charset="0"/>
              </a:defRPr>
            </a:pPr>
            <a:r>
              <a:t>Wer fragt, braucht keine Antworten zu geben.</a:t>
            </a:r>
          </a:p>
          <a:p>
            <a:pPr>
              <a:lnSpc>
                <a:spcPct val="130000"/>
              </a:lnSpc>
              <a:spcAft>
                <a:spcPts val="800"/>
              </a:spcAft>
              <a:buNone/>
              <a:defRPr sz="1400">
                <a:latin typeface="Tahoma" pitchFamily="1" charset="0"/>
                <a:ea typeface="Tahoma" pitchFamily="1" charset="0"/>
                <a:cs typeface="Tahoma" pitchFamily="1" charset="0"/>
              </a:defRPr>
            </a:pPr>
            <a:r>
              <a:t>Je länger der Kunden braucht, um die Frage des </a:t>
            </a:r>
            <a:r>
              <a:t>Coaches zu beantworten,</a:t>
            </a:r>
            <a:br/>
            <a:r>
              <a:t>desto einschneidender war die Frage.</a:t>
            </a:r>
          </a:p>
          <a:p>
            <a:pPr>
              <a:lnSpc>
                <a:spcPct val="130000"/>
              </a:lnSpc>
              <a:spcAft>
                <a:spcPts val="800"/>
              </a:spcAft>
              <a:buNone/>
              <a:defRPr sz="1400">
                <a:latin typeface="Tahoma" pitchFamily="1" charset="0"/>
                <a:ea typeface="Tahoma" pitchFamily="1" charset="0"/>
                <a:cs typeface="Tahoma" pitchFamily="1" charset="0"/>
              </a:defRPr>
            </a:pPr>
            <a:r>
              <a:t>Wichtig deshalb: Geduld, so lange zu warten, bis der Kunden eine Antwort auf die Frage</a:t>
            </a:r>
            <a:br/>
            <a:r>
              <a:t>gefunden und formuliert hat.</a:t>
            </a:r>
          </a:p>
          <a:p>
            <a:pPr>
              <a:lnSpc>
                <a:spcPct val="130000"/>
              </a:lnSpc>
              <a:spcAft>
                <a:spcPts val="800"/>
              </a:spcAft>
              <a:buNone/>
              <a:defRPr sz="1400">
                <a:latin typeface="Tahoma" pitchFamily="1" charset="0"/>
                <a:ea typeface="Tahoma" pitchFamily="1" charset="0"/>
                <a:cs typeface="Tahoma" pitchFamily="1" charset="0"/>
              </a:defRPr>
            </a:pPr>
            <a:r>
              <a:t>Immer nur eine Frage auf einmal stellen - dann auf die Antwort warten.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c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A=="/>
      </p:ext>
    </p:extLst>
  </p:timing>
</p:sld>
</file>

<file path=ppt/slides/slide2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HVuZW0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Objek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8NgAAGicAABAAAAAmAAAACAAAAP//////////MAAAABQAAAAAAAAAAAD//wAAAQAAAP//AAABAA=="/>
              </a:ext>
            </a:extLst>
          </p:cNvSpPr>
          <p:nvPr/>
        </p:nvSpPr>
        <p:spPr>
          <a:xfrm>
            <a:off x="332105" y="979805"/>
            <a:ext cx="8484235" cy="5376545"/>
          </a:xfrm>
          <a:prstGeom prst="rect">
            <a:avLst/>
          </a:prstGeom>
          <a:noFill/>
          <a:ln>
            <a:noFill/>
          </a:ln>
          <a:effectLst/>
        </p:spPr>
        <p:txBody>
          <a:bodyPr vert="horz" wrap="square" lIns="91440" tIns="45720" rIns="91440" bIns="45720" numCol="1" spcCol="215900" anchor="t"/>
          <a:lstStyle/>
          <a:p>
            <a:pPr>
              <a:spcAft>
                <a:spcPts val="1800"/>
              </a:spcAft>
              <a:buNone/>
              <a:defRPr sz="1600">
                <a:latin typeface="Tahoma" pitchFamily="1" charset="0"/>
                <a:ea typeface="Tahoma" pitchFamily="1" charset="0"/>
                <a:cs typeface="Tahoma" pitchFamily="1" charset="0"/>
              </a:defRPr>
            </a:pPr>
            <a:r>
              <a:rPr sz="1800"/>
              <a:t>Fragen </a:t>
            </a:r>
            <a:r>
              <a:rPr sz="1200"/>
              <a:t>(3 von </a:t>
            </a:r>
            <a:r>
              <a:rPr lang="de-de" sz="1200"/>
              <a:t>31</a:t>
            </a:r>
            <a:r>
              <a:rPr sz="1200"/>
              <a:t>)</a:t>
            </a:r>
            <a:endParaRPr sz="1200"/>
          </a:p>
          <a:p>
            <a:pPr>
              <a:lnSpc>
                <a:spcPct val="150000"/>
              </a:lnSpc>
              <a:spcAft>
                <a:spcPts val="800"/>
              </a:spcAft>
              <a:buNone/>
              <a:defRPr sz="1600">
                <a:latin typeface="Tahoma" pitchFamily="1" charset="0"/>
                <a:ea typeface="Tahoma" pitchFamily="1" charset="0"/>
                <a:cs typeface="Tahoma" pitchFamily="1" charset="0"/>
              </a:defRPr>
            </a:pPr>
            <a:r>
              <a:t>Öffnende und schließende Fragen</a:t>
            </a:r>
          </a:p>
          <a:p>
            <a:pPr>
              <a:lnSpc>
                <a:spcPct val="130000"/>
              </a:lnSpc>
              <a:spcAft>
                <a:spcPts val="700"/>
              </a:spcAft>
              <a:buNone/>
              <a:defRPr sz="1400">
                <a:latin typeface="Tahoma" pitchFamily="1" charset="0"/>
                <a:ea typeface="Arial" pitchFamily="1" charset="0"/>
                <a:cs typeface="Arial" pitchFamily="1" charset="0"/>
              </a:defRPr>
            </a:pPr>
            <a:r>
              <a:t>Grammatikalisch wird zwischen offenen und geschlossenen Fragen unterschieden.</a:t>
            </a:r>
          </a:p>
          <a:p>
            <a:pPr>
              <a:lnSpc>
                <a:spcPct val="130000"/>
              </a:lnSpc>
              <a:spcAft>
                <a:spcPts val="700"/>
              </a:spcAft>
              <a:buNone/>
              <a:defRPr sz="1400">
                <a:latin typeface="Tahoma" pitchFamily="1" charset="0"/>
                <a:ea typeface="Arial" pitchFamily="1" charset="0"/>
                <a:cs typeface="Arial" pitchFamily="1" charset="0"/>
              </a:defRPr>
            </a:pPr>
            <a:r>
              <a:t>Dabei ist eigentlich gemeint, dass die Frage eine offene Antwort, also eine längere Aussage, oder eine geschlossene Antwort provoziert. </a:t>
            </a:r>
          </a:p>
          <a:p>
            <a:pPr>
              <a:lnSpc>
                <a:spcPct val="130000"/>
              </a:lnSpc>
              <a:spcAft>
                <a:spcPts val="700"/>
              </a:spcAft>
              <a:buNone/>
              <a:defRPr sz="1400">
                <a:latin typeface="Tahoma" pitchFamily="1" charset="0"/>
                <a:ea typeface="Arial" pitchFamily="1" charset="0"/>
                <a:cs typeface="Arial" pitchFamily="1" charset="0"/>
              </a:defRPr>
            </a:pPr>
            <a:r>
              <a:t>Hier wird von öffnenden und schließenden Fragen gesprochen.</a:t>
            </a:r>
          </a:p>
          <a:p>
            <a:pPr>
              <a:lnSpc>
                <a:spcPct val="130000"/>
              </a:lnSpc>
              <a:spcBef>
                <a:spcPts val="1000"/>
              </a:spcBef>
              <a:spcAft>
                <a:spcPts val="700"/>
              </a:spcAft>
              <a:buNone/>
              <a:defRPr sz="1400">
                <a:latin typeface="Tahoma" pitchFamily="1" charset="0"/>
                <a:ea typeface="Arial" pitchFamily="1" charset="0"/>
                <a:cs typeface="Arial" pitchFamily="1" charset="0"/>
              </a:defRPr>
            </a:pPr>
            <a:r>
              <a:t>Bei </a:t>
            </a:r>
            <a:r>
              <a:rPr b="1" i="1">
                <a:solidFill>
                  <a:schemeClr val="accent1"/>
                </a:solidFill>
              </a:rPr>
              <a:t>schließenden Fragen</a:t>
            </a:r>
            <a:r>
              <a:t> reicht eine kurze Antwort: 'ja', 'nein' oder harte Fakten.</a:t>
            </a:r>
          </a:p>
          <a:p>
            <a:pPr marL="360045">
              <a:lnSpc>
                <a:spcPct val="130000"/>
              </a:lnSpc>
              <a:spcAft>
                <a:spcPts val="700"/>
              </a:spcAft>
              <a:buNone/>
              <a:defRPr sz="1400">
                <a:latin typeface="Tahoma" pitchFamily="1" charset="0"/>
                <a:ea typeface="Arial" pitchFamily="1" charset="0"/>
                <a:cs typeface="Arial" pitchFamily="1" charset="0"/>
              </a:defRPr>
            </a:pPr>
            <a:r>
              <a:t>Es werden im wesentlichen seine bisherigen Informationen bestätigt oder verneint oder Fakten ausgetauscht.</a:t>
            </a:r>
          </a:p>
          <a:p>
            <a:pPr>
              <a:lnSpc>
                <a:spcPct val="130000"/>
              </a:lnSpc>
              <a:spcBef>
                <a:spcPts val="1000"/>
              </a:spcBef>
              <a:spcAft>
                <a:spcPts val="700"/>
              </a:spcAft>
              <a:buNone/>
              <a:defRPr sz="1400">
                <a:latin typeface="Tahoma" pitchFamily="1" charset="0"/>
                <a:ea typeface="Arial" pitchFamily="1" charset="0"/>
                <a:cs typeface="Arial" pitchFamily="1" charset="0"/>
              </a:defRPr>
            </a:pPr>
            <a:r>
              <a:rPr b="1" i="1">
                <a:solidFill>
                  <a:schemeClr val="accent1"/>
                </a:solidFill>
              </a:rPr>
              <a:t>Öffnende Fragen</a:t>
            </a:r>
            <a:r>
              <a:t> lassen dem Befragten Raum für eine ausführliche Antwort. </a:t>
            </a:r>
          </a:p>
          <a:p>
            <a:pPr marL="360045">
              <a:lnSpc>
                <a:spcPct val="130000"/>
              </a:lnSpc>
              <a:spcAft>
                <a:spcPts val="700"/>
              </a:spcAft>
              <a:buNone/>
              <a:defRPr sz="1400">
                <a:latin typeface="Tahoma" pitchFamily="1" charset="0"/>
                <a:ea typeface="Arial" pitchFamily="1" charset="0"/>
                <a:cs typeface="Arial" pitchFamily="1" charset="0"/>
              </a:defRPr>
            </a:pPr>
            <a:r>
              <a:t>Die Frage enthält keine Hypothesen des Fragestellers, sondern ermutigt den Befragten, seine Sicht zu schildern, z.B.:</a:t>
            </a:r>
          </a:p>
          <a:p>
            <a:pPr marL="360045">
              <a:lnSpc>
                <a:spcPct val="130000"/>
              </a:lnSpc>
              <a:spcAft>
                <a:spcPts val="700"/>
              </a:spcAft>
              <a:buNone/>
              <a:defRPr sz="1400" i="1">
                <a:latin typeface="Tahoma" pitchFamily="1" charset="0"/>
                <a:ea typeface="Arial" pitchFamily="1" charset="0"/>
                <a:cs typeface="Arial" pitchFamily="1" charset="0"/>
              </a:defRPr>
            </a:pPr>
            <a:r>
              <a:t>„Was haben Sie gestern Abend gemacht?“</a:t>
            </a:r>
            <a:r>
              <a:rPr i="0"/>
              <a:t> statt </a:t>
            </a:r>
            <a:r>
              <a:t>„Waren Sie gestern Abend zu Hause oder im Kino?“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s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
      </p:ext>
    </p:extLst>
  </p:timing>
</p:sld>
</file>

<file path=ppt/slides/slide2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IBQ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Objek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latin typeface="Tahoma" pitchFamily="1" charset="0"/>
                <a:ea typeface="Tahoma" pitchFamily="1" charset="0"/>
                <a:cs typeface="Tahoma" pitchFamily="1" charset="0"/>
              </a:defRPr>
            </a:pPr>
            <a:r>
              <a:rPr sz="1800"/>
              <a:t>Fragen </a:t>
            </a:r>
            <a:r>
              <a:rPr sz="1200"/>
              <a:t>(4 von </a:t>
            </a:r>
            <a:r>
              <a:rPr lang="de-de" sz="1200"/>
              <a:t>31</a:t>
            </a:r>
            <a:r>
              <a:rPr sz="1200"/>
              <a:t>)</a:t>
            </a:r>
            <a:endParaRPr sz="1200"/>
          </a:p>
          <a:p>
            <a:pPr>
              <a:lnSpc>
                <a:spcPct val="150000"/>
              </a:lnSpc>
              <a:spcAft>
                <a:spcPts val="800"/>
              </a:spcAft>
              <a:buNone/>
              <a:defRPr sz="2200">
                <a:latin typeface="Tahoma" pitchFamily="1" charset="0"/>
                <a:ea typeface="Arial" pitchFamily="1" charset="0"/>
                <a:cs typeface="Arial" pitchFamily="1" charset="0"/>
              </a:defRPr>
            </a:pPr>
            <a:r>
              <a:rPr sz="1600"/>
              <a:t>Beispiele für schließende Fragen </a:t>
            </a:r>
            <a:r>
              <a:rPr sz="1200"/>
              <a:t>(1 von 3)</a:t>
            </a:r>
            <a:endParaRPr sz="1200"/>
          </a:p>
          <a:p>
            <a:pPr>
              <a:lnSpc>
                <a:spcPct val="130000"/>
              </a:lnSpc>
              <a:spcAft>
                <a:spcPts val="800"/>
              </a:spcAft>
              <a:buNone/>
              <a:defRPr sz="1400" i="1">
                <a:latin typeface="Tahoma" pitchFamily="1" charset="0"/>
                <a:ea typeface="Arial" pitchFamily="1" charset="0"/>
                <a:cs typeface="Arial" pitchFamily="1" charset="0"/>
              </a:defRPr>
            </a:pPr>
            <a:r>
              <a:t>1) Ja/Nein-Fragen</a:t>
            </a:r>
          </a:p>
          <a:p>
            <a:pPr marL="720090">
              <a:lnSpc>
                <a:spcPct val="130000"/>
              </a:lnSpc>
              <a:spcAft>
                <a:spcPts val="800"/>
              </a:spcAft>
              <a:buNone/>
              <a:defRPr sz="1400">
                <a:latin typeface="Tahoma" pitchFamily="1" charset="0"/>
                <a:ea typeface="Arial" pitchFamily="1" charset="0"/>
                <a:cs typeface="Arial" pitchFamily="1" charset="0"/>
              </a:defRPr>
            </a:pPr>
            <a:r>
              <a:t>Hast du dich heute schon gewaschen?</a:t>
            </a:r>
          </a:p>
          <a:p>
            <a:pPr marL="720090">
              <a:lnSpc>
                <a:spcPct val="130000"/>
              </a:lnSpc>
              <a:spcAft>
                <a:spcPts val="800"/>
              </a:spcAft>
              <a:buNone/>
              <a:defRPr sz="1400">
                <a:latin typeface="Tahoma" pitchFamily="1" charset="0"/>
                <a:ea typeface="Arial" pitchFamily="1" charset="0"/>
                <a:cs typeface="Arial" pitchFamily="1" charset="0"/>
              </a:defRPr>
            </a:pPr>
            <a:r>
              <a:t>Waren heute alle da?</a:t>
            </a:r>
          </a:p>
          <a:p>
            <a:pPr marL="720090">
              <a:lnSpc>
                <a:spcPct val="130000"/>
              </a:lnSpc>
              <a:spcAft>
                <a:spcPts val="800"/>
              </a:spcAft>
              <a:buNone/>
              <a:defRPr sz="1400">
                <a:latin typeface="Tahoma" pitchFamily="1" charset="0"/>
                <a:ea typeface="Arial" pitchFamily="1" charset="0"/>
                <a:cs typeface="Arial" pitchFamily="1" charset="0"/>
              </a:defRPr>
            </a:pPr>
            <a:r>
              <a:t>Darf ich helfen?</a:t>
            </a:r>
          </a:p>
          <a:p>
            <a:pPr>
              <a:lnSpc>
                <a:spcPct val="130000"/>
              </a:lnSpc>
              <a:spcAft>
                <a:spcPts val="800"/>
              </a:spcAft>
              <a:buNone/>
              <a:defRPr sz="1400">
                <a:latin typeface="Tahoma" pitchFamily="1" charset="0"/>
                <a:ea typeface="Arial" pitchFamily="1" charset="0"/>
                <a:cs typeface="Arial" pitchFamily="1" charset="0"/>
              </a:defRPr>
            </a:pPr>
            <a:r>
              <a:t>Durch die Ja/Nein-Antwort wird der Fragesteller in seiner vorgegebenen Annahme entweder bestätigt oder nicht bestätigt. </a:t>
            </a:r>
          </a:p>
          <a:p>
            <a:pPr>
              <a:lnSpc>
                <a:spcPct val="130000"/>
              </a:lnSpc>
              <a:spcAft>
                <a:spcPts val="800"/>
              </a:spcAft>
              <a:buNone/>
              <a:defRPr sz="1400">
                <a:latin typeface="Tahoma" pitchFamily="1" charset="0"/>
                <a:ea typeface="Arial" pitchFamily="1" charset="0"/>
                <a:cs typeface="Arial" pitchFamily="1" charset="0"/>
              </a:defRPr>
            </a:pPr>
            <a:r>
              <a:t>Außer der Information Ja/Nein erhält er keine weitere Information.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k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
      </p:ext>
    </p:extLst>
  </p:timing>
</p:sld>
</file>

<file path=ppt/slides/slide2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Objek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AAL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latin typeface="Tahoma" pitchFamily="1" charset="0"/>
                <a:ea typeface="Tahoma" pitchFamily="1" charset="0"/>
                <a:cs typeface="Tahoma" pitchFamily="1" charset="0"/>
              </a:defRPr>
            </a:pPr>
            <a:r>
              <a:rPr sz="1800"/>
              <a:t>Fragen </a:t>
            </a:r>
            <a:r>
              <a:rPr sz="1200"/>
              <a:t>(5 von </a:t>
            </a:r>
            <a:r>
              <a:rPr lang="de-de" sz="1200"/>
              <a:t>31</a:t>
            </a:r>
            <a:r>
              <a:rPr sz="1200"/>
              <a:t>)</a:t>
            </a:r>
            <a:endParaRPr sz="1200"/>
          </a:p>
          <a:p>
            <a:pPr>
              <a:lnSpc>
                <a:spcPct val="150000"/>
              </a:lnSpc>
              <a:spcAft>
                <a:spcPts val="800"/>
              </a:spcAft>
              <a:buNone/>
              <a:defRPr sz="2200">
                <a:latin typeface="Tahoma" pitchFamily="1" charset="0"/>
                <a:ea typeface="Arial" pitchFamily="1" charset="0"/>
                <a:cs typeface="Arial" pitchFamily="1" charset="0"/>
              </a:defRPr>
            </a:pPr>
            <a:r>
              <a:rPr sz="1800"/>
              <a:t>Beispiele für schließende Fragen </a:t>
            </a:r>
            <a:r>
              <a:rPr sz="1200"/>
              <a:t>(2 von 3)</a:t>
            </a:r>
            <a:endParaRPr sz="1200"/>
          </a:p>
          <a:p>
            <a:pPr>
              <a:lnSpc>
                <a:spcPct val="130000"/>
              </a:lnSpc>
              <a:spcAft>
                <a:spcPts val="800"/>
              </a:spcAft>
              <a:buNone/>
              <a:defRPr sz="1400" i="1">
                <a:latin typeface="Tahoma" pitchFamily="1" charset="0"/>
                <a:ea typeface="Arial" pitchFamily="1" charset="0"/>
                <a:cs typeface="Arial" pitchFamily="1" charset="0"/>
              </a:defRPr>
            </a:pPr>
            <a:r>
              <a:t>2) </a:t>
            </a:r>
            <a:r>
              <a:t>Alternativfragen</a:t>
            </a:r>
          </a:p>
          <a:p>
            <a:pPr marL="720090">
              <a:lnSpc>
                <a:spcPct val="130000"/>
              </a:lnSpc>
              <a:spcAft>
                <a:spcPts val="800"/>
              </a:spcAft>
              <a:buNone/>
              <a:defRPr sz="1400">
                <a:latin typeface="Tahoma" pitchFamily="1" charset="0"/>
                <a:ea typeface="Arial" pitchFamily="1" charset="0"/>
                <a:cs typeface="Arial" pitchFamily="1" charset="0"/>
              </a:defRPr>
            </a:pPr>
            <a:r>
              <a:t>Fahren sie mit dem Auto oder dem Zug?</a:t>
            </a:r>
          </a:p>
          <a:p>
            <a:pPr marL="720090">
              <a:lnSpc>
                <a:spcPct val="130000"/>
              </a:lnSpc>
              <a:spcAft>
                <a:spcPts val="800"/>
              </a:spcAft>
              <a:buNone/>
              <a:defRPr sz="1400">
                <a:latin typeface="Tahoma" pitchFamily="1" charset="0"/>
                <a:ea typeface="Arial" pitchFamily="1" charset="0"/>
                <a:cs typeface="Arial" pitchFamily="1" charset="0"/>
              </a:defRPr>
            </a:pPr>
            <a:r>
              <a:t>Nimmst du den Mantel oder den Anorak?</a:t>
            </a:r>
          </a:p>
          <a:p>
            <a:pPr>
              <a:lnSpc>
                <a:spcPct val="130000"/>
              </a:lnSpc>
              <a:spcAft>
                <a:spcPts val="800"/>
              </a:spcAft>
              <a:buNone/>
              <a:defRPr sz="1400">
                <a:latin typeface="Tahoma" pitchFamily="1" charset="0"/>
                <a:ea typeface="Arial" pitchFamily="1" charset="0"/>
                <a:cs typeface="Arial" pitchFamily="1" charset="0"/>
              </a:defRPr>
            </a:pPr>
            <a:r>
              <a:t>Dies ist eine Art </a:t>
            </a:r>
            <a:r>
              <a:t>Multiple-Choice-Frage.</a:t>
            </a:r>
          </a:p>
          <a:p>
            <a:pPr>
              <a:lnSpc>
                <a:spcPct val="130000"/>
              </a:lnSpc>
              <a:spcAft>
                <a:spcPts val="800"/>
              </a:spcAft>
              <a:buNone/>
              <a:defRPr sz="1400">
                <a:latin typeface="Tahoma" pitchFamily="1" charset="0"/>
                <a:ea typeface="Arial" pitchFamily="1" charset="0"/>
                <a:cs typeface="Arial" pitchFamily="1" charset="0"/>
              </a:defRPr>
            </a:pPr>
            <a:r>
              <a:t>Hier macht sich der Fragesteller Gedanken über die Situation des Befragten und prüft seine Überlegung durch seine Frage.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slides/slide2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EEAQ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Objek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latin typeface="Tahoma" pitchFamily="1" charset="0"/>
                <a:ea typeface="Tahoma" pitchFamily="1" charset="0"/>
                <a:cs typeface="Tahoma" pitchFamily="1" charset="0"/>
              </a:defRPr>
            </a:pPr>
            <a:r>
              <a:rPr sz="1800"/>
              <a:t>Fragen </a:t>
            </a:r>
            <a:r>
              <a:rPr sz="1200"/>
              <a:t>(6 von </a:t>
            </a:r>
            <a:r>
              <a:rPr lang="de-de" sz="1200"/>
              <a:t>31</a:t>
            </a:r>
            <a:r>
              <a:rPr sz="1200"/>
              <a:t>)</a:t>
            </a:r>
            <a:endParaRPr sz="1200"/>
          </a:p>
          <a:p>
            <a:pPr>
              <a:lnSpc>
                <a:spcPct val="150000"/>
              </a:lnSpc>
              <a:spcAft>
                <a:spcPts val="800"/>
              </a:spcAft>
              <a:buNone/>
              <a:defRPr sz="2200">
                <a:latin typeface="Tahoma" pitchFamily="1" charset="0"/>
                <a:ea typeface="Arial" pitchFamily="1" charset="0"/>
                <a:cs typeface="Arial" pitchFamily="1" charset="0"/>
              </a:defRPr>
            </a:pPr>
            <a:r>
              <a:rPr sz="1800"/>
              <a:t>Beispiele für schließende Fragen </a:t>
            </a:r>
            <a:r>
              <a:rPr sz="1200"/>
              <a:t>(3 von 3)</a:t>
            </a:r>
            <a:endParaRPr sz="1200"/>
          </a:p>
          <a:p>
            <a:pPr>
              <a:lnSpc>
                <a:spcPct val="130000"/>
              </a:lnSpc>
              <a:spcAft>
                <a:spcPts val="800"/>
              </a:spcAft>
              <a:buNone/>
              <a:defRPr sz="1400" i="1">
                <a:latin typeface="Tahoma" pitchFamily="1" charset="0"/>
                <a:ea typeface="Arial" pitchFamily="1" charset="0"/>
                <a:cs typeface="Arial" pitchFamily="1" charset="0"/>
              </a:defRPr>
            </a:pPr>
            <a:r>
              <a:t>3) Fragen nach konkreten Informationen:</a:t>
            </a:r>
          </a:p>
          <a:p>
            <a:pPr marL="720090">
              <a:lnSpc>
                <a:spcPct val="130000"/>
              </a:lnSpc>
              <a:spcAft>
                <a:spcPts val="800"/>
              </a:spcAft>
              <a:buNone/>
              <a:defRPr sz="1400">
                <a:latin typeface="Tahoma" pitchFamily="1" charset="0"/>
                <a:ea typeface="Arial" pitchFamily="1" charset="0"/>
                <a:cs typeface="Arial" pitchFamily="1" charset="0"/>
              </a:defRPr>
            </a:pPr>
            <a:r>
              <a:t>Wie lange waren Sie unterwegs?</a:t>
            </a:r>
          </a:p>
          <a:p>
            <a:pPr marL="720090">
              <a:lnSpc>
                <a:spcPct val="130000"/>
              </a:lnSpc>
              <a:spcAft>
                <a:spcPts val="800"/>
              </a:spcAft>
              <a:buNone/>
              <a:defRPr sz="1400">
                <a:latin typeface="Tahoma" pitchFamily="1" charset="0"/>
                <a:ea typeface="Arial" pitchFamily="1" charset="0"/>
                <a:cs typeface="Arial" pitchFamily="1" charset="0"/>
              </a:defRPr>
            </a:pPr>
            <a:r>
              <a:t>Welchen Beruf üben sie aus?</a:t>
            </a:r>
          </a:p>
          <a:p>
            <a:pPr marL="720090">
              <a:lnSpc>
                <a:spcPct val="130000"/>
              </a:lnSpc>
              <a:spcAft>
                <a:spcPts val="800"/>
              </a:spcAft>
              <a:buNone/>
              <a:defRPr sz="1400">
                <a:latin typeface="Tahoma" pitchFamily="1" charset="0"/>
                <a:ea typeface="Arial" pitchFamily="1" charset="0"/>
                <a:cs typeface="Arial" pitchFamily="1" charset="0"/>
              </a:defRPr>
            </a:pPr>
            <a:r>
              <a:t>Wie viele Geschwister haben Sie?</a:t>
            </a:r>
          </a:p>
          <a:p>
            <a:pPr>
              <a:lnSpc>
                <a:spcPct val="130000"/>
              </a:lnSpc>
              <a:spcAft>
                <a:spcPts val="800"/>
              </a:spcAft>
              <a:buNone/>
              <a:defRPr sz="1400">
                <a:latin typeface="Tahoma" pitchFamily="1" charset="0"/>
                <a:ea typeface="Arial" pitchFamily="1" charset="0"/>
                <a:cs typeface="Arial" pitchFamily="1" charset="0"/>
              </a:defRPr>
            </a:pPr>
            <a:r>
              <a:t>Diese </a:t>
            </a:r>
            <a:r>
              <a:t>Frageart wird üblicherweise als offene Frage bezeichnet.</a:t>
            </a:r>
          </a:p>
          <a:p>
            <a:pPr>
              <a:lnSpc>
                <a:spcPct val="150000"/>
              </a:lnSpc>
              <a:spcAft>
                <a:spcPts val="800"/>
              </a:spcAft>
              <a:buNone/>
              <a:defRPr sz="1600">
                <a:latin typeface="Tahoma" pitchFamily="1" charset="0"/>
                <a:ea typeface="Tahoma" pitchFamily="1" charset="0"/>
                <a:cs typeface="Tahoma" pitchFamily="1" charset="0"/>
              </a:defRPr>
            </a:pPr>
            <a:r>
              <a:rPr sz="1400">
                <a:uFill>
                  <a:solidFill>
                    <a:srgbClr val="000000"/>
                  </a:solidFill>
                </a:uFill>
              </a:rPr>
              <a:t>Da die Antworten auf diese Fragen kurze Aussagen sind, deren Richtung bereits durch die Frage vorgegeben wird, zählt hier diese </a:t>
            </a:r>
            <a:r>
              <a:rPr sz="1400">
                <a:uFill>
                  <a:solidFill>
                    <a:srgbClr val="000000"/>
                  </a:solidFill>
                </a:uFill>
              </a:rPr>
              <a:t>Frageart nach konkreten Informationen zu den schließenden Fragen.</a:t>
            </a:r>
            <a:endParaRPr sz="1400">
              <a:uFill>
                <a:solidFill>
                  <a:srgbClr val="000000"/>
                </a:solidFill>
              </a:u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k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
      </p:ext>
    </p:extLst>
  </p:timing>
</p:sld>
</file>

<file path=ppt/slides/slide2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Objek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txAAABAAAAAmAAAACAAAAP//////////MAAAABQAAAAAAAAAAAD//wAAAQAAAP//AAABAA=="/>
              </a:ext>
            </a:extLst>
          </p:cNvSpPr>
          <p:nvPr/>
        </p:nvSpPr>
        <p:spPr>
          <a:xfrm>
            <a:off x="332105" y="979805"/>
            <a:ext cx="8315325" cy="1737360"/>
          </a:xfrm>
          <a:prstGeom prst="rect">
            <a:avLst/>
          </a:prstGeom>
          <a:noFill/>
          <a:ln>
            <a:noFill/>
          </a:ln>
          <a:effectLst/>
        </p:spPr>
        <p:txBody>
          <a:bodyPr vert="horz" wrap="square" lIns="91440" tIns="45720" rIns="91440" bIns="45720" numCol="1" spcCol="215900" anchor="t"/>
          <a:lstStyle/>
          <a:p>
            <a:pPr>
              <a:spcAft>
                <a:spcPts val="1800"/>
              </a:spcAft>
              <a:buNone/>
              <a:defRPr sz="1600">
                <a:latin typeface="Tahoma" pitchFamily="1" charset="0"/>
                <a:ea typeface="Tahoma" pitchFamily="1" charset="0"/>
                <a:cs typeface="Tahoma" pitchFamily="1" charset="0"/>
              </a:defRPr>
            </a:pPr>
            <a:r>
              <a:rPr sz="1800"/>
              <a:t>Fragen </a:t>
            </a:r>
            <a:r>
              <a:rPr sz="1200"/>
              <a:t>(7 von </a:t>
            </a:r>
            <a:r>
              <a:rPr lang="de-de" sz="1200"/>
              <a:t>31</a:t>
            </a:r>
            <a:r>
              <a:rPr sz="1200"/>
              <a:t>)</a:t>
            </a:r>
            <a:endParaRPr sz="1200"/>
          </a:p>
          <a:p>
            <a:pPr>
              <a:lnSpc>
                <a:spcPct val="150000"/>
              </a:lnSpc>
              <a:spcAft>
                <a:spcPts val="800"/>
              </a:spcAft>
              <a:buNone/>
              <a:defRPr sz="1800">
                <a:latin typeface="Tahoma" pitchFamily="1" charset="0"/>
                <a:ea typeface="Arial" pitchFamily="1" charset="0"/>
                <a:cs typeface="Arial" pitchFamily="1" charset="0"/>
              </a:defRPr>
            </a:pPr>
            <a:r>
              <a:t>Öffnende Fragen</a:t>
            </a:r>
          </a:p>
          <a:p>
            <a:pPr>
              <a:lnSpc>
                <a:spcPct val="130000"/>
              </a:lnSpc>
              <a:spcAft>
                <a:spcPts val="800"/>
              </a:spcAft>
              <a:buNone/>
              <a:defRPr sz="1400">
                <a:latin typeface="Tahoma" pitchFamily="1" charset="0"/>
                <a:ea typeface="Arial" pitchFamily="1" charset="0"/>
                <a:cs typeface="Arial" pitchFamily="1" charset="0"/>
              </a:defRPr>
            </a:pPr>
            <a:r>
              <a:t>Diese Fragen öffnen die Kommunikation und bringen den </a:t>
            </a:r>
            <a:r>
              <a:t>Kommunikationsprozess ins Laufen.</a:t>
            </a:r>
          </a:p>
          <a:p>
            <a:pPr>
              <a:lnSpc>
                <a:spcPct val="150000"/>
              </a:lnSpc>
              <a:spcAft>
                <a:spcPts val="800"/>
              </a:spcAft>
              <a:buNone/>
              <a:defRPr sz="1600">
                <a:latin typeface="Tahoma" pitchFamily="1" charset="0"/>
                <a:ea typeface="Tahoma" pitchFamily="1" charset="0"/>
                <a:cs typeface="Tahoma" pitchFamily="1" charset="0"/>
              </a:defRPr>
            </a:pPr>
            <a:r>
              <a:rPr sz="1400">
                <a:uFill>
                  <a:solidFill>
                    <a:srgbClr val="000000"/>
                  </a:solidFill>
                </a:uFill>
              </a:rPr>
              <a:t>Öffnende Fragen beginnen mit:</a:t>
            </a:r>
            <a:endParaRPr sz="1400">
              <a:uFill>
                <a:solidFill>
                  <a:srgbClr val="000000"/>
                </a:solidFill>
              </a:uFill>
            </a:endParaRPr>
          </a:p>
        </p:txBody>
      </p:sp>
      <p:sp>
        <p:nvSpPr>
          <p:cNvPr id="4" name="Textbox1"/>
          <p:cNvSpPr txBox="1">
            <a:extLst>
              <a:ext uri="smNativeData">
                <pr:smNativeData xmlns:pr="smNativeData" xmlns="smNativeData" val="SMDATA_16_UKlVYBMAAAAlAAAAEgAAAE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NUX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JgMAAE8RAAClDQAApxwAABAgAAAmAAAACAAAAP//////////MAAAABQAAAAAAAAAAAD//wAAAQAAAP//AAABAA=="/>
              </a:ext>
            </a:extLst>
          </p:cNvSpPr>
          <p:nvPr/>
        </p:nvSpPr>
        <p:spPr>
          <a:xfrm>
            <a:off x="511810" y="2813685"/>
            <a:ext cx="1706245" cy="1844040"/>
          </a:xfrm>
          <a:prstGeom prst="rect">
            <a:avLst/>
          </a:prstGeom>
          <a:noFill/>
          <a:ln>
            <a:noFill/>
          </a:ln>
          <a:effectLst/>
        </p:spPr>
        <p:txBody>
          <a:bodyPr vert="horz" wrap="square" numCol="1" spcCol="215900" anchor="t"/>
          <a:lstStyle/>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wer</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wann</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wie</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wie oft</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wie sehr</a:t>
            </a:r>
          </a:p>
        </p:txBody>
      </p:sp>
      <p:sp>
        <p:nvSpPr>
          <p:cNvPr id="5" name="Textbox2"/>
          <p:cNvSpPr txBox="1">
            <a:extLst>
              <a:ext uri="smNativeData">
                <pr:smNativeData xmlns:pr="smNativeData" xmlns="smNativeData" val="SMDATA_16_UKlVYBMAAAAlAAAAEgAAAE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NUX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eQ8AAE8RAADXHgAApxwAABAgAAAmAAAACAAAAP//////////MAAAABQAAAAAAAAAAAD//wAAAQAAAP//AAABAA=="/>
              </a:ext>
            </a:extLst>
          </p:cNvSpPr>
          <p:nvPr/>
        </p:nvSpPr>
        <p:spPr>
          <a:xfrm>
            <a:off x="2515235" y="2813685"/>
            <a:ext cx="2498090" cy="1844040"/>
          </a:xfrm>
          <a:prstGeom prst="rect">
            <a:avLst/>
          </a:prstGeom>
          <a:noFill/>
          <a:ln>
            <a:noFill/>
          </a:ln>
          <a:effectLst/>
        </p:spPr>
        <p:txBody>
          <a:bodyPr vert="horz" wrap="square" numCol="1" spcCol="215900" anchor="t"/>
          <a:lstStyle/>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bis zu welchem Grad</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wo / wohin</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wem / wen</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mit welchem Ziel</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in welcher Form</a:t>
            </a:r>
          </a:p>
        </p:txBody>
      </p:sp>
      <p:sp>
        <p:nvSpPr>
          <p:cNvPr id="6" name="Textbox3"/>
          <p:cNvSpPr txBox="1">
            <a:extLst>
              <a:ext uri="smNativeData">
                <pr:smNativeData xmlns:pr="smNativeData" xmlns="smNativeData" val="SMDATA_16_UKlVYBMAAAAlAAAAEgAAAE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NUX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8R8AAE8RAAALKQAApxwAABAgAAAmAAAACAAAAP//////////MAAAABQAAAAAAAAAAAD//wAAAQAAAP//AAABAA=="/>
              </a:ext>
            </a:extLst>
          </p:cNvSpPr>
          <p:nvPr/>
        </p:nvSpPr>
        <p:spPr>
          <a:xfrm>
            <a:off x="5192395" y="2813685"/>
            <a:ext cx="1479550" cy="1844040"/>
          </a:xfrm>
          <a:prstGeom prst="rect">
            <a:avLst/>
          </a:prstGeom>
          <a:noFill/>
          <a:ln>
            <a:noFill/>
          </a:ln>
          <a:effectLst/>
        </p:spPr>
        <p:txBody>
          <a:bodyPr vert="horz" wrap="square" numCol="1" spcCol="215900" anchor="t"/>
          <a:lstStyle/>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was</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wessen</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inwiefern</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welche</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woran</a:t>
            </a:r>
          </a:p>
        </p:txBody>
      </p:sp>
      <p:sp>
        <p:nvSpPr>
          <p:cNvPr id="7" name="Textbox4"/>
          <p:cNvSpPr txBox="1">
            <a:extLst>
              <a:ext uri="smNativeData">
                <pr:smNativeData xmlns:pr="smNativeData" xmlns="smNativeData" val="SMDATA_16_UKlVYBMAAAAlAAAAEgAAAE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NUX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yoAAE8RAABlMwAApxwAABAgAAAmAAAACAAAAP//////////MAAAABQAAAAAAAAAAAD//wAAAQAAAP//AAABAA=="/>
              </a:ext>
            </a:extLst>
          </p:cNvSpPr>
          <p:nvPr/>
        </p:nvSpPr>
        <p:spPr>
          <a:xfrm>
            <a:off x="6875145" y="2813685"/>
            <a:ext cx="1479550" cy="1844040"/>
          </a:xfrm>
          <a:prstGeom prst="rect">
            <a:avLst/>
          </a:prstGeom>
          <a:noFill/>
          <a:ln>
            <a:noFill/>
          </a:ln>
          <a:effectLst/>
        </p:spPr>
        <p:txBody>
          <a:bodyPr vert="horz" wrap="square" numCol="1" spcCol="215900" anchor="t"/>
          <a:lstStyle/>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wovor</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worüber</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wonach</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wogegen</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bis wann</a:t>
            </a:r>
          </a:p>
        </p:txBody>
      </p:sp>
      <p:sp>
        <p:nvSpPr>
          <p:cNvPr id="8"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4AZg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CwIAALUeAAC2NAAADSYAABAAAAAmAAAACAAAAP//////////MAAAABQAAAAAAAAAAAD//wAAAQAAAP//AAABAA=="/>
              </a:ext>
            </a:extLst>
          </p:cNvSpPr>
          <p:nvPr/>
        </p:nvSpPr>
        <p:spPr>
          <a:xfrm>
            <a:off x="332105" y="4991735"/>
            <a:ext cx="8236585" cy="1193800"/>
          </a:xfrm>
          <a:prstGeom prst="rect">
            <a:avLst/>
          </a:prstGeom>
          <a:noFill/>
          <a:ln>
            <a:noFill/>
          </a:ln>
          <a:effectLst/>
        </p:spPr>
        <p:txBody>
          <a:bodyPr vert="horz" wrap="square" lIns="91440" tIns="45720" rIns="91440" bIns="45720" numCol="1" spcCol="215900" anchor="t"/>
          <a:lstStyle/>
          <a:p>
            <a:pPr>
              <a:lnSpc>
                <a:spcPct val="130000"/>
              </a:lnSpc>
              <a:spcAft>
                <a:spcPts val="800"/>
              </a:spcAft>
              <a:defRPr sz="1400">
                <a:uFill>
                  <a:solidFill>
                    <a:srgbClr val="000000"/>
                  </a:solidFill>
                </a:uFill>
                <a:latin typeface="Tahoma" pitchFamily="1" charset="0"/>
                <a:ea typeface="Tahoma" pitchFamily="1" charset="0"/>
                <a:cs typeface="Tahoma" pitchFamily="1" charset="0"/>
              </a:defRPr>
            </a:pPr>
            <a:r>
              <a:t>Eine öffnende Frage erfordert eine Erklärung.</a:t>
            </a:r>
          </a:p>
          <a:p>
            <a:pPr>
              <a:lnSpc>
                <a:spcPct val="130000"/>
              </a:lnSpc>
              <a:spcAft>
                <a:spcPts val="800"/>
              </a:spcAft>
              <a:defRPr sz="1400">
                <a:uFill>
                  <a:solidFill>
                    <a:srgbClr val="000000"/>
                  </a:solidFill>
                </a:uFill>
                <a:latin typeface="Tahoma" pitchFamily="1" charset="0"/>
                <a:ea typeface="Tahoma" pitchFamily="1" charset="0"/>
                <a:cs typeface="Tahoma" pitchFamily="1" charset="0"/>
              </a:defRPr>
            </a:pPr>
            <a:r>
              <a:t>Der Befragte wird mit einem Satz antworten.</a:t>
            </a:r>
          </a:p>
          <a:p>
            <a:pPr>
              <a:lnSpc>
                <a:spcPct val="130000"/>
              </a:lnSpc>
              <a:spcAft>
                <a:spcPts val="800"/>
              </a:spcAft>
              <a:defRPr sz="1400">
                <a:uFill>
                  <a:solidFill>
                    <a:srgbClr val="000000"/>
                  </a:solidFill>
                </a:uFill>
                <a:latin typeface="Tahoma" pitchFamily="1" charset="0"/>
                <a:ea typeface="Tahoma" pitchFamily="1" charset="0"/>
                <a:cs typeface="Tahoma" pitchFamily="1" charset="0"/>
              </a:defRPr>
            </a:pPr>
            <a:r>
              <a:t>Der Fragesteller kann also etwas Neues erfahren.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bg/>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5">
                                            <p:bg/>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6">
                                            <p:bg/>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grpId="0" nodeType="clickEffect">
                                  <p:stCondLst>
                                    <p:cond delay="0"/>
                                  </p:stCondLst>
                                  <p:childTnLst>
                                    <p:set>
                                      <p:cBhvr>
                                        <p:cTn id="9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grpId="0" nodeType="clickEffect">
                                  <p:stCondLst>
                                    <p:cond delay="0"/>
                                  </p:stCondLst>
                                  <p:childTnLst>
                                    <p:set>
                                      <p:cBhvr>
                                        <p:cTn id="98" dur="1" fill="hold">
                                          <p:stCondLst>
                                            <p:cond delay="0"/>
                                          </p:stCondLst>
                                        </p:cTn>
                                        <p:tgtEl>
                                          <p:spTgt spid="7">
                                            <p:bg/>
                                          </p:spTgt>
                                        </p:tgtEl>
                                        <p:attrNameLst>
                                          <p:attrName>style.visibility</p:attrName>
                                        </p:attrNameLst>
                                      </p:cBhvr>
                                      <p:to>
                                        <p:strVal val="visible"/>
                                      </p:to>
                                    </p:set>
                                  </p:childTnLst>
                                </p:cTn>
                              </p:par>
                            </p:childTnLst>
                          </p:cTn>
                        </p:par>
                      </p:childTnLst>
                    </p:cTn>
                  </p:par>
                  <p:par>
                    <p:cTn id="99" fill="hold">
                      <p:stCondLst>
                        <p:cond delay="indefinite"/>
                      </p:stCondLst>
                      <p:childTnLst>
                        <p:par>
                          <p:cTn id="100" fill="hold">
                            <p:stCondLst>
                              <p:cond delay="0"/>
                            </p:stCondLst>
                            <p:childTnLst>
                              <p:par>
                                <p:cTn id="101" presetID="1" presetClass="entr" presetSubtype="0" fill="hold" grpId="0" nodeType="clickEffect">
                                  <p:stCondLst>
                                    <p:cond delay="0"/>
                                  </p:stCondLst>
                                  <p:childTnLst>
                                    <p:set>
                                      <p:cBhvr>
                                        <p:cTn id="102"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03" fill="hold">
                      <p:stCondLst>
                        <p:cond delay="indefinite"/>
                      </p:stCondLst>
                      <p:childTnLst>
                        <p:par>
                          <p:cTn id="104" fill="hold">
                            <p:stCondLst>
                              <p:cond delay="0"/>
                            </p:stCondLst>
                            <p:childTnLst>
                              <p:par>
                                <p:cTn id="105" presetID="1" presetClass="entr" presetSubtype="0" fill="hold" grpId="0" nodeType="clickEffect">
                                  <p:stCondLst>
                                    <p:cond delay="0"/>
                                  </p:stCondLst>
                                  <p:childTnLst>
                                    <p:set>
                                      <p:cBhvr>
                                        <p:cTn id="10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07" fill="hold">
                      <p:stCondLst>
                        <p:cond delay="indefinite"/>
                      </p:stCondLst>
                      <p:childTnLst>
                        <p:par>
                          <p:cTn id="108" fill="hold">
                            <p:stCondLst>
                              <p:cond delay="0"/>
                            </p:stCondLst>
                            <p:childTnLst>
                              <p:par>
                                <p:cTn id="109" presetID="1" presetClass="entr" presetSubtype="0" fill="hold" grpId="0" nodeType="clickEffect">
                                  <p:stCondLst>
                                    <p:cond delay="0"/>
                                  </p:stCondLst>
                                  <p:childTnLst>
                                    <p:set>
                                      <p:cBhvr>
                                        <p:cTn id="1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1" fill="hold">
                      <p:stCondLst>
                        <p:cond delay="indefinite"/>
                      </p:stCondLst>
                      <p:childTnLst>
                        <p:par>
                          <p:cTn id="112" fill="hold">
                            <p:stCondLst>
                              <p:cond delay="0"/>
                            </p:stCondLst>
                            <p:childTnLst>
                              <p:par>
                                <p:cTn id="113" presetID="1" presetClass="entr" presetSubtype="0" fill="hold" grpId="0" nodeType="clickEffect">
                                  <p:stCondLst>
                                    <p:cond delay="0"/>
                                  </p:stCondLst>
                                  <p:childTnLst>
                                    <p:set>
                                      <p:cBhvr>
                                        <p:cTn id="114"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15" fill="hold">
                      <p:stCondLst>
                        <p:cond delay="indefinite"/>
                      </p:stCondLst>
                      <p:childTnLst>
                        <p:par>
                          <p:cTn id="116" fill="hold">
                            <p:stCondLst>
                              <p:cond delay="0"/>
                            </p:stCondLst>
                            <p:childTnLst>
                              <p:par>
                                <p:cTn id="117" presetID="1" presetClass="entr" presetSubtype="0" fill="hold" grpId="0" nodeType="clickEffect">
                                  <p:stCondLst>
                                    <p:cond delay="0"/>
                                  </p:stCondLst>
                                  <p:childTnLst>
                                    <p:set>
                                      <p:cBhvr>
                                        <p:cTn id="118"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19" fill="hold">
                      <p:stCondLst>
                        <p:cond delay="indefinite"/>
                      </p:stCondLst>
                      <p:childTnLst>
                        <p:par>
                          <p:cTn id="120" fill="hold">
                            <p:stCondLst>
                              <p:cond delay="0"/>
                            </p:stCondLst>
                            <p:childTnLst>
                              <p:par>
                                <p:cTn id="121" presetID="1" presetClass="entr" presetSubtype="0" fill="hold" grpId="0" nodeType="clickEffect">
                                  <p:stCondLst>
                                    <p:cond delay="0"/>
                                  </p:stCondLst>
                                  <p:childTnLst>
                                    <p:set>
                                      <p:cBhvr>
                                        <p:cTn id="122" dur="1" fill="hold">
                                          <p:stCondLst>
                                            <p:cond delay="0"/>
                                          </p:stCondLst>
                                        </p:cTn>
                                        <p:tgtEl>
                                          <p:spTgt spid="8">
                                            <p:bg/>
                                          </p:spTgt>
                                        </p:tgtEl>
                                        <p:attrNameLst>
                                          <p:attrName>style.visibility</p:attrName>
                                        </p:attrNameLst>
                                      </p:cBhvr>
                                      <p:to>
                                        <p:strVal val="visible"/>
                                      </p:to>
                                    </p:set>
                                  </p:childTnLst>
                                </p:cTn>
                              </p:par>
                            </p:childTnLst>
                          </p:cTn>
                        </p:par>
                      </p:childTnLst>
                    </p:cTn>
                  </p:par>
                  <p:par>
                    <p:cTn id="123" fill="hold">
                      <p:stCondLst>
                        <p:cond delay="indefinite"/>
                      </p:stCondLst>
                      <p:childTnLst>
                        <p:par>
                          <p:cTn id="124" fill="hold">
                            <p:stCondLst>
                              <p:cond delay="0"/>
                            </p:stCondLst>
                            <p:childTnLst>
                              <p:par>
                                <p:cTn id="125" presetID="1" presetClass="entr" presetSubtype="0" fill="hold" grpId="0" nodeType="clickEffect">
                                  <p:stCondLst>
                                    <p:cond delay="0"/>
                                  </p:stCondLst>
                                  <p:childTnLst>
                                    <p:set>
                                      <p:cBhvr>
                                        <p:cTn id="12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27" fill="hold">
                      <p:stCondLst>
                        <p:cond delay="indefinite"/>
                      </p:stCondLst>
                      <p:childTnLst>
                        <p:par>
                          <p:cTn id="128" fill="hold">
                            <p:stCondLst>
                              <p:cond delay="0"/>
                            </p:stCondLst>
                            <p:childTnLst>
                              <p:par>
                                <p:cTn id="129" presetID="1" presetClass="entr" presetSubtype="0" fill="hold" grpId="0" nodeType="clickEffect">
                                  <p:stCondLst>
                                    <p:cond delay="0"/>
                                  </p:stCondLst>
                                  <p:childTnLst>
                                    <p:set>
                                      <p:cBhvr>
                                        <p:cTn id="13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31" fill="hold">
                      <p:stCondLst>
                        <p:cond delay="indefinite"/>
                      </p:stCondLst>
                      <p:childTnLst>
                        <p:par>
                          <p:cTn id="132" fill="hold">
                            <p:stCondLst>
                              <p:cond delay="0"/>
                            </p:stCondLst>
                            <p:childTnLst>
                              <p:par>
                                <p:cTn id="133" presetID="1" presetClass="entr" presetSubtype="0" fill="hold" grpId="0" nodeType="clickEffect">
                                  <p:stCondLst>
                                    <p:cond delay="0"/>
                                  </p:stCondLst>
                                  <p:childTnLst>
                                    <p:set>
                                      <p:cBhvr>
                                        <p:cTn id="13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P spid="4" grpId="0" build="p" bldLvl="2" animBg="1"/>
      <p:bldP spid="5" grpId="0" build="p" bldLvl="3" animBg="1"/>
      <p:bldP spid="6" grpId="0" build="p" bldLvl="3" animBg="1"/>
      <p:bldP spid="7" grpId="0" build="p" bldLvl="3" animBg="1"/>
      <p:bldP spid="8" grpId="0" build="p" bldLvl="3" animBg="1"/>
    </p:bldLst>
    <p:extLst>
      <p:ext uri="smNativeData">
        <pr:smNativeData xmlns:pr="smNativeData" xmlns="smNativeData" val="UKlVYCEAAAAFAAAA/v///wEAAAABAAAAAAAAAAAAAAAAAAAAAAAAAAkAAAAAAAAAAQAAAAEAAAAAAAAAAAAAAAAAAAAAAAAADQAAAAEAAAABAAAAAQAAAAAAAAAAAAAAAAAAAAAAAAARAAAAAgAAAAEAAAABAAAAAAAAAAAAAAAAAAAAAAAAABUAAAADAAAAAQAAAAEAAAAAAAAAAAAAAAAAAAAAAAAAGQAAAP7///8BAAAAAQAAAAAAAAAAAAAAAAAAAAAAAAAdAAAAAAAAAAEAAAABAAAAAAAAAAAAAAAAAAAAAAAAACEAAAABAAAAAQAAAAEAAAAAAAAAAAAAAAAAAAAAAAAAJQAAAAIAAAABAAAAAQAAAAAAAAAAAAAAAAAAAAAAAAApAAAAAwAAAAEAAAABAAAAAAAAAAAAAAAAAAAAAAAAAC0AAAAEAAAAAQAAAAEAAAAAAAAAAAAAAAAAAAAAAAAAMQAAAP7///8BAAAAAQAAAAAAAAAAAAAAAAAAAAAAAAA1AAAAAAAAAAEAAAABAAAAAAAAAAAAAAAAAAAAAAAAADkAAAABAAAAAQAAAAEAAAAAAAAAAAAAAAAAAAAAAAAAPQAAAAIAAAABAAAAAQAAAAAAAAAAAAAAAAAAAAAAAABBAAAAAwAAAAEAAAABAAAAAAAAAAAAAAAAAAAAAAAAAEUAAAAEAAAAAQAAAAEAAAAAAAAAAAAAAAAAAAAAAAAASQAAAP7///8BAAAAAQAAAAAAAAAAAAAAAAAAAAAAAABNAAAAAAAAAAEAAAABAAAAAAAAAAAAAAAAAAAAAAAAAFEAAAABAAAAAQAAAAEAAAAAAAAAAAAAAAAAAAAAAAAAVQAAAAIAAAABAAAAAQAAAAAAAAAAAAAAAAAAAAAAAABZAAAAAwAAAAEAAAABAAAAAAAAAAAAAAAAAAAAAAAAAF0AAAAEAAAAAQAAAAEAAAAAAAAAAAAAAAAAAAAAAAAAYQAAAP7///8BAAAAAQAAAAAAAAAAAAAAAAAAAAAAAABlAAAAAAAAAAEAAAABAAAAAAAAAAAAAAAAAAAAAAAAAGkAAAABAAAAAQAAAAEAAAAAAAAAAAAAAAAAAAAAAAAAbQAAAAIAAAABAAAAAQAAAAAAAAAAAAAAAAAAAAAAAABxAAAAAwAAAAEAAAABAAAAAAAAAAAAAAAAAAAAAAAAAHUAAAAEAAAAAQAAAAEAAAAAAAAAAAAAAAAAAAAAAAAAeQAAAP7///8BAAAAAQAAAAAAAAAAAAAAAAAAAAAAAAB9AAAAAAAAAAEAAAABAAAAAAAAAAAAAAAAAAAAAAAAAIEAAAABAAAAAQAAAAEAAAAAAAAAAAAAAAAAAAAAAAAAhQAAAAIAAAABAAAAAQAAAAAAAAAAAAAAAAAAAAAAAAA="/>
      </p:ext>
    </p:extLst>
  </p:timing>
</p:sld>
</file>

<file path=ppt/slides/slide2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EEAU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Objek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MDMaR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latin typeface="Tahoma" pitchFamily="1" charset="0"/>
                <a:ea typeface="Tahoma" pitchFamily="1" charset="0"/>
                <a:cs typeface="Tahoma" pitchFamily="1" charset="0"/>
              </a:defRPr>
            </a:pPr>
            <a:r>
              <a:rPr sz="1800"/>
              <a:t>Fragen </a:t>
            </a:r>
            <a:r>
              <a:rPr sz="1200"/>
              <a:t>(8 von </a:t>
            </a:r>
            <a:r>
              <a:rPr lang="de-de" sz="1200"/>
              <a:t>31</a:t>
            </a:r>
            <a:r>
              <a:rPr sz="1200"/>
              <a:t>)</a:t>
            </a:r>
            <a:endParaRPr sz="1200"/>
          </a:p>
          <a:p>
            <a:pPr>
              <a:lnSpc>
                <a:spcPct val="150000"/>
              </a:lnSpc>
              <a:spcAft>
                <a:spcPts val="800"/>
              </a:spcAft>
              <a:buNone/>
              <a:defRPr sz="1600">
                <a:latin typeface="Tahoma" pitchFamily="1" charset="0"/>
                <a:ea typeface="Arial" pitchFamily="1" charset="0"/>
                <a:cs typeface="Arial" pitchFamily="1" charset="0"/>
              </a:defRPr>
            </a:pPr>
            <a:r>
              <a:t>Beispiele für öffnende Fragen</a:t>
            </a:r>
          </a:p>
          <a:p>
            <a:pPr>
              <a:lnSpc>
                <a:spcPct val="130000"/>
              </a:lnSpc>
              <a:spcAft>
                <a:spcPts val="800"/>
              </a:spcAft>
              <a:buNone/>
              <a:defRPr sz="1400" i="1">
                <a:latin typeface="Tahoma" pitchFamily="1" charset="0"/>
                <a:ea typeface="Arial" pitchFamily="1" charset="0"/>
                <a:cs typeface="Arial" pitchFamily="1" charset="0"/>
              </a:defRPr>
            </a:pPr>
            <a:r>
              <a:t>1) Fragen nach der Situation oder Gefühlen des Gesprächspartners</a:t>
            </a:r>
          </a:p>
          <a:p>
            <a:pPr marL="720090">
              <a:lnSpc>
                <a:spcPct val="130000"/>
              </a:lnSpc>
              <a:spcAft>
                <a:spcPts val="800"/>
              </a:spcAft>
              <a:buNone/>
              <a:defRPr sz="1400">
                <a:latin typeface="Tahoma" pitchFamily="1" charset="0"/>
                <a:ea typeface="Arial" pitchFamily="1" charset="0"/>
                <a:cs typeface="Arial" pitchFamily="1" charset="0"/>
              </a:defRPr>
            </a:pPr>
            <a:r>
              <a:t>Was machen Sie in Ihrer Freizeit?</a:t>
            </a:r>
          </a:p>
          <a:p>
            <a:pPr marL="720090">
              <a:lnSpc>
                <a:spcPct val="130000"/>
              </a:lnSpc>
              <a:spcAft>
                <a:spcPts val="800"/>
              </a:spcAft>
              <a:buNone/>
              <a:defRPr sz="1400">
                <a:latin typeface="Tahoma" pitchFamily="1" charset="0"/>
                <a:ea typeface="Arial" pitchFamily="1" charset="0"/>
                <a:cs typeface="Arial" pitchFamily="1" charset="0"/>
              </a:defRPr>
            </a:pPr>
            <a:r>
              <a:t>Wie haben sie Ihren gestrigen Abend verbracht?</a:t>
            </a:r>
          </a:p>
          <a:p>
            <a:pPr marL="720090">
              <a:lnSpc>
                <a:spcPct val="130000"/>
              </a:lnSpc>
              <a:spcAft>
                <a:spcPts val="800"/>
              </a:spcAft>
              <a:buNone/>
              <a:defRPr sz="1400">
                <a:latin typeface="Tahoma" pitchFamily="1" charset="0"/>
                <a:ea typeface="Arial" pitchFamily="1" charset="0"/>
                <a:cs typeface="Arial" pitchFamily="1" charset="0"/>
              </a:defRPr>
            </a:pPr>
            <a:r>
              <a:t>Was hat Ihnen in Ihrem Urlaub besonders gefallen?</a:t>
            </a:r>
          </a:p>
          <a:p>
            <a:pPr>
              <a:lnSpc>
                <a:spcPct val="130000"/>
              </a:lnSpc>
              <a:spcBef>
                <a:spcPts val="1000"/>
              </a:spcBef>
              <a:spcAft>
                <a:spcPts val="800"/>
              </a:spcAft>
              <a:buNone/>
              <a:defRPr sz="1400" i="1">
                <a:latin typeface="Tahoma" pitchFamily="1" charset="0"/>
                <a:ea typeface="Arial" pitchFamily="1" charset="0"/>
                <a:cs typeface="Arial" pitchFamily="1" charset="0"/>
              </a:defRPr>
            </a:pPr>
            <a:r>
              <a:t>2) Fragen nach Ursachen oder Absichten</a:t>
            </a:r>
          </a:p>
          <a:p>
            <a:pPr marL="720090">
              <a:lnSpc>
                <a:spcPct val="130000"/>
              </a:lnSpc>
              <a:spcAft>
                <a:spcPts val="800"/>
              </a:spcAft>
              <a:buNone/>
              <a:defRPr sz="1400">
                <a:latin typeface="Tahoma" pitchFamily="1" charset="0"/>
                <a:ea typeface="Arial" pitchFamily="1" charset="0"/>
                <a:cs typeface="Arial" pitchFamily="1" charset="0"/>
              </a:defRPr>
            </a:pPr>
            <a:r>
              <a:t>Warum haben Sie das gemacht?</a:t>
            </a:r>
          </a:p>
          <a:p>
            <a:pPr marL="720090">
              <a:lnSpc>
                <a:spcPct val="130000"/>
              </a:lnSpc>
              <a:spcAft>
                <a:spcPts val="800"/>
              </a:spcAft>
              <a:buNone/>
              <a:defRPr sz="1400">
                <a:latin typeface="Tahoma" pitchFamily="1" charset="0"/>
                <a:ea typeface="Arial" pitchFamily="1" charset="0"/>
                <a:cs typeface="Arial" pitchFamily="1" charset="0"/>
              </a:defRPr>
            </a:pPr>
            <a:r>
              <a:t>Warum kommen Sie heute zu spät?</a:t>
            </a:r>
          </a:p>
          <a:p>
            <a:pPr marL="720090">
              <a:lnSpc>
                <a:spcPct val="130000"/>
              </a:lnSpc>
              <a:spcAft>
                <a:spcPts val="800"/>
              </a:spcAft>
              <a:buNone/>
              <a:defRPr sz="1400">
                <a:latin typeface="Tahoma" pitchFamily="1" charset="0"/>
                <a:ea typeface="Arial" pitchFamily="1" charset="0"/>
                <a:cs typeface="Arial" pitchFamily="1" charset="0"/>
              </a:defRPr>
            </a:pPr>
            <a:r>
              <a:t>Was wollen Sie mit Ihrem Verhalten erreichen?</a:t>
            </a:r>
          </a:p>
          <a:p>
            <a:pPr marL="720090">
              <a:lnSpc>
                <a:spcPct val="130000"/>
              </a:lnSpc>
              <a:spcAft>
                <a:spcPts val="800"/>
              </a:spcAft>
              <a:buNone/>
              <a:defRPr sz="1400">
                <a:latin typeface="Tahoma" pitchFamily="1" charset="0"/>
                <a:ea typeface="Arial" pitchFamily="1" charset="0"/>
                <a:cs typeface="Arial" pitchFamily="1" charset="0"/>
              </a:defRPr>
            </a:pPr>
            <a:r>
              <a:rPr>
                <a:uFill>
                  <a:solidFill>
                    <a:srgbClr val="000000"/>
                  </a:solidFill>
                </a:uFill>
              </a:rPr>
              <a:t>Wozu ist </a:t>
            </a:r>
            <a:r>
              <a:t>das</a:t>
            </a:r>
            <a:r>
              <a:rPr>
                <a:uFill>
                  <a:solidFill>
                    <a:srgbClr val="000000"/>
                  </a:solidFill>
                </a:uFill>
              </a:rPr>
              <a:t> gut?</a:t>
            </a:r>
            <a:endParaRPr>
              <a:uFill>
                <a:solidFill>
                  <a:srgbClr val="000000"/>
                </a:solidFill>
              </a:u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w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
      </p:ext>
    </p:extLst>
  </p:timing>
</p:sld>
</file>

<file path=ppt/slides/slide30.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EAz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MDMaR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gAIAAAQGAACnNQAAFycAABAAAAAmAAAACAAAAP//////////MAAAABQAAAAAAAAAAAD//wAAAQAAAP//AAABAA=="/>
              </a:ext>
            </a:extLst>
          </p:cNvSpPr>
          <p:nvPr/>
        </p:nvSpPr>
        <p:spPr>
          <a:xfrm>
            <a:off x="406400" y="977900"/>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uFill>
                  <a:solidFill>
                    <a:srgbClr val="000000"/>
                  </a:solidFill>
                </a:uFill>
                <a:latin typeface="Tahoma" pitchFamily="1" charset="0"/>
                <a:ea typeface="Tahoma" pitchFamily="1" charset="0"/>
                <a:cs typeface="Tahoma" pitchFamily="1" charset="0"/>
              </a:defRPr>
            </a:pPr>
            <a:r>
              <a:rPr sz="1800"/>
              <a:t>Fragen </a:t>
            </a:r>
            <a:r>
              <a:rPr sz="1200"/>
              <a:t>(9 von </a:t>
            </a:r>
            <a:r>
              <a:rPr lang="de-de" sz="1200"/>
              <a:t>31</a:t>
            </a:r>
            <a:r>
              <a:rPr sz="1200"/>
              <a:t>)</a:t>
            </a:r>
            <a:endParaRPr sz="1200"/>
          </a:p>
          <a:p>
            <a:pPr>
              <a:lnSpc>
                <a:spcPct val="150000"/>
              </a:lnSpc>
              <a:spcAft>
                <a:spcPts val="800"/>
              </a:spcAft>
              <a:buNone/>
              <a:defRPr sz="1600">
                <a:uFill>
                  <a:solidFill>
                    <a:srgbClr val="000000"/>
                  </a:solidFill>
                </a:uFill>
                <a:latin typeface="Tahoma" pitchFamily="1" charset="0"/>
                <a:ea typeface="Tahoma" pitchFamily="1" charset="0"/>
                <a:cs typeface="Tahoma" pitchFamily="1" charset="0"/>
              </a:defRPr>
            </a:pPr>
            <a:r>
              <a:t>Die Gefahr des 'Warum?'</a:t>
            </a:r>
          </a:p>
          <a:p>
            <a:pPr>
              <a:lnSpc>
                <a:spcPct val="130000"/>
              </a:lnSpc>
              <a:spcAft>
                <a:spcPts val="800"/>
              </a:spcAft>
              <a:buNone/>
              <a:defRPr sz="1400">
                <a:uFill>
                  <a:solidFill>
                    <a:srgbClr val="000000"/>
                  </a:solidFill>
                </a:uFill>
                <a:latin typeface="Tahoma" pitchFamily="1" charset="0"/>
                <a:ea typeface="Tahoma" pitchFamily="1" charset="0"/>
                <a:cs typeface="Tahoma" pitchFamily="1" charset="0"/>
              </a:defRPr>
            </a:pPr>
            <a:r>
              <a:t>Fragen, die mit ‚wieso‘, ‚weshalb‘ ‚warum’, oder ‚wozu’ beginnen, </a:t>
            </a:r>
            <a:br/>
            <a:r>
              <a:t>zielen auf vergangene Situationen und suchen eine Begründung.</a:t>
            </a:r>
          </a:p>
          <a:p>
            <a:pPr marL="360045">
              <a:lnSpc>
                <a:spcPct val="130000"/>
              </a:lnSpc>
              <a:spcAft>
                <a:spcPts val="800"/>
              </a:spcAft>
              <a:buNone/>
              <a:defRPr sz="1400">
                <a:uFill>
                  <a:solidFill>
                    <a:srgbClr val="000000"/>
                  </a:solidFill>
                </a:uFill>
                <a:latin typeface="Tahoma" pitchFamily="1" charset="0"/>
                <a:ea typeface="Tahoma" pitchFamily="1" charset="0"/>
                <a:cs typeface="Tahoma" pitchFamily="1" charset="0"/>
              </a:defRPr>
            </a:pPr>
            <a:r>
              <a:t>Es wird das Problem analysiert und nicht nach einer Lösung gesucht.</a:t>
            </a:r>
          </a:p>
          <a:p>
            <a:pPr marL="360045">
              <a:lnSpc>
                <a:spcPct val="130000"/>
              </a:lnSpc>
              <a:spcAft>
                <a:spcPts val="800"/>
              </a:spcAft>
              <a:buNone/>
              <a:defRPr sz="1400">
                <a:uFill>
                  <a:solidFill>
                    <a:srgbClr val="000000"/>
                  </a:solidFill>
                </a:uFill>
                <a:latin typeface="Tahoma" pitchFamily="1" charset="0"/>
                <a:ea typeface="Tahoma" pitchFamily="1" charset="0"/>
                <a:cs typeface="Tahoma" pitchFamily="1" charset="0"/>
              </a:defRPr>
            </a:pPr>
            <a:r>
              <a:t>Dieses Vorgehen erzeugt beim Angesprochenen eine </a:t>
            </a:r>
            <a:r>
              <a:t>Rechtfertigungshaltung.</a:t>
            </a:r>
          </a:p>
          <a:p>
            <a:pPr marL="360045">
              <a:lnSpc>
                <a:spcPct val="130000"/>
              </a:lnSpc>
              <a:spcAft>
                <a:spcPts val="1800"/>
              </a:spcAft>
              <a:buNone/>
              <a:defRPr sz="1400">
                <a:uFill>
                  <a:solidFill>
                    <a:srgbClr val="000000"/>
                  </a:solidFill>
                </a:uFill>
                <a:latin typeface="Tahoma" pitchFamily="1" charset="0"/>
                <a:ea typeface="Tahoma" pitchFamily="1" charset="0"/>
                <a:cs typeface="Tahoma" pitchFamily="1" charset="0"/>
              </a:defRPr>
            </a:pPr>
            <a:r>
              <a:t>Dies kann eine konstruktive Kommunikation behindern.</a:t>
            </a:r>
          </a:p>
          <a:p>
            <a:pPr>
              <a:lnSpc>
                <a:spcPct val="130000"/>
              </a:lnSpc>
              <a:spcAft>
                <a:spcPts val="800"/>
              </a:spcAft>
              <a:buNone/>
              <a:defRPr sz="1400">
                <a:uFill>
                  <a:solidFill>
                    <a:srgbClr val="000000"/>
                  </a:solidFill>
                </a:uFill>
                <a:latin typeface="Tahoma" pitchFamily="1" charset="0"/>
                <a:ea typeface="Tahoma" pitchFamily="1" charset="0"/>
                <a:cs typeface="Tahoma" pitchFamily="1" charset="0"/>
              </a:defRPr>
            </a:pPr>
            <a:r>
              <a:t>Als Kind sind wir von den Eltern oft so befragt worden: "Warum hast du das gemacht?"</a:t>
            </a:r>
          </a:p>
          <a:p>
            <a:pPr marL="360045">
              <a:lnSpc>
                <a:spcPct val="130000"/>
              </a:lnSpc>
              <a:spcAft>
                <a:spcPts val="800"/>
              </a:spcAft>
              <a:buNone/>
              <a:defRPr sz="1400">
                <a:uFill>
                  <a:solidFill>
                    <a:srgbClr val="000000"/>
                  </a:solidFill>
                </a:uFill>
                <a:latin typeface="Tahoma" pitchFamily="1" charset="0"/>
                <a:ea typeface="Tahoma" pitchFamily="1" charset="0"/>
                <a:cs typeface="Tahoma" pitchFamily="1" charset="0"/>
              </a:defRPr>
            </a:pPr>
            <a:r>
              <a:t>Dies führte uns in eine </a:t>
            </a:r>
            <a:r>
              <a:t>Verteidigungshaltung, in eine </a:t>
            </a:r>
            <a:r>
              <a:t>Rechtfertigungshaltung, die die häufiger Wiederholung zu einer automatischen Reaktion führt.</a:t>
            </a:r>
          </a:p>
          <a:p>
            <a:pPr marL="360045">
              <a:lnSpc>
                <a:spcPct val="130000"/>
              </a:lnSpc>
              <a:spcAft>
                <a:spcPts val="800"/>
              </a:spcAft>
              <a:buNone/>
              <a:defRPr sz="1400">
                <a:uFill>
                  <a:solidFill>
                    <a:srgbClr val="000000"/>
                  </a:solidFill>
                </a:uFill>
                <a:latin typeface="Tahoma" pitchFamily="1" charset="0"/>
                <a:ea typeface="Tahoma" pitchFamily="1" charset="0"/>
                <a:cs typeface="Tahoma" pitchFamily="1" charset="0"/>
              </a:defRPr>
            </a:pPr>
            <a:r>
              <a:t>Gegenüber einem Vorgesetzten oder einer Person mit höherem Status fallen wir als Erwachsener wieder in das gleiche </a:t>
            </a:r>
            <a:r>
              <a:t>Reaktionsmuster wie früher als Kind.</a:t>
            </a:r>
          </a:p>
          <a:p>
            <a:pPr marL="360045">
              <a:lnSpc>
                <a:spcPct val="130000"/>
              </a:lnSpc>
              <a:spcAft>
                <a:spcPts val="800"/>
              </a:spcAft>
              <a:buNone/>
              <a:defRPr sz="1400">
                <a:uFill>
                  <a:solidFill>
                    <a:srgbClr val="000000"/>
                  </a:solidFill>
                </a:uFill>
                <a:latin typeface="Tahoma" pitchFamily="1" charset="0"/>
                <a:ea typeface="Tahoma" pitchFamily="1" charset="0"/>
                <a:cs typeface="Tahoma" pitchFamily="1" charset="0"/>
              </a:defRPr>
            </a:pPr>
            <a:r>
              <a:t>Psychologische Fachbegriff: </a:t>
            </a:r>
            <a:r>
              <a:t>Altersregression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s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
      </p:ext>
    </p:extLst>
  </p:timing>
</p:sld>
</file>

<file path=ppt/slides/slide3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EAs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MDMaR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gBsAAMQYAADvNQAAdSIAABAAAAAmAAAACAAAAP//////////MAAAABQAAAAAAAAAAAD//wAAAQAAAP//AAABAA=="/>
              </a:ext>
            </a:extLst>
          </p:cNvSpPr>
          <p:nvPr/>
        </p:nvSpPr>
        <p:spPr>
          <a:xfrm>
            <a:off x="4470400" y="4025900"/>
            <a:ext cx="4297045" cy="1575435"/>
          </a:xfrm>
          <a:prstGeom prst="rect">
            <a:avLst/>
          </a:prstGeom>
          <a:noFill/>
          <a:ln>
            <a:noFill/>
          </a:ln>
          <a:effectLst/>
        </p:spPr>
        <p:txBody>
          <a:bodyPr vert="horz" wrap="square" lIns="91440" tIns="45720" rIns="91440" bIns="45720" numCol="1" spcCol="215900" anchor="t"/>
          <a:lstStyle/>
          <a:p>
            <a:pPr>
              <a:lnSpc>
                <a:spcPct val="130000"/>
              </a:lnSpc>
              <a:spcAft>
                <a:spcPts val="800"/>
              </a:spcAft>
              <a:defRPr sz="1400">
                <a:uFill>
                  <a:solidFill>
                    <a:srgbClr val="000000"/>
                  </a:solidFill>
                </a:uFill>
                <a:latin typeface="Tahoma" pitchFamily="1" charset="0"/>
                <a:ea typeface="Tahoma" pitchFamily="1" charset="0"/>
                <a:cs typeface="Tahoma" pitchFamily="1" charset="0"/>
              </a:defRPr>
            </a:pPr>
            <a:r>
              <a:t>Fokus auf: </a:t>
            </a:r>
            <a:r>
              <a:t>Umfeldbedingungen</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Welche Umstände waren ausschlaggebend?</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Welche Gegebenheiten spielten eine Rolle?</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Welche Faktoren sind verantwortlich?</a:t>
            </a:r>
          </a:p>
        </p:txBody>
      </p:sp>
      <p:sp>
        <p:nvSpPr>
          <p:cNvPr id="4" name="Rechteck2"/>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AQIAANIYAAAYGQAAgyIAABAAAAAmAAAACAAAAP//////////MAAAABQAAAAAAAAAAAD//wAAAQAAAP//AAABAA=="/>
              </a:ext>
            </a:extLst>
          </p:cNvSpPr>
          <p:nvPr/>
        </p:nvSpPr>
        <p:spPr>
          <a:xfrm>
            <a:off x="325755" y="4034790"/>
            <a:ext cx="3753485" cy="1575435"/>
          </a:xfrm>
          <a:prstGeom prst="rect">
            <a:avLst/>
          </a:prstGeom>
          <a:noFill/>
          <a:ln>
            <a:noFill/>
          </a:ln>
          <a:effectLst/>
        </p:spPr>
        <p:txBody>
          <a:bodyPr vert="horz" wrap="square" lIns="91440" tIns="45720" rIns="91440" bIns="45720" numCol="1" spcCol="215900" anchor="t"/>
          <a:lstStyle/>
          <a:p>
            <a:pPr>
              <a:lnSpc>
                <a:spcPct val="130000"/>
              </a:lnSpc>
              <a:spcAft>
                <a:spcPts val="800"/>
              </a:spcAft>
              <a:defRPr sz="1400">
                <a:uFill>
                  <a:solidFill>
                    <a:srgbClr val="000000"/>
                  </a:solidFill>
                </a:uFill>
                <a:latin typeface="Tahoma" pitchFamily="1" charset="0"/>
                <a:ea typeface="Tahoma" pitchFamily="1" charset="0"/>
                <a:cs typeface="Tahoma" pitchFamily="1" charset="0"/>
              </a:defRPr>
            </a:pPr>
            <a:r>
              <a:t>Fokus auf: Zeitliche Entwicklung</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Was ging dem voraus?</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Wie entwickelte sich dies</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Wie kam es dazu?</a:t>
            </a:r>
          </a:p>
        </p:txBody>
      </p:sp>
      <p:sp>
        <p:nvSpPr>
          <p:cNvPr id="5" name="Rechteck3"/>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HQAT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XBsAABoNAABzMgAAyxYAABAAAAAmAAAACAAAAP//////////MAAAABQAAAAAAAAAAAD//wAAAQAAAP//AAABAA=="/>
              </a:ext>
            </a:extLst>
          </p:cNvSpPr>
          <p:nvPr/>
        </p:nvSpPr>
        <p:spPr>
          <a:xfrm>
            <a:off x="4447540" y="2129790"/>
            <a:ext cx="3753485" cy="1575435"/>
          </a:xfrm>
          <a:prstGeom prst="rect">
            <a:avLst/>
          </a:prstGeom>
          <a:noFill/>
          <a:ln>
            <a:noFill/>
          </a:ln>
          <a:effectLst/>
        </p:spPr>
        <p:txBody>
          <a:bodyPr vert="horz" wrap="square" lIns="91440" tIns="45720" rIns="91440" bIns="45720" numCol="1" spcCol="215900" anchor="t"/>
          <a:lstStyle/>
          <a:p>
            <a:pPr>
              <a:lnSpc>
                <a:spcPct val="130000"/>
              </a:lnSpc>
              <a:spcAft>
                <a:spcPts val="800"/>
              </a:spcAft>
              <a:defRPr sz="1400">
                <a:uFill>
                  <a:solidFill>
                    <a:srgbClr val="000000"/>
                  </a:solidFill>
                </a:uFill>
                <a:latin typeface="Tahoma" pitchFamily="1" charset="0"/>
                <a:ea typeface="Tahoma" pitchFamily="1" charset="0"/>
                <a:cs typeface="Tahoma" pitchFamily="1" charset="0"/>
              </a:defRPr>
            </a:pPr>
            <a:r>
              <a:t>Fokus auf: Innere Beweggründe der Person</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Was veranlasste Sie ...?</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Was ging in Ihnen vor, als Sie ...?</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Wodurch gelangten Sie zu ...?</a:t>
            </a:r>
          </a:p>
        </p:txBody>
      </p:sp>
      <p:sp>
        <p:nvSpPr>
          <p:cNvPr id="6" name="Rechteck4"/>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HRlcg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ogEAACgNAAC5GAAA2RYAABAAAAAmAAAACAAAAP//////////MAAAABQAAAAAAAAAAAD//wAAAQAAAP//AAABAA=="/>
              </a:ext>
            </a:extLst>
          </p:cNvSpPr>
          <p:nvPr/>
        </p:nvSpPr>
        <p:spPr>
          <a:xfrm>
            <a:off x="265430" y="2138680"/>
            <a:ext cx="3753485" cy="1575435"/>
          </a:xfrm>
          <a:prstGeom prst="rect">
            <a:avLst/>
          </a:prstGeom>
          <a:noFill/>
          <a:ln>
            <a:noFill/>
          </a:ln>
          <a:effectLst/>
        </p:spPr>
        <p:txBody>
          <a:bodyPr vert="horz" wrap="square" lIns="91440" tIns="45720" rIns="91440" bIns="45720" numCol="1" spcCol="215900" anchor="t"/>
          <a:lstStyle/>
          <a:p>
            <a:pPr>
              <a:lnSpc>
                <a:spcPct val="130000"/>
              </a:lnSpc>
              <a:spcAft>
                <a:spcPts val="800"/>
              </a:spcAft>
              <a:defRPr sz="1400">
                <a:uFill>
                  <a:solidFill>
                    <a:srgbClr val="000000"/>
                  </a:solidFill>
                </a:uFill>
                <a:latin typeface="Tahoma" pitchFamily="1" charset="0"/>
                <a:ea typeface="Tahoma" pitchFamily="1" charset="0"/>
                <a:cs typeface="Tahoma" pitchFamily="1" charset="0"/>
              </a:defRPr>
            </a:pPr>
            <a:r>
              <a:t>Fokus auf: Auslösende Momente</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Was war ausschlaggebend ...?</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Wodurch wurde dies ausgelöst ...?</a:t>
            </a:r>
          </a:p>
          <a:p>
            <a:pPr marL="4762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Worin sehen Sie die Ursachen ...?</a:t>
            </a:r>
          </a:p>
        </p:txBody>
      </p:sp>
      <p:sp>
        <p:nvSpPr>
          <p:cNvPr id="7" name="Rechteck5"/>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AAM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6AEAACEGAAAPNQAA6gsAABAAAAAmAAAACAAAAP//////////MAAAABQAAAAAAAAAAAD//wAAAQAAAP//AAABAA=="/>
              </a:ext>
            </a:extLst>
          </p:cNvSpPr>
          <p:nvPr/>
        </p:nvSpPr>
        <p:spPr>
          <a:xfrm>
            <a:off x="309880" y="996315"/>
            <a:ext cx="8315325" cy="940435"/>
          </a:xfrm>
          <a:prstGeom prst="rect">
            <a:avLst/>
          </a:prstGeom>
          <a:noFill/>
          <a:ln>
            <a:noFill/>
          </a:ln>
          <a:effectLst/>
        </p:spPr>
        <p:txBody>
          <a:bodyPr vert="horz" wrap="square" lIns="91440" tIns="45720" rIns="91440" bIns="45720" numCol="1" spcCol="215900" anchor="t"/>
          <a:lstStyle/>
          <a:p>
            <a:pPr>
              <a:spcAft>
                <a:spcPts val="1800"/>
              </a:spcAft>
              <a:buNone/>
              <a:defRPr sz="1600">
                <a:uFill>
                  <a:solidFill>
                    <a:srgbClr val="000000"/>
                  </a:solidFill>
                </a:uFill>
                <a:latin typeface="Tahoma" pitchFamily="1" charset="0"/>
                <a:ea typeface="Tahoma" pitchFamily="1" charset="0"/>
                <a:cs typeface="Tahoma" pitchFamily="1" charset="0"/>
              </a:defRPr>
            </a:pPr>
            <a:r>
              <a:rPr sz="1800"/>
              <a:t>Fragen </a:t>
            </a:r>
            <a:r>
              <a:rPr sz="1200"/>
              <a:t>(10 von </a:t>
            </a:r>
            <a:r>
              <a:rPr lang="de-de" sz="1200"/>
              <a:t>31</a:t>
            </a:r>
            <a:r>
              <a:rPr sz="1200"/>
              <a:t>)</a:t>
            </a:r>
            <a:endParaRPr sz="1200"/>
          </a:p>
          <a:p>
            <a:pPr>
              <a:lnSpc>
                <a:spcPct val="150000"/>
              </a:lnSpc>
              <a:spcAft>
                <a:spcPts val="800"/>
              </a:spcAft>
              <a:buNone/>
              <a:defRPr sz="1600">
                <a:uFill>
                  <a:solidFill>
                    <a:srgbClr val="000000"/>
                  </a:solidFill>
                </a:uFill>
                <a:latin typeface="Tahoma" pitchFamily="1" charset="0"/>
                <a:ea typeface="Tahoma" pitchFamily="1" charset="0"/>
                <a:cs typeface="Tahoma" pitchFamily="1" charset="0"/>
              </a:defRPr>
            </a:pPr>
            <a:r>
              <a:t>Alternativen zur 'Warum-Frage'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bg/>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bg/>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4">
                                            <p:bg/>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3">
                                            <p:bg/>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grpId="0" nodeType="clickEffect">
                                  <p:stCondLst>
                                    <p:cond delay="0"/>
                                  </p:stCondLst>
                                  <p:childTnLst>
                                    <p:set>
                                      <p:cBhvr>
                                        <p:cTn id="9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P spid="4" grpId="0" build="p" bldLvl="3" animBg="1"/>
      <p:bldP spid="5" grpId="0" build="p" bldLvl="3" animBg="1"/>
      <p:bldP spid="6" grpId="0" build="p" bldLvl="3" animBg="1"/>
      <p:bldP spid="7" grpId="0" build="p" bldLvl="3" animBg="1"/>
    </p:bldLst>
    <p:extLst>
      <p:ext uri="smNativeData">
        <pr:smNativeData xmlns:pr="smNativeData" xmlns="smNativeData" val="UKlVYBcAAAAFAAAA/v///wEAAAABAAAAAAAAAAAAAAAAAAAAAAAAAAkAAAAAAAAAAQAAAAEAAAAAAAAAAAAAAAAAAAAAAAAADQAAAAEAAAABAAAAAQAAAAAAAAAAAAAAAAAAAAAAAAARAAAA/v///wEAAAABAAAAAAAAAAAAAAAAAAAAAAAAABUAAAAAAAAAAQAAAAEAAAAAAAAAAAAAAAAAAAAAAAAAGQAAAAEAAAABAAAAAQAAAAAAAAAAAAAAAAAAAAAAAAAdAAAAAgAAAAEAAAABAAAAAAAAAAAAAAAAAAAAAAAAACEAAAADAAAAAQAAAAEAAAAAAAAAAAAAAAAAAAAAAAAAJQAAAP7///8BAAAAAQAAAAAAAAAAAAAAAAAAAAAAAAApAAAAAAAAAAEAAAABAAAAAAAAAAAAAAAAAAAAAAAAAC0AAAABAAAAAQAAAAEAAAAAAAAAAAAAAAAAAAAAAAAAMQAAAAIAAAABAAAAAQAAAAAAAAAAAAAAAAAAAAAAAAA1AAAAAwAAAAEAAAABAAAAAAAAAAAAAAAAAAAAAAAAADkAAAD+////AQAAAAEAAAAAAAAAAAAAAAAAAAAAAAAAPQAAAAAAAAABAAAAAQAAAAAAAAAAAAAAAAAAAAAAAABBAAAAAQAAAAEAAAABAAAAAAAAAAAAAAAAAAAAAAAAAEUAAAACAAAAAQAAAAEAAAAAAAAAAAAAAAAAAAAAAAAASQAAAAMAAAABAAAAAQAAAAAAAAAAAAAAAAAAAAAAAABNAAAA/v///wEAAAABAAAAAAAAAAAAAAAAAAAAAAAAAFEAAAAAAAAAAQAAAAEAAAAAAAAAAAAAAAAAAAAAAAAAVQAAAAEAAAABAAAAAQAAAAAAAAAAAAAAAAAAAAAAAABZAAAAAgAAAAEAAAABAAAAAAAAAAAAAAAAAAAAAAAAAF0AAAADAAAAAQAAAAEAAAAAAAAAAAAAAAAAAAAAAAAA"/>
      </p:ext>
    </p:extLst>
  </p:timing>
</p:sld>
</file>

<file path=ppt/slides/slide3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FtZT4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HAIAAAQGAABDNQAA+hMAABAAAAAmAAAACAAAAP//////////MAAAABQAAAAAAAAAAAD//wAAAQAAAP//AAABAA=="/>
              </a:ext>
            </a:extLst>
          </p:cNvSpPr>
          <p:nvPr/>
        </p:nvSpPr>
        <p:spPr>
          <a:xfrm>
            <a:off x="342900" y="977900"/>
            <a:ext cx="8315325" cy="2269490"/>
          </a:xfrm>
          <a:prstGeom prst="rect">
            <a:avLst/>
          </a:prstGeom>
          <a:noFill/>
          <a:ln>
            <a:noFill/>
          </a:ln>
          <a:effectLst/>
        </p:spPr>
        <p:txBody>
          <a:bodyPr vert="horz" wrap="square" lIns="91440" tIns="45720" rIns="91440" bIns="45720" numCol="1" spcCol="215900" anchor="t"/>
          <a:lstStyle/>
          <a:p>
            <a:pPr>
              <a:spcAft>
                <a:spcPts val="1800"/>
              </a:spcAft>
              <a:buNone/>
              <a:defRPr sz="1600">
                <a:uFill>
                  <a:solidFill>
                    <a:srgbClr val="000000"/>
                  </a:solidFill>
                </a:uFill>
                <a:latin typeface="Tahoma" pitchFamily="1" charset="0"/>
                <a:ea typeface="Tahoma" pitchFamily="1" charset="0"/>
                <a:cs typeface="Tahoma" pitchFamily="1" charset="0"/>
              </a:defRPr>
            </a:pPr>
            <a:r>
              <a:rPr sz="1800"/>
              <a:t>Fragen </a:t>
            </a:r>
            <a:r>
              <a:rPr sz="1200"/>
              <a:t>(11 von </a:t>
            </a:r>
            <a:r>
              <a:rPr lang="de-de" sz="1200"/>
              <a:t>31</a:t>
            </a:r>
            <a:r>
              <a:rPr sz="1200"/>
              <a:t>)</a:t>
            </a:r>
            <a:endParaRPr sz="1200"/>
          </a:p>
          <a:p>
            <a:pPr>
              <a:lnSpc>
                <a:spcPct val="150000"/>
              </a:lnSpc>
              <a:spcAft>
                <a:spcPts val="800"/>
              </a:spcAft>
              <a:buNone/>
              <a:defRPr sz="1600">
                <a:uFill>
                  <a:solidFill>
                    <a:srgbClr val="000000"/>
                  </a:solidFill>
                </a:uFill>
                <a:latin typeface="Tahoma" pitchFamily="1" charset="0"/>
                <a:ea typeface="Tahoma" pitchFamily="1" charset="0"/>
                <a:cs typeface="Tahoma" pitchFamily="1" charset="0"/>
              </a:defRPr>
            </a:pPr>
            <a:r>
              <a:t>Verhaltensfragen statt Fragen nach Situationen</a:t>
            </a:r>
          </a:p>
          <a:p>
            <a:pPr>
              <a:lnSpc>
                <a:spcPct val="130000"/>
              </a:lnSpc>
              <a:spcAft>
                <a:spcPts val="600"/>
              </a:spcAft>
              <a:buNone/>
              <a:defRPr sz="1400">
                <a:uFill>
                  <a:solidFill>
                    <a:srgbClr val="000000"/>
                  </a:solidFill>
                </a:uFill>
                <a:latin typeface="Tahoma" pitchFamily="1" charset="0"/>
                <a:ea typeface="Tahoma" pitchFamily="1" charset="0"/>
                <a:cs typeface="Tahoma" pitchFamily="1" charset="0"/>
              </a:defRPr>
            </a:pPr>
            <a:r>
              <a:t>Problemsituationen können nur geändert werden, wenn sich das Verhalten der Beteiligten ändert.</a:t>
            </a:r>
          </a:p>
          <a:p>
            <a:pPr>
              <a:lnSpc>
                <a:spcPct val="130000"/>
              </a:lnSpc>
              <a:spcAft>
                <a:spcPts val="2000"/>
              </a:spcAft>
              <a:buNone/>
              <a:defRPr sz="1400">
                <a:uFill>
                  <a:solidFill>
                    <a:srgbClr val="000000"/>
                  </a:solidFill>
                </a:uFill>
                <a:latin typeface="Tahoma" pitchFamily="1" charset="0"/>
                <a:ea typeface="Tahoma" pitchFamily="1" charset="0"/>
                <a:cs typeface="Tahoma" pitchFamily="1" charset="0"/>
              </a:defRPr>
            </a:pPr>
            <a:r>
              <a:t>Verhaltensfragen sind damit sinnvoller als </a:t>
            </a:r>
            <a:r>
              <a:t>Situationsfragen.</a:t>
            </a:r>
          </a:p>
          <a:p>
            <a:pPr defTabSz="914400">
              <a:lnSpc>
                <a:spcPct val="130000"/>
              </a:lnSpc>
              <a:spcAft>
                <a:spcPts val="1500"/>
              </a:spcAft>
              <a:buNone/>
              <a:tabLst>
                <a:tab pos="3599815" algn="l"/>
              </a:tabLst>
              <a:defRPr sz="1600">
                <a:uFill>
                  <a:solidFill>
                    <a:srgbClr val="000000"/>
                  </a:solidFill>
                </a:uFill>
                <a:latin typeface="Tahoma" pitchFamily="1" charset="0"/>
                <a:ea typeface="Tahoma" pitchFamily="1" charset="0"/>
                <a:cs typeface="Tahoma" pitchFamily="1" charset="0"/>
              </a:defRPr>
            </a:pPr>
            <a:r>
              <a:rPr>
                <a:solidFill>
                  <a:srgbClr val="A10010"/>
                </a:solidFill>
              </a:rPr>
              <a:t>Situationsfrage</a:t>
            </a:r>
            <a:r>
              <a:t>	</a:t>
            </a:r>
            <a:r>
              <a:rPr>
                <a:solidFill>
                  <a:srgbClr val="23A092"/>
                </a:solidFill>
              </a:rPr>
              <a:t>Verhaltensfrage</a:t>
            </a:r>
            <a:endParaRPr>
              <a:solidFill>
                <a:srgbClr val="23A092"/>
              </a:solidFill>
            </a:endParaRPr>
          </a:p>
        </p:txBody>
      </p:sp>
      <p:sp>
        <p:nvSpPr>
          <p:cNvPr id="4" name="Textbox1"/>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M0CAAD/fwAA/38AAAAAAAAJAAAABAAAAAE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HwIAAJIUAAB/FwAA6hYAABAAAAAmAAAACAAAAP//////////MAAAABQAAAAAAAAAAAD//wAAAQAAAP//AAABAA=="/>
              </a:ext>
            </a:extLst>
          </p:cNvSpPr>
          <p:nvPr/>
        </p:nvSpPr>
        <p:spPr>
          <a:xfrm>
            <a:off x="344805" y="3343910"/>
            <a:ext cx="3474720" cy="381000"/>
          </a:xfrm>
          <a:prstGeom prst="rect">
            <a:avLst/>
          </a:prstGeom>
          <a:noFill/>
          <a:ln>
            <a:noFill/>
          </a:ln>
          <a:effectLst/>
        </p:spPr>
        <p:txBody>
          <a:bodyPr vert="horz" wrap="square" numCol="1" spcCol="215900" anchor="t"/>
          <a:lstStyle/>
          <a:p>
            <a:pPr defTabSz="914400">
              <a:lnSpc>
                <a:spcPct val="130000"/>
              </a:lnSpc>
              <a:spcAft>
                <a:spcPts val="1500"/>
              </a:spcAft>
              <a:buNone/>
              <a:tabLst>
                <a:tab pos="3599815" algn="l"/>
              </a:tabLst>
              <a:defRPr sz="1400">
                <a:uFill>
                  <a:solidFill>
                    <a:srgbClr val="000000"/>
                  </a:solidFill>
                </a:uFill>
                <a:latin typeface="Tahoma" pitchFamily="1" charset="0"/>
                <a:ea typeface="Tahoma" pitchFamily="1" charset="0"/>
                <a:cs typeface="Tahoma" pitchFamily="1" charset="0"/>
              </a:defRPr>
            </a:pPr>
            <a:r>
              <a:rPr>
                <a:solidFill>
                  <a:srgbClr val="A10010"/>
                </a:solidFill>
              </a:rPr>
              <a:t>Wie ist die Situation?</a:t>
            </a:r>
            <a:endParaRPr>
              <a:solidFill>
                <a:srgbClr val="A10010"/>
              </a:solidFill>
            </a:endParaRPr>
          </a:p>
        </p:txBody>
      </p:sp>
      <p:sp>
        <p:nvSpPr>
          <p:cNvPr id="5" name="Textbox2"/>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M0CAAD/fwAA/38AAAAAAAAJAAAABAAAAG4AZg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aRgAAJgUAADcNAAAXhgAABAAAAAmAAAACAAAAP//////////MAAAABQAAAAAAAAAAAD//wAAAQAAAP//AAABAA=="/>
              </a:ext>
            </a:extLst>
          </p:cNvSpPr>
          <p:nvPr/>
        </p:nvSpPr>
        <p:spPr>
          <a:xfrm>
            <a:off x="3968115" y="3347720"/>
            <a:ext cx="4624705" cy="613410"/>
          </a:xfrm>
          <a:prstGeom prst="rect">
            <a:avLst/>
          </a:prstGeom>
          <a:noFill/>
          <a:ln>
            <a:noFill/>
          </a:ln>
          <a:effectLst/>
        </p:spPr>
        <p:txBody>
          <a:bodyPr vert="horz" wrap="square" numCol="1" spcCol="215900" anchor="t"/>
          <a:lstStyle/>
          <a:p>
            <a:pPr defTabSz="914400">
              <a:lnSpc>
                <a:spcPct val="130000"/>
              </a:lnSpc>
              <a:spcAft>
                <a:spcPts val="1500"/>
              </a:spcAft>
              <a:buNone/>
              <a:tabLst>
                <a:tab pos="3599815" algn="l"/>
              </a:tabLst>
              <a:defRPr sz="1400">
                <a:uFill>
                  <a:solidFill>
                    <a:srgbClr val="000000"/>
                  </a:solidFill>
                </a:uFill>
                <a:latin typeface="Tahoma" pitchFamily="1" charset="0"/>
                <a:ea typeface="Tahoma" pitchFamily="1" charset="0"/>
                <a:cs typeface="Tahoma" pitchFamily="1" charset="0"/>
              </a:defRPr>
            </a:pPr>
            <a:r>
              <a:rPr>
                <a:solidFill>
                  <a:srgbClr val="23A092"/>
                </a:solidFill>
              </a:rPr>
              <a:t>Wie verhält sich jeder Beteiligte, sodass diese Situation entsteht?</a:t>
            </a:r>
            <a:endParaRPr>
              <a:solidFill>
                <a:srgbClr val="23A092"/>
              </a:solidFill>
            </a:endParaRPr>
          </a:p>
        </p:txBody>
      </p:sp>
      <p:sp>
        <p:nvSpPr>
          <p:cNvPr id="6" name="Textbox3"/>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M0CAAD/fwAA/38AAAAAAAAJAAAABAAAALDmmI4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JQIAABYZAACFFwAAbhsAABAAAAAmAAAACAAAAP//////////MAAAABQAAAAAAAAAAAD//wAAAQAAAP//AAABAA=="/>
              </a:ext>
            </a:extLst>
          </p:cNvSpPr>
          <p:nvPr/>
        </p:nvSpPr>
        <p:spPr>
          <a:xfrm>
            <a:off x="348615" y="4077970"/>
            <a:ext cx="3474720" cy="381000"/>
          </a:xfrm>
          <a:prstGeom prst="rect">
            <a:avLst/>
          </a:prstGeom>
          <a:noFill/>
          <a:ln>
            <a:noFill/>
          </a:ln>
          <a:effectLst/>
        </p:spPr>
        <p:txBody>
          <a:bodyPr vert="horz" wrap="square" numCol="1" spcCol="215900" anchor="t"/>
          <a:lstStyle/>
          <a:p>
            <a:pPr defTabSz="914400">
              <a:lnSpc>
                <a:spcPct val="130000"/>
              </a:lnSpc>
              <a:spcAft>
                <a:spcPts val="1500"/>
              </a:spcAft>
              <a:buNone/>
              <a:tabLst>
                <a:tab pos="3599815" algn="l"/>
              </a:tabLst>
              <a:defRPr sz="1400">
                <a:uFill>
                  <a:solidFill>
                    <a:srgbClr val="000000"/>
                  </a:solidFill>
                </a:uFill>
                <a:latin typeface="Tahoma" pitchFamily="1" charset="0"/>
                <a:ea typeface="Tahoma" pitchFamily="1" charset="0"/>
                <a:cs typeface="Tahoma" pitchFamily="1" charset="0"/>
              </a:defRPr>
            </a:pPr>
            <a:r>
              <a:rPr>
                <a:solidFill>
                  <a:srgbClr val="A10010"/>
                </a:solidFill>
              </a:rPr>
              <a:t>Wie schätzen Sie diesen Menschen ein?</a:t>
            </a:r>
            <a:endParaRPr>
              <a:solidFill>
                <a:srgbClr val="A10010"/>
              </a:solidFill>
            </a:endParaRPr>
          </a:p>
        </p:txBody>
      </p:sp>
      <p:sp>
        <p:nvSpPr>
          <p:cNvPr id="7" name="Textbox4"/>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M0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aRgAABYZAADcNAAA3BwAABAAAAAmAAAACAAAAP//////////MAAAABQAAAAAAAAAAAD//wAAAQAAAP//AAABAA=="/>
              </a:ext>
            </a:extLst>
          </p:cNvSpPr>
          <p:nvPr/>
        </p:nvSpPr>
        <p:spPr>
          <a:xfrm>
            <a:off x="3968115" y="4077970"/>
            <a:ext cx="4624705" cy="613410"/>
          </a:xfrm>
          <a:prstGeom prst="rect">
            <a:avLst/>
          </a:prstGeom>
          <a:noFill/>
          <a:ln>
            <a:noFill/>
          </a:ln>
          <a:effectLst/>
        </p:spPr>
        <p:txBody>
          <a:bodyPr vert="horz" wrap="square" numCol="1" spcCol="215900" anchor="t"/>
          <a:lstStyle/>
          <a:p>
            <a:pPr defTabSz="914400">
              <a:lnSpc>
                <a:spcPct val="130000"/>
              </a:lnSpc>
              <a:spcAft>
                <a:spcPts val="1500"/>
              </a:spcAft>
              <a:buNone/>
              <a:tabLst>
                <a:tab pos="3599815" algn="l"/>
              </a:tabLst>
              <a:defRPr sz="1400">
                <a:uFill>
                  <a:solidFill>
                    <a:srgbClr val="000000"/>
                  </a:solidFill>
                </a:uFill>
                <a:latin typeface="Tahoma" pitchFamily="1" charset="0"/>
                <a:ea typeface="Tahoma" pitchFamily="1" charset="0"/>
                <a:cs typeface="Tahoma" pitchFamily="1" charset="0"/>
              </a:defRPr>
            </a:pPr>
            <a:r>
              <a:rPr>
                <a:solidFill>
                  <a:srgbClr val="23A092"/>
                </a:solidFill>
              </a:rPr>
              <a:t>Welche Verhaltensweisen dieses Menschen tragen zum gemeinsamen Ziel bei, welche weniger?</a:t>
            </a:r>
            <a:endParaRPr>
              <a:solidFill>
                <a:srgbClr val="23A092"/>
              </a:solidFill>
            </a:endParaRPr>
          </a:p>
        </p:txBody>
      </p:sp>
      <p:sp>
        <p:nvSpPr>
          <p:cNvPr id="8" name="Textbox5"/>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M0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bxgAAMwdAADiNAAAJCAAABAAAAAmAAAACAAAAP//////////MAAAABQAAAAAAAAAAAD//wAAAQAAAP//AAABAA=="/>
              </a:ext>
            </a:extLst>
          </p:cNvSpPr>
          <p:nvPr/>
        </p:nvSpPr>
        <p:spPr>
          <a:xfrm>
            <a:off x="3971925" y="4843780"/>
            <a:ext cx="4624705" cy="381000"/>
          </a:xfrm>
          <a:prstGeom prst="rect">
            <a:avLst/>
          </a:prstGeom>
          <a:noFill/>
          <a:ln>
            <a:noFill/>
          </a:ln>
          <a:effectLst/>
        </p:spPr>
        <p:txBody>
          <a:bodyPr vert="horz" wrap="square" numCol="1" spcCol="215900" anchor="t"/>
          <a:lstStyle/>
          <a:p>
            <a:pPr defTabSz="914400">
              <a:lnSpc>
                <a:spcPct val="130000"/>
              </a:lnSpc>
              <a:spcAft>
                <a:spcPts val="1500"/>
              </a:spcAft>
              <a:buNone/>
              <a:tabLst>
                <a:tab pos="3599815" algn="l"/>
              </a:tabLst>
              <a:defRPr sz="1400">
                <a:uFill>
                  <a:solidFill>
                    <a:srgbClr val="000000"/>
                  </a:solidFill>
                </a:uFill>
                <a:latin typeface="Tahoma" pitchFamily="1" charset="0"/>
                <a:ea typeface="Tahoma" pitchFamily="1" charset="0"/>
                <a:cs typeface="Tahoma" pitchFamily="1" charset="0"/>
              </a:defRPr>
            </a:pPr>
            <a:r>
              <a:rPr>
                <a:solidFill>
                  <a:srgbClr val="23A092"/>
                </a:solidFill>
              </a:rPr>
              <a:t>Wie verhält sich dieser Mensch derzeit?</a:t>
            </a:r>
            <a:endParaRPr>
              <a:solidFill>
                <a:srgbClr val="23A092"/>
              </a:solidFill>
            </a:endParaRPr>
          </a:p>
        </p:txBody>
      </p:sp>
      <p:sp>
        <p:nvSpPr>
          <p:cNvPr id="9" name="Textbox6"/>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M0C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JQIAAMwdAACFFwAAJCAAABAAAAAmAAAACAAAAP//////////MAAAABQAAAAAAAAAAAD//wAAAQAAAP//AAABAA=="/>
              </a:ext>
            </a:extLst>
          </p:cNvSpPr>
          <p:nvPr/>
        </p:nvSpPr>
        <p:spPr>
          <a:xfrm>
            <a:off x="348615" y="4843780"/>
            <a:ext cx="3474720" cy="381000"/>
          </a:xfrm>
          <a:prstGeom prst="rect">
            <a:avLst/>
          </a:prstGeom>
          <a:noFill/>
          <a:ln>
            <a:noFill/>
          </a:ln>
          <a:effectLst/>
        </p:spPr>
        <p:txBody>
          <a:bodyPr vert="horz" wrap="square" numCol="1" spcCol="215900" anchor="t"/>
          <a:lstStyle/>
          <a:p>
            <a:pPr defTabSz="914400">
              <a:lnSpc>
                <a:spcPct val="130000"/>
              </a:lnSpc>
              <a:spcAft>
                <a:spcPts val="1500"/>
              </a:spcAft>
              <a:buNone/>
              <a:tabLst>
                <a:tab pos="3599815" algn="l"/>
              </a:tabLst>
              <a:defRPr sz="1400">
                <a:uFill>
                  <a:solidFill>
                    <a:srgbClr val="000000"/>
                  </a:solidFill>
                </a:uFill>
                <a:latin typeface="Tahoma" pitchFamily="1" charset="0"/>
                <a:ea typeface="Tahoma" pitchFamily="1" charset="0"/>
                <a:cs typeface="Tahoma" pitchFamily="1" charset="0"/>
              </a:defRPr>
            </a:pPr>
            <a:r>
              <a:rPr>
                <a:solidFill>
                  <a:srgbClr val="A10010"/>
                </a:solidFill>
              </a:rPr>
              <a:t>Wie nehmen Sie diesen Menschen wahr?</a:t>
            </a:r>
            <a:endParaRPr>
              <a:solidFill>
                <a:srgbClr val="A10010"/>
              </a:solidFill>
            </a:endParaRPr>
          </a:p>
        </p:txBody>
      </p:sp>
      <p:sp>
        <p:nvSpPr>
          <p:cNvPr id="10" name="Textbox7"/>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M0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KwIAALohAACLFwAAsCUAABAAAAAmAAAACAAAAP//////////MAAAABQAAAAAAAAAAAD//wAAAQAAAP//AAABAA=="/>
              </a:ext>
            </a:extLst>
          </p:cNvSpPr>
          <p:nvPr/>
        </p:nvSpPr>
        <p:spPr>
          <a:xfrm>
            <a:off x="352425" y="5482590"/>
            <a:ext cx="3474720" cy="643890"/>
          </a:xfrm>
          <a:prstGeom prst="rect">
            <a:avLst/>
          </a:prstGeom>
          <a:noFill/>
          <a:ln>
            <a:noFill/>
          </a:ln>
          <a:effectLst/>
        </p:spPr>
        <p:txBody>
          <a:bodyPr vert="horz" wrap="square" numCol="1" spcCol="215900" anchor="t"/>
          <a:lstStyle/>
          <a:p>
            <a:pPr defTabSz="914400">
              <a:lnSpc>
                <a:spcPct val="130000"/>
              </a:lnSpc>
              <a:spcAft>
                <a:spcPts val="1200"/>
              </a:spcAft>
              <a:buNone/>
              <a:tabLst>
                <a:tab pos="3599815" algn="l"/>
              </a:tabLst>
              <a:defRPr sz="1400">
                <a:uFill>
                  <a:solidFill>
                    <a:srgbClr val="000000"/>
                  </a:solidFill>
                </a:uFill>
                <a:latin typeface="Tahoma" pitchFamily="1" charset="0"/>
                <a:ea typeface="Tahoma" pitchFamily="1" charset="0"/>
                <a:cs typeface="Tahoma" pitchFamily="1" charset="0"/>
              </a:defRPr>
            </a:pPr>
            <a:r>
              <a:rPr>
                <a:solidFill>
                  <a:srgbClr val="A10010"/>
                </a:solidFill>
              </a:rPr>
              <a:t>Wie können Sie diesen Menschen ändern?</a:t>
            </a:r>
            <a:endParaRPr>
              <a:solidFill>
                <a:srgbClr val="A10010"/>
              </a:solidFill>
            </a:endParaRPr>
          </a:p>
        </p:txBody>
      </p:sp>
      <p:sp>
        <p:nvSpPr>
          <p:cNvPr id="11" name="Textbox8"/>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M0CAAD/fwAA/38AAAAAAAAJAAAABAAAALDmmI4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aRgAAIghAADcNAAAsCUAABAAAAAmAAAACAAAAP//////////MAAAABQAAAAAAAAAAAD//wAAAQAAAP//AAABAA=="/>
              </a:ext>
            </a:extLst>
          </p:cNvSpPr>
          <p:nvPr/>
        </p:nvSpPr>
        <p:spPr>
          <a:xfrm>
            <a:off x="3968115" y="5450840"/>
            <a:ext cx="4624705" cy="675640"/>
          </a:xfrm>
          <a:prstGeom prst="rect">
            <a:avLst/>
          </a:prstGeom>
          <a:noFill/>
          <a:ln>
            <a:noFill/>
          </a:ln>
          <a:effectLst/>
        </p:spPr>
        <p:txBody>
          <a:bodyPr vert="horz" wrap="square" numCol="1" spcCol="215900" anchor="t"/>
          <a:lstStyle/>
          <a:p>
            <a:pPr defTabSz="914400">
              <a:lnSpc>
                <a:spcPct val="130000"/>
              </a:lnSpc>
              <a:spcAft>
                <a:spcPts val="1200"/>
              </a:spcAft>
              <a:buNone/>
              <a:tabLst>
                <a:tab pos="3599815" algn="l"/>
              </a:tabLst>
              <a:defRPr sz="1400">
                <a:uFill>
                  <a:solidFill>
                    <a:srgbClr val="000000"/>
                  </a:solidFill>
                </a:uFill>
                <a:latin typeface="Tahoma" pitchFamily="1" charset="0"/>
                <a:ea typeface="Tahoma" pitchFamily="1" charset="0"/>
                <a:cs typeface="Tahoma" pitchFamily="1" charset="0"/>
              </a:defRPr>
            </a:pPr>
            <a:r>
              <a:rPr>
                <a:solidFill>
                  <a:srgbClr val="23A092"/>
                </a:solidFill>
              </a:rPr>
              <a:t>Wie können Sie erreichen, dass dieser Mensch ein anderes Verhalten zeigen kann?</a:t>
            </a:r>
            <a:endParaRPr>
              <a:solidFill>
                <a:srgbClr val="23A09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8"/>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0"/>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P spid="4" grpId="0" animBg="1" advAuto="0"/>
      <p:bldP spid="5" grpId="0" animBg="1" advAuto="0"/>
      <p:bldP spid="6" grpId="0" animBg="1" advAuto="0"/>
      <p:bldP spid="7" grpId="0" animBg="1" advAuto="0"/>
      <p:bldP spid="8" grpId="0" animBg="1" advAuto="0"/>
      <p:bldP spid="9" grpId="0" animBg="1" advAuto="0"/>
      <p:bldP spid="10" grpId="0" animBg="1" advAuto="0"/>
      <p:bldP spid="11" grpId="0" animBg="1" advAuto="0"/>
    </p:bldLst>
    <p:extLst>
      <p:ext uri="smNativeData">
        <pr:smNativeData xmlns:pr="smNativeData" xmlns="smNativeData" val="UKlVYA4AAAAFAAAA/v///wEAAAABAAAAAAAAAAAAAAAAAAAAAAAAAAkAAAAAAAAAAQAAAAEAAAAAAAAAAAAAAAAAAAAAAAAADQAAAAEAAAABAAAAAQAAAAAAAAAAAAAAAAAAAAAAAAARAAAAAgAAAAEAAAABAAAAAAAAAAAAAAAAAAAAAAAAABUAAAADAAAAAQAAAAEAAAAAAAAAAAAAAAAAAAAAAAAAGQAAAAQAAAABAAAAAQAAAAAAAAAAAAAAAAAAAAAAAAAdAAAA/f///wEAAAABAAAAAAAAAAAAAAAAAAAAAAAAACEAAAD9////AQAAAAEAAAAAAAAAAAAAAAAAAAAAAAAAJQAAAP3///8BAAAAAQAAAAAAAAAAAAAAAAAAAAAAAAApAAAA/f///wEAAAABAAAAAAAAAAAAAAAAAAAAAAAAAC0AAAD9////AQAAAAEAAAAAAAAAAAAAAAAAAAAAAAAAMQAAAP3///8BAAAAAQAAAAAAAAAAAAAAAAAAAAAAAAA1AAAA/f///wEAAAABAAAAAAAAAAAAAAAAAAAAAAAAADkAAAD9////AQAAAAEAAAAAAAAAAAAAAAAAAAAAAAAA"/>
      </p:ext>
    </p:extLst>
  </p:timing>
</p:sld>
</file>

<file path=ppt/slides/slide3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UuV2k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wEAAEcGAAAiNQAAWicAABAAAAAmAAAACAAAAP//////////MAAAABQAAAAAAAAAAAD//wAAAQAAAP//AAABAA=="/>
              </a:ext>
            </a:extLst>
          </p:cNvSpPr>
          <p:nvPr/>
        </p:nvSpPr>
        <p:spPr>
          <a:xfrm>
            <a:off x="321945" y="102044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uFill>
                  <a:solidFill>
                    <a:srgbClr val="000000"/>
                  </a:solidFill>
                </a:uFill>
                <a:latin typeface="Tahoma" pitchFamily="1" charset="0"/>
                <a:ea typeface="Tahoma" pitchFamily="1" charset="0"/>
                <a:cs typeface="Tahoma" pitchFamily="1" charset="0"/>
              </a:defRPr>
            </a:pPr>
            <a:r>
              <a:rPr sz="1800"/>
              <a:t>Fragen </a:t>
            </a:r>
            <a:r>
              <a:rPr sz="1200"/>
              <a:t>(12 von </a:t>
            </a:r>
            <a:r>
              <a:rPr lang="de-de" sz="1200"/>
              <a:t>31</a:t>
            </a:r>
            <a:r>
              <a:rPr sz="1200"/>
              <a:t>)</a:t>
            </a:r>
            <a:endParaRPr sz="1200"/>
          </a:p>
          <a:p>
            <a:pPr>
              <a:lnSpc>
                <a:spcPct val="150000"/>
              </a:lnSpc>
              <a:spcAft>
                <a:spcPts val="800"/>
              </a:spcAft>
              <a:buNone/>
              <a:defRPr sz="1600">
                <a:uFill>
                  <a:solidFill>
                    <a:srgbClr val="000000"/>
                  </a:solidFill>
                </a:uFill>
                <a:latin typeface="Tahoma" pitchFamily="1" charset="0"/>
                <a:ea typeface="Tahoma" pitchFamily="1" charset="0"/>
                <a:cs typeface="Tahoma" pitchFamily="1" charset="0"/>
              </a:defRPr>
            </a:pPr>
            <a:r>
              <a:t>Verhaltensmusterfragen</a:t>
            </a:r>
          </a:p>
          <a:p>
            <a:pPr>
              <a:lnSpc>
                <a:spcPct val="130000"/>
              </a:lnSpc>
              <a:spcAft>
                <a:spcPts val="600"/>
              </a:spcAft>
              <a:buNone/>
              <a:defRPr sz="1400">
                <a:uFill>
                  <a:solidFill>
                    <a:srgbClr val="000000"/>
                  </a:solidFill>
                </a:uFill>
                <a:latin typeface="Tahoma" pitchFamily="1" charset="0"/>
                <a:ea typeface="Tahoma" pitchFamily="1" charset="0"/>
                <a:cs typeface="Tahoma" pitchFamily="1" charset="0"/>
              </a:defRPr>
            </a:pPr>
            <a:r>
              <a:t>Hier werden eigene Verhaltensmuster analysiert, die Probleme verursachen.</a:t>
            </a:r>
          </a:p>
          <a:p>
            <a:pPr>
              <a:lnSpc>
                <a:spcPct val="130000"/>
              </a:lnSpc>
              <a:spcAft>
                <a:spcPts val="2000"/>
              </a:spcAft>
              <a:buNone/>
              <a:defRPr sz="1400">
                <a:uFill>
                  <a:solidFill>
                    <a:srgbClr val="000000"/>
                  </a:solidFill>
                </a:uFill>
                <a:latin typeface="Tahoma" pitchFamily="1" charset="0"/>
                <a:ea typeface="Tahoma" pitchFamily="1" charset="0"/>
                <a:cs typeface="Tahoma" pitchFamily="1" charset="0"/>
              </a:defRPr>
            </a:pPr>
            <a:r>
              <a:t>Stellen Sie sich folgende Fragen:</a:t>
            </a:r>
          </a:p>
          <a:p>
            <a:pPr marL="683895" indent="-342900" defTabSz="914400">
              <a:lnSpc>
                <a:spcPct val="130000"/>
              </a:lnSpc>
              <a:spcAft>
                <a:spcPts val="15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Was tun Sie genau der Reihe nach, damit Sie in diese </a:t>
            </a:r>
            <a:r>
              <a:t>Problemsituation kommen?</a:t>
            </a:r>
          </a:p>
          <a:p>
            <a:pPr marL="683895" indent="-342900" defTabSz="914400">
              <a:lnSpc>
                <a:spcPct val="130000"/>
              </a:lnSpc>
              <a:spcAft>
                <a:spcPts val="15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Wenn Sie Ihr Verhalten als Kochrezept betrachten würden: Welche Schritte müssten Sie der Reihe nach genau machen, damit am Ende genau diese Situation (dieses Problem) entsteht?</a:t>
            </a:r>
          </a:p>
          <a:p>
            <a:pPr marL="683895" indent="-342900" defTabSz="914400">
              <a:lnSpc>
                <a:spcPct val="130000"/>
              </a:lnSpc>
              <a:spcAft>
                <a:spcPts val="15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Welche Schritte müssten Sie weglassen, damit genau diese Situation nicht entsteht?</a:t>
            </a:r>
          </a:p>
          <a:p>
            <a:pPr marL="683895" indent="-342900" defTabSz="914400">
              <a:lnSpc>
                <a:spcPct val="130000"/>
              </a:lnSpc>
              <a:spcAft>
                <a:spcPts val="15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Welche Schritte müssten Sie hinzunehmen, damit genau diese Situation nicht entsteht?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animBg="1"/>
    </p:bldLst>
    <p:extLst>
      <p:ext uri="smNativeData">
        <pr:smNativeData xmlns:pr="smNativeData" xmlns="smNativeData" val="UKlVYAk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
      </p:ext>
    </p:extLst>
  </p:timing>
</p:sld>
</file>

<file path=ppt/slides/slide3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AB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TgIAAAQGAAB1NQAAFycAABAAAAAmAAAACAAAAP//////////MAAAABQAAAAAAAAAAAD//wAAAQAAAP//AAABAA=="/>
              </a:ext>
            </a:extLst>
          </p:cNvSpPr>
          <p:nvPr/>
        </p:nvSpPr>
        <p:spPr>
          <a:xfrm>
            <a:off x="374650" y="977900"/>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uFill>
                  <a:solidFill>
                    <a:srgbClr val="000000"/>
                  </a:solidFill>
                </a:uFill>
                <a:latin typeface="Tahoma" pitchFamily="1" charset="0"/>
                <a:ea typeface="Tahoma" pitchFamily="1" charset="0"/>
                <a:cs typeface="Tahoma" pitchFamily="1" charset="0"/>
              </a:defRPr>
            </a:pPr>
            <a:r>
              <a:rPr sz="1800"/>
              <a:t>Fragen </a:t>
            </a:r>
            <a:r>
              <a:rPr sz="1200"/>
              <a:t>(13 von </a:t>
            </a:r>
            <a:r>
              <a:rPr lang="de-de" sz="1200"/>
              <a:t>31</a:t>
            </a:r>
            <a:r>
              <a:rPr sz="1200"/>
              <a:t>)</a:t>
            </a:r>
            <a:endParaRPr sz="1200"/>
          </a:p>
          <a:p>
            <a:pPr>
              <a:lnSpc>
                <a:spcPct val="150000"/>
              </a:lnSpc>
              <a:spcAft>
                <a:spcPts val="800"/>
              </a:spcAft>
              <a:buNone/>
              <a:defRPr sz="1600">
                <a:uFill>
                  <a:solidFill>
                    <a:srgbClr val="000000"/>
                  </a:solidFill>
                </a:uFill>
                <a:latin typeface="Tahoma" pitchFamily="1" charset="0"/>
                <a:ea typeface="Tahoma" pitchFamily="1" charset="0"/>
                <a:cs typeface="Tahoma" pitchFamily="1" charset="0"/>
              </a:defRPr>
            </a:pPr>
            <a:r>
              <a:t>Dissoziierende Fragen</a:t>
            </a:r>
            <a:r>
              <a:rPr sz="1200"/>
              <a:t> (1 von 2)</a:t>
            </a:r>
            <a:endParaRPr sz="1200"/>
          </a:p>
          <a:p>
            <a:pPr>
              <a:lnSpc>
                <a:spcPct val="130000"/>
              </a:lnSpc>
              <a:spcAft>
                <a:spcPts val="600"/>
              </a:spcAft>
              <a:buNone/>
              <a:defRPr sz="1400">
                <a:uFill>
                  <a:solidFill>
                    <a:srgbClr val="000000"/>
                  </a:solidFill>
                </a:uFill>
                <a:latin typeface="Tahoma" pitchFamily="1" charset="0"/>
                <a:ea typeface="Tahoma" pitchFamily="1" charset="0"/>
                <a:cs typeface="Tahoma" pitchFamily="1" charset="0"/>
              </a:defRPr>
            </a:pPr>
            <a:r>
              <a:t>Das Ziel ist, den Klienten aus seiner intensiven Verhaftung mit dem Problem herauszuziehen und ihm die Möglichkeit zu geben, das Problem als 'Außenstehender' von einer anderen Seite zu betrachten.</a:t>
            </a:r>
          </a:p>
          <a:p>
            <a:pPr>
              <a:lnSpc>
                <a:spcPct val="130000"/>
              </a:lnSpc>
              <a:spcAft>
                <a:spcPts val="1000"/>
              </a:spcAft>
              <a:buNone/>
              <a:defRPr sz="1400">
                <a:uFill>
                  <a:solidFill>
                    <a:srgbClr val="000000"/>
                  </a:solidFill>
                </a:uFill>
                <a:latin typeface="Tahoma" pitchFamily="1" charset="0"/>
                <a:ea typeface="Tahoma" pitchFamily="1" charset="0"/>
                <a:cs typeface="Tahoma" pitchFamily="1" charset="0"/>
              </a:defRPr>
            </a:pPr>
            <a:r>
              <a:t>Stellen Sie sich folgende Fragen:</a:t>
            </a:r>
          </a:p>
          <a:p>
            <a:pPr>
              <a:lnSpc>
                <a:spcPct val="130000"/>
              </a:lnSpc>
              <a:spcAft>
                <a:spcPts val="600"/>
              </a:spcAft>
              <a:buNone/>
              <a:defRPr sz="1400">
                <a:uFill>
                  <a:solidFill>
                    <a:srgbClr val="000000"/>
                  </a:solidFill>
                </a:uFill>
                <a:latin typeface="Tahoma" pitchFamily="1" charset="0"/>
                <a:ea typeface="Tahoma" pitchFamily="1" charset="0"/>
                <a:cs typeface="Tahoma" pitchFamily="1" charset="0"/>
              </a:defRPr>
            </a:pPr>
            <a:r>
              <a:t>Aus der Sichtweise des </a:t>
            </a:r>
            <a:r>
              <a:t>Gegenübers:</a:t>
            </a:r>
          </a:p>
          <a:p>
            <a:pPr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"Wie würde Ihr Gegenüber diese Situation schildern?"</a:t>
            </a:r>
          </a:p>
          <a:p>
            <a:pPr lvl="3"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"Was würde Ihr Gegenüber Ihnen raten?"</a:t>
            </a:r>
          </a:p>
          <a:p>
            <a:pPr lvl="2" marL="683895" indent="-342900" defTabSz="914400">
              <a:lnSpc>
                <a:spcPct val="130000"/>
              </a:lnSpc>
              <a:spcAft>
                <a:spcPts val="15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"Woran würde Ihr Gegenüber bemerken, dass das Problem gelöst ist?"</a:t>
            </a:r>
          </a:p>
          <a:p>
            <a:pPr>
              <a:lnSpc>
                <a:spcPct val="130000"/>
              </a:lnSpc>
              <a:spcAft>
                <a:spcPts val="600"/>
              </a:spcAft>
              <a:buNone/>
              <a:defRPr sz="1400">
                <a:uFill>
                  <a:solidFill>
                    <a:srgbClr val="000000"/>
                  </a:solidFill>
                </a:uFill>
                <a:latin typeface="Tahoma" pitchFamily="1" charset="0"/>
                <a:ea typeface="Tahoma" pitchFamily="1" charset="0"/>
                <a:cs typeface="Tahoma" pitchFamily="1" charset="0"/>
              </a:defRPr>
            </a:pPr>
            <a:r>
              <a:t>Aus der Sicht eines Unbeteiligten:</a:t>
            </a:r>
          </a:p>
          <a:p>
            <a:pPr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"Wie würde ein Unbeteiligter die Situation sehen?"</a:t>
            </a:r>
          </a:p>
          <a:p>
            <a:pPr marL="683895" indent="-342900" defTabSz="914400">
              <a:lnSpc>
                <a:spcPct val="130000"/>
              </a:lnSpc>
              <a:spcAft>
                <a:spcPts val="15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"Angenommen, es käme gerade jetzt jemand hier herein, der weder Sie noch Ihr Problem kennt: Wie würde der Ihre Situation schildern?"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w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B8AAAAGAAAAAQAAAAEAAAAAAAAAAAAAAAAAAAAAAAAAIwAAAAcAAAABAAAAAQAAAAAAAAAAAAAAAAAAAAAAAAAnAAAACAAAAAEAAAABAAAAAAAAAAAAAAAAAAAAAAAAACsAAAAJAAAAAQAAAAEAAAAAAAAAAAAAAAAAAAAAAAAALwAAAAoAAAABAAAAAQAAAAAAAAAAAAAAAAAAAAAAAAA="/>
      </p:ext>
    </p:extLst>
  </p:timing>
</p:sld>
</file>

<file path=ppt/slides/slide3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HBlZm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yQEAABUGAADwNAAAKCcAABAAAAAmAAAACAAAAP//////////MAAAABQAAAAAAAAAAAD//wAAAQAAAP//AAABAA=="/>
              </a:ext>
            </a:extLst>
          </p:cNvSpPr>
          <p:nvPr/>
        </p:nvSpPr>
        <p:spPr>
          <a:xfrm>
            <a:off x="290195" y="98869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uFill>
                  <a:solidFill>
                    <a:srgbClr val="000000"/>
                  </a:solidFill>
                </a:uFill>
                <a:latin typeface="Tahoma" pitchFamily="1" charset="0"/>
                <a:ea typeface="Tahoma" pitchFamily="1" charset="0"/>
                <a:cs typeface="Tahoma" pitchFamily="1" charset="0"/>
              </a:defRPr>
            </a:pPr>
            <a:r>
              <a:rPr sz="1800"/>
              <a:t>Fragen </a:t>
            </a:r>
            <a:r>
              <a:rPr sz="1200"/>
              <a:t>(14 von </a:t>
            </a:r>
            <a:r>
              <a:rPr lang="de-de" sz="1200"/>
              <a:t>31</a:t>
            </a:r>
            <a:r>
              <a:rPr sz="1200"/>
              <a:t>)</a:t>
            </a:r>
            <a:endParaRPr sz="1200"/>
          </a:p>
          <a:p>
            <a:pPr>
              <a:lnSpc>
                <a:spcPct val="150000"/>
              </a:lnSpc>
              <a:spcAft>
                <a:spcPts val="800"/>
              </a:spcAft>
              <a:buNone/>
              <a:defRPr sz="1600">
                <a:uFill>
                  <a:solidFill>
                    <a:srgbClr val="000000"/>
                  </a:solidFill>
                </a:uFill>
                <a:latin typeface="Tahoma" pitchFamily="1" charset="0"/>
                <a:ea typeface="Tahoma" pitchFamily="1" charset="0"/>
                <a:cs typeface="Tahoma" pitchFamily="1" charset="0"/>
              </a:defRPr>
            </a:pPr>
            <a:r>
              <a:t>Dissoziierende Fragen</a:t>
            </a:r>
            <a:r>
              <a:rPr sz="1200"/>
              <a:t> (2 von 2)</a:t>
            </a:r>
            <a:endParaRPr sz="1200"/>
          </a:p>
          <a:p>
            <a:pPr>
              <a:lnSpc>
                <a:spcPct val="130000"/>
              </a:lnSpc>
              <a:spcAft>
                <a:spcPts val="600"/>
              </a:spcAft>
              <a:buNone/>
              <a:defRPr sz="1400">
                <a:uFill>
                  <a:solidFill>
                    <a:srgbClr val="000000"/>
                  </a:solidFill>
                </a:uFill>
                <a:latin typeface="Tahoma" pitchFamily="1" charset="0"/>
                <a:ea typeface="Tahoma" pitchFamily="1" charset="0"/>
                <a:cs typeface="Tahoma" pitchFamily="1" charset="0"/>
              </a:defRPr>
            </a:pPr>
            <a:r>
              <a:t>Aus der Sicht eines souverän Handelnden:</a:t>
            </a:r>
          </a:p>
          <a:p>
            <a:pPr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"Wie würde ein souverän handelnder Mensch mit dieser Situation umgehen?"</a:t>
            </a:r>
          </a:p>
          <a:p>
            <a:pPr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"Was würde Ihr Chef in dieser Situation tun?"</a:t>
            </a:r>
          </a:p>
          <a:p>
            <a:pPr marL="683895" indent="-342900" defTabSz="914400">
              <a:lnSpc>
                <a:spcPct val="130000"/>
              </a:lnSpc>
              <a:spcAft>
                <a:spcPts val="15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"Was würde der </a:t>
            </a:r>
            <a:r>
              <a:t>CEO in dieser Situation tun?"</a:t>
            </a:r>
          </a:p>
          <a:p>
            <a:pPr>
              <a:lnSpc>
                <a:spcPct val="130000"/>
              </a:lnSpc>
              <a:spcAft>
                <a:spcPts val="600"/>
              </a:spcAft>
              <a:buNone/>
              <a:defRPr sz="1400">
                <a:uFill>
                  <a:solidFill>
                    <a:srgbClr val="000000"/>
                  </a:solidFill>
                </a:uFill>
                <a:latin typeface="Tahoma" pitchFamily="1" charset="0"/>
                <a:ea typeface="Tahoma" pitchFamily="1" charset="0"/>
                <a:cs typeface="Tahoma" pitchFamily="1" charset="0"/>
              </a:defRPr>
            </a:pPr>
            <a:r>
              <a:t>Körperliches Herausziehen aus der assoziierten Situation (Zwiegespräch mit sich selbst):</a:t>
            </a:r>
          </a:p>
          <a:p>
            <a:pPr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rPr i="1"/>
              <a:t>Kunden wird aufgefordert aufzustehen und sich vor den Sessel zu stellen, Coach zeigt auf den leeren Sessel:</a:t>
            </a:r>
            <a:r>
              <a:t> "Schauen Sie sich die Person einmal an, die dort sitzt. Was würden Sie ihr raten sofort zu tun?"</a:t>
            </a:r>
          </a:p>
          <a:p>
            <a:pPr marL="683895" indent="-342900" defTabSz="914400">
              <a:lnSpc>
                <a:spcPct val="130000"/>
              </a:lnSpc>
              <a:spcAft>
                <a:spcPts val="15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"Wenn Sie sich selbst von außen betrachten: Was wäre gerade jetzt wichtig zu tun?"</a:t>
            </a:r>
          </a:p>
          <a:p>
            <a:pPr>
              <a:lnSpc>
                <a:spcPct val="130000"/>
              </a:lnSpc>
              <a:spcAft>
                <a:spcPts val="600"/>
              </a:spcAft>
              <a:buNone/>
              <a:defRPr sz="1400">
                <a:uFill>
                  <a:solidFill>
                    <a:srgbClr val="000000"/>
                  </a:solidFill>
                </a:uFill>
                <a:latin typeface="Tahoma" pitchFamily="1" charset="0"/>
                <a:ea typeface="Tahoma" pitchFamily="1" charset="0"/>
                <a:cs typeface="Tahoma" pitchFamily="1" charset="0"/>
              </a:defRPr>
            </a:pPr>
            <a:r>
              <a:t>Auflösung der </a:t>
            </a:r>
            <a:r>
              <a:t>Dissoziierung durch die Teilung in innere Stimmen:</a:t>
            </a:r>
          </a:p>
          <a:p>
            <a:pPr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"Wie heißt die Stimme, die aus Ihnen heraus diese Worte sagt?"</a:t>
            </a:r>
          </a:p>
          <a:p>
            <a:pPr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"Welche anderen Stimmen haben Sie noch, die vielleicht ganz anderer Meinung sind?"</a:t>
            </a:r>
          </a:p>
          <a:p>
            <a:pPr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"Was sagt die Gegenstimme zu der momentan am lautesten agierenden Stimme?"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4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
      </p:ext>
    </p:extLst>
  </p:timing>
</p:sld>
</file>

<file path=ppt/slides/slide3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HAIAAAQGAABDNQAAFycAABAAAAAmAAAACAAAAP//////////MAAAABQAAAAAAAAAAAD//wAAAQAAAP//AAABAA=="/>
              </a:ext>
            </a:extLst>
          </p:cNvSpPr>
          <p:nvPr/>
        </p:nvSpPr>
        <p:spPr>
          <a:xfrm>
            <a:off x="342900" y="977900"/>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uFill>
                  <a:solidFill>
                    <a:srgbClr val="000000"/>
                  </a:solidFill>
                </a:uFill>
                <a:latin typeface="Tahoma" pitchFamily="1" charset="0"/>
                <a:ea typeface="Tahoma" pitchFamily="1" charset="0"/>
                <a:cs typeface="Tahoma" pitchFamily="1" charset="0"/>
              </a:defRPr>
            </a:pPr>
            <a:r>
              <a:rPr sz="1800"/>
              <a:t>Fragen </a:t>
            </a:r>
            <a:r>
              <a:rPr sz="1200"/>
              <a:t>(15 von </a:t>
            </a:r>
            <a:r>
              <a:rPr lang="de-de" sz="1200"/>
              <a:t>31</a:t>
            </a:r>
            <a:r>
              <a:rPr sz="1200"/>
              <a:t>)</a:t>
            </a:r>
            <a:endParaRPr sz="1200"/>
          </a:p>
          <a:p>
            <a:pPr>
              <a:lnSpc>
                <a:spcPct val="150000"/>
              </a:lnSpc>
              <a:spcAft>
                <a:spcPts val="800"/>
              </a:spcAft>
              <a:buNone/>
              <a:defRPr sz="1600">
                <a:uFill>
                  <a:solidFill>
                    <a:srgbClr val="000000"/>
                  </a:solidFill>
                </a:uFill>
                <a:latin typeface="Tahoma" pitchFamily="1" charset="0"/>
                <a:ea typeface="Tahoma" pitchFamily="1" charset="0"/>
                <a:cs typeface="Tahoma" pitchFamily="1" charset="0"/>
              </a:defRPr>
            </a:pPr>
            <a:r>
              <a:t>Systemische Fragen </a:t>
            </a:r>
            <a:r>
              <a:rPr sz="1200"/>
              <a:t>(1 von 7)</a:t>
            </a:r>
            <a:endParaRPr sz="1200"/>
          </a:p>
          <a:p>
            <a:pPr>
              <a:lnSpc>
                <a:spcPct val="130000"/>
              </a:lnSpc>
              <a:spcAft>
                <a:spcPts val="800"/>
              </a:spcAft>
              <a:buNone/>
              <a:defRPr sz="1400">
                <a:uFill>
                  <a:solidFill>
                    <a:srgbClr val="000000"/>
                  </a:solidFill>
                </a:uFill>
                <a:latin typeface="Tahoma" pitchFamily="1" charset="0"/>
                <a:ea typeface="Tahoma" pitchFamily="1" charset="0"/>
                <a:cs typeface="Tahoma" pitchFamily="1" charset="0"/>
              </a:defRPr>
            </a:pPr>
            <a:r>
              <a:t>Das systemische Fragen ist eine </a:t>
            </a:r>
            <a:r>
              <a:t>Fragestrategie, die ursprünglich für die Beratung von Familien zur Exploration von </a:t>
            </a:r>
            <a:r>
              <a:t>Problemverhalten entwickelt wurde.</a:t>
            </a:r>
          </a:p>
          <a:p>
            <a:pPr>
              <a:lnSpc>
                <a:spcPct val="130000"/>
              </a:lnSpc>
              <a:spcAft>
                <a:spcPts val="800"/>
              </a:spcAft>
              <a:buNone/>
              <a:defRPr sz="1400">
                <a:uFill>
                  <a:solidFill>
                    <a:srgbClr val="000000"/>
                  </a:solidFill>
                </a:uFill>
                <a:latin typeface="Tahoma" pitchFamily="1" charset="0"/>
                <a:ea typeface="Tahoma" pitchFamily="1" charset="0"/>
                <a:cs typeface="Tahoma" pitchFamily="1" charset="0"/>
              </a:defRPr>
            </a:pPr>
            <a:r>
              <a:t>Systemische Fragen</a:t>
            </a:r>
          </a:p>
          <a:p>
            <a:pPr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sind öffnende Fragen</a:t>
            </a:r>
          </a:p>
          <a:p>
            <a:pPr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bringen den Kunden zum Denken anstatt die Neugier des </a:t>
            </a:r>
            <a:r>
              <a:t>Coaches zu stillen.</a:t>
            </a:r>
          </a:p>
          <a:p>
            <a:pPr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fokussieren auf das 'Innen' und nicht auf das 'Außen'.</a:t>
            </a:r>
          </a:p>
          <a:p>
            <a:pPr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sind niemals Suggestivfragen</a:t>
            </a:r>
          </a:p>
          <a:p>
            <a:pPr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haben nicht den Charakter, dem Coach recht zu geben - sie lassen die Antwort offen</a:t>
            </a:r>
          </a:p>
          <a:p>
            <a:pPr marL="683895" indent="-342900" defTabSz="914400">
              <a:lnSpc>
                <a:spcPct val="130000"/>
              </a:lnSpc>
              <a:spcAft>
                <a:spcPts val="8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sind häufig Gegenfragen</a:t>
            </a:r>
          </a:p>
          <a:p>
            <a:pPr>
              <a:lnSpc>
                <a:spcPct val="130000"/>
              </a:lnSpc>
              <a:spcAft>
                <a:spcPts val="800"/>
              </a:spcAft>
              <a:buNone/>
              <a:defRPr sz="1400">
                <a:uFill>
                  <a:solidFill>
                    <a:srgbClr val="000000"/>
                  </a:solidFill>
                </a:uFill>
                <a:latin typeface="Tahoma" pitchFamily="1" charset="0"/>
                <a:ea typeface="Tahoma" pitchFamily="1" charset="0"/>
                <a:cs typeface="Tahoma" pitchFamily="1" charset="0"/>
              </a:defRPr>
            </a:pPr>
            <a:r>
              <a:t>Dort dienen sie dazu, das System zu verstehen und den </a:t>
            </a:r>
            <a:r>
              <a:t>Systemmitgliedern neue Sichtweisen zu eröffnen.</a:t>
            </a:r>
          </a:p>
          <a:p>
            <a:pPr>
              <a:lnSpc>
                <a:spcPct val="130000"/>
              </a:lnSpc>
              <a:spcAft>
                <a:spcPts val="800"/>
              </a:spcAft>
              <a:buNone/>
              <a:defRPr sz="1400">
                <a:uFill>
                  <a:solidFill>
                    <a:srgbClr val="000000"/>
                  </a:solidFill>
                </a:uFill>
                <a:latin typeface="Tahoma" pitchFamily="1" charset="0"/>
                <a:ea typeface="Tahoma" pitchFamily="1" charset="0"/>
                <a:cs typeface="Tahoma" pitchFamily="1" charset="0"/>
              </a:defRPr>
            </a:pPr>
            <a:r>
              <a:t>Aber auch ein Team oder eine Abteilung kann man als System betrachten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0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A=="/>
      </p:ext>
    </p:extLst>
  </p:timing>
</p:sld>
</file>

<file path=ppt/slides/slide3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HAIAAAQGAABDNQAAFycAABAAAAAmAAAACAAAAP//////////MAAAABQAAAAAAAAAAAD//wAAAQAAAP//AAABAA=="/>
              </a:ext>
            </a:extLst>
          </p:cNvSpPr>
          <p:nvPr/>
        </p:nvSpPr>
        <p:spPr>
          <a:xfrm>
            <a:off x="342900" y="977900"/>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uFill>
                  <a:solidFill>
                    <a:srgbClr val="000000"/>
                  </a:solidFill>
                </a:uFill>
                <a:latin typeface="Tahoma" pitchFamily="1" charset="0"/>
                <a:ea typeface="Tahoma" pitchFamily="1" charset="0"/>
                <a:cs typeface="Tahoma" pitchFamily="1" charset="0"/>
              </a:defRPr>
            </a:pPr>
            <a:r>
              <a:rPr sz="1800"/>
              <a:t>Fragen </a:t>
            </a:r>
            <a:r>
              <a:rPr sz="1200"/>
              <a:t>(16 von </a:t>
            </a:r>
            <a:r>
              <a:rPr lang="de-de" sz="1200"/>
              <a:t>31</a:t>
            </a:r>
            <a:r>
              <a:rPr sz="1200"/>
              <a:t>)</a:t>
            </a:r>
            <a:endParaRPr sz="1200"/>
          </a:p>
          <a:p>
            <a:pPr>
              <a:lnSpc>
                <a:spcPct val="150000"/>
              </a:lnSpc>
              <a:spcAft>
                <a:spcPts val="800"/>
              </a:spcAft>
              <a:buNone/>
              <a:defRPr sz="1600">
                <a:uFill>
                  <a:solidFill>
                    <a:srgbClr val="000000"/>
                  </a:solidFill>
                </a:uFill>
                <a:latin typeface="Tahoma" pitchFamily="1" charset="0"/>
                <a:ea typeface="Tahoma" pitchFamily="1" charset="0"/>
                <a:cs typeface="Tahoma" pitchFamily="1" charset="0"/>
              </a:defRPr>
            </a:pPr>
            <a:r>
              <a:t>Systemische Fragen </a:t>
            </a:r>
            <a:r>
              <a:rPr sz="1200"/>
              <a:t>(2 von 7)</a:t>
            </a:r>
            <a:endParaRPr sz="1200"/>
          </a:p>
          <a:p>
            <a:pPr>
              <a:lnSpc>
                <a:spcPct val="130000"/>
              </a:lnSpc>
              <a:spcAft>
                <a:spcPts val="800"/>
              </a:spcAft>
              <a:buNone/>
              <a:defRPr sz="1400">
                <a:uFill>
                  <a:solidFill>
                    <a:srgbClr val="000000"/>
                  </a:solidFill>
                </a:uFill>
                <a:latin typeface="Tahoma" pitchFamily="1" charset="0"/>
                <a:ea typeface="Tahoma" pitchFamily="1" charset="0"/>
                <a:cs typeface="Tahoma" pitchFamily="1" charset="0"/>
              </a:defRPr>
            </a:pPr>
            <a:r>
              <a:t>Systemische Fragen fokussieren auf das 'Innen' und nicht das 'Außen'.</a:t>
            </a:r>
          </a:p>
          <a:p>
            <a:pPr>
              <a:lnSpc>
                <a:spcPct val="130000"/>
              </a:lnSpc>
              <a:spcAft>
                <a:spcPts val="800"/>
              </a:spcAft>
              <a:buNone/>
              <a:defRPr sz="1400">
                <a:uFill>
                  <a:solidFill>
                    <a:srgbClr val="000000"/>
                  </a:solidFill>
                </a:uFill>
                <a:latin typeface="Tahoma" pitchFamily="1" charset="0"/>
                <a:ea typeface="Tahoma" pitchFamily="1" charset="0"/>
                <a:cs typeface="Tahoma" pitchFamily="1" charset="0"/>
              </a:defRPr>
            </a:pPr>
            <a:r>
              <a:t>Fragen nach dem </a:t>
            </a:r>
            <a:r>
              <a:rPr b="1" i="1">
                <a:solidFill>
                  <a:schemeClr val="accent1"/>
                </a:solidFill>
              </a:rPr>
              <a:t>Außen</a:t>
            </a:r>
            <a:r>
              <a:t> fragen danach, was für den Kunden </a:t>
            </a:r>
            <a:r>
              <a:rPr b="1" i="1">
                <a:solidFill>
                  <a:schemeClr val="accent1"/>
                </a:solidFill>
              </a:rPr>
              <a:t>'ist'</a:t>
            </a:r>
            <a:r>
              <a:t>, also:</a:t>
            </a:r>
          </a:p>
          <a:p>
            <a:pPr marL="431800" indent="-215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wie etwas von jemandem bezeichnet wird, z.B. Führungskraft</a:t>
            </a:r>
          </a:p>
          <a:p>
            <a:pPr marL="431800" indent="-215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wie etwas von jemandem beschrieben wird, z.B. </a:t>
            </a:r>
            <a:r>
              <a:t>teamfähig</a:t>
            </a:r>
          </a:p>
          <a:p>
            <a:pPr marL="431800" indent="-215900" defTabSz="914400">
              <a:lnSpc>
                <a:spcPct val="130000"/>
              </a:lnSpc>
              <a:spcAft>
                <a:spcPts val="8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wie etwas von jemandem erklärt wird, z.B. hat gut zugehört, daher auch das Richtige gemacht.</a:t>
            </a:r>
          </a:p>
          <a:p>
            <a:pPr>
              <a:lnSpc>
                <a:spcPct val="130000"/>
              </a:lnSpc>
              <a:spcAft>
                <a:spcPts val="800"/>
              </a:spcAft>
              <a:buNone/>
              <a:defRPr sz="1400">
                <a:uFill>
                  <a:solidFill>
                    <a:srgbClr val="000000"/>
                  </a:solidFill>
                </a:uFill>
                <a:latin typeface="Tahoma" pitchFamily="1" charset="0"/>
                <a:ea typeface="Tahoma" pitchFamily="1" charset="0"/>
                <a:cs typeface="Tahoma" pitchFamily="1" charset="0"/>
              </a:defRPr>
            </a:pPr>
            <a:r>
              <a:t>Fragen nach dem </a:t>
            </a:r>
            <a:r>
              <a:rPr b="1" i="1">
                <a:solidFill>
                  <a:schemeClr val="accent1"/>
                </a:solidFill>
              </a:rPr>
              <a:t>Innen</a:t>
            </a:r>
            <a:r>
              <a:t> fragen nach dem, was etwas für den Kunden </a:t>
            </a:r>
            <a:r>
              <a:rPr b="1" i="1">
                <a:solidFill>
                  <a:schemeClr val="accent1"/>
                </a:solidFill>
              </a:rPr>
              <a:t>'bedeutet'</a:t>
            </a:r>
            <a:r>
              <a:t>, also:</a:t>
            </a:r>
          </a:p>
          <a:p>
            <a:pPr marL="431800" indent="-215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was für ihn typische Eigenschaften sind, die eine Führungskraft aufweisen sollte</a:t>
            </a:r>
          </a:p>
          <a:p>
            <a:pPr marL="431800" indent="-215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was jemand tun sollte, um von ihm als </a:t>
            </a:r>
            <a:r>
              <a:t>teamfähig bezeichnet zu werden</a:t>
            </a:r>
          </a:p>
          <a:p>
            <a:pPr marL="431800" indent="-215900" defTabSz="914400">
              <a:lnSpc>
                <a:spcPct val="130000"/>
              </a:lnSpc>
              <a:spcAft>
                <a:spcPts val="8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woran er erkennt, dass jemand gut zugehört hat und was für ihn heißt, „das Richtige“ zu machen</a:t>
            </a:r>
          </a:p>
          <a:p>
            <a:pPr marL="179705">
              <a:lnSpc>
                <a:spcPct val="130000"/>
              </a:lnSpc>
              <a:spcAft>
                <a:spcPts val="800"/>
              </a:spcAft>
              <a:buNone/>
              <a:defRPr sz="1400">
                <a:uFill>
                  <a:solidFill>
                    <a:srgbClr val="000000"/>
                  </a:solidFill>
                </a:uFill>
                <a:latin typeface="Tahoma" pitchFamily="1" charset="0"/>
                <a:ea typeface="Tahoma" pitchFamily="1" charset="0"/>
                <a:cs typeface="Tahoma" pitchFamily="1" charset="0"/>
              </a:defRPr>
            </a:pPr>
            <a:r>
              <a:t>D.h. es geht darum, </a:t>
            </a:r>
            <a:r>
              <a:rPr b="1" i="1">
                <a:solidFill>
                  <a:schemeClr val="accent1"/>
                </a:solidFill>
              </a:rPr>
              <a:t>was ein Begriff ganz konkret für den Kunden heißt</a:t>
            </a:r>
            <a:r>
              <a:t>.</a:t>
            </a:r>
          </a:p>
          <a:p>
            <a:pPr marL="179705">
              <a:lnSpc>
                <a:spcPct val="130000"/>
              </a:lnSpc>
              <a:spcAft>
                <a:spcPts val="800"/>
              </a:spcAft>
              <a:buNone/>
              <a:defRPr sz="1400">
                <a:uFill>
                  <a:solidFill>
                    <a:srgbClr val="000000"/>
                  </a:solidFill>
                </a:uFill>
                <a:latin typeface="Tahoma" pitchFamily="1" charset="0"/>
                <a:ea typeface="Tahoma" pitchFamily="1" charset="0"/>
                <a:cs typeface="Tahoma" pitchFamily="1" charset="0"/>
              </a:defRPr>
            </a:pPr>
            <a:r>
              <a:t>Das Problem: Der Kunden handelt aufgrund seiner Überzeugung, wie etwas sein müsste - andere haben aber ganz andere Definitionen / Vorstellungen davon.</a:t>
            </a:r>
          </a:p>
          <a:p>
            <a:pPr marL="179705">
              <a:lnSpc>
                <a:spcPct val="130000"/>
              </a:lnSpc>
              <a:spcAft>
                <a:spcPts val="800"/>
              </a:spcAft>
              <a:buNone/>
              <a:defRPr sz="1400">
                <a:uFill>
                  <a:solidFill>
                    <a:srgbClr val="000000"/>
                  </a:solidFill>
                </a:uFill>
                <a:latin typeface="Tahoma" pitchFamily="1" charset="0"/>
                <a:ea typeface="Tahoma" pitchFamily="1" charset="0"/>
                <a:cs typeface="Tahoma" pitchFamily="1" charset="0"/>
              </a:defRPr>
            </a:pPr>
            <a:r>
              <a:t>Das ist Konstruktivismus.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8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A="/>
      </p:ext>
    </p:extLst>
  </p:timing>
</p:sld>
</file>

<file path=ppt/slides/slide3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CUmy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HAIAAAQGAABDNQAAFycAABAAAAAmAAAACAAAAP//////////MAAAABQAAAAAAAAAAAD//wAAAQAAAP//AAABAA=="/>
              </a:ext>
            </a:extLst>
          </p:cNvSpPr>
          <p:nvPr/>
        </p:nvSpPr>
        <p:spPr>
          <a:xfrm>
            <a:off x="342900" y="977900"/>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uFill>
                  <a:solidFill>
                    <a:srgbClr val="000000"/>
                  </a:solidFill>
                </a:uFill>
                <a:latin typeface="Tahoma" pitchFamily="1" charset="0"/>
                <a:ea typeface="Tahoma" pitchFamily="1" charset="0"/>
                <a:cs typeface="Tahoma" pitchFamily="1" charset="0"/>
              </a:defRPr>
            </a:pPr>
            <a:r>
              <a:rPr sz="1800"/>
              <a:t>Fragen </a:t>
            </a:r>
            <a:r>
              <a:rPr sz="1200"/>
              <a:t>(17 von </a:t>
            </a:r>
            <a:r>
              <a:rPr lang="de-de" sz="1200"/>
              <a:t>31</a:t>
            </a:r>
            <a:r>
              <a:rPr sz="1200"/>
              <a:t>)</a:t>
            </a:r>
            <a:endParaRPr sz="1200"/>
          </a:p>
          <a:p>
            <a:pPr>
              <a:lnSpc>
                <a:spcPct val="150000"/>
              </a:lnSpc>
              <a:spcAft>
                <a:spcPts val="800"/>
              </a:spcAft>
              <a:buNone/>
              <a:defRPr sz="1600">
                <a:uFill>
                  <a:solidFill>
                    <a:srgbClr val="000000"/>
                  </a:solidFill>
                </a:uFill>
                <a:latin typeface="Tahoma" pitchFamily="1" charset="0"/>
                <a:ea typeface="Tahoma" pitchFamily="1" charset="0"/>
                <a:cs typeface="Tahoma" pitchFamily="1" charset="0"/>
              </a:defRPr>
            </a:pPr>
            <a:r>
              <a:t>Systemische Fragen </a:t>
            </a:r>
            <a:r>
              <a:rPr sz="1200"/>
              <a:t>(3 von 7)</a:t>
            </a:r>
            <a:endParaRPr sz="1200"/>
          </a:p>
          <a:p>
            <a:pPr marL="3238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Zirkuläre</a:t>
            </a:r>
            <a:r>
              <a:rPr lang="de-de"/>
              <a:t> Fragen</a:t>
            </a:r>
            <a:endParaRPr lang="de-de"/>
          </a:p>
          <a:p>
            <a:pPr marL="288290">
              <a:spcBef>
                <a:spcPts val="600"/>
              </a:spcBef>
              <a:spcAft>
                <a:spcPts val="300"/>
              </a:spcAft>
              <a:buNone/>
              <a:defRPr sz="1400">
                <a:uFill>
                  <a:solidFill>
                    <a:srgbClr val="000000"/>
                  </a:solidFill>
                </a:uFill>
                <a:latin typeface="Tahoma" pitchFamily="1" charset="0"/>
                <a:ea typeface="Tahoma" pitchFamily="1" charset="0"/>
                <a:cs typeface="Tahoma" pitchFamily="1" charset="0"/>
              </a:defRPr>
            </a:pPr>
            <a:r>
              <a:rPr lang="de-de"/>
              <a:t>Diese Art der Fragen verändert die Blickrichtung auf ein Problem und führt oft zu neuen Einsichten.</a:t>
            </a:r>
            <a:endParaRPr lang="de-de"/>
          </a:p>
          <a:p>
            <a:pPr marL="288290">
              <a:spcBef>
                <a:spcPts val="600"/>
              </a:spcBef>
              <a:spcAft>
                <a:spcPts val="300"/>
              </a:spcAft>
              <a:buNone/>
              <a:defRPr sz="1400">
                <a:uFill>
                  <a:solidFill>
                    <a:srgbClr val="000000"/>
                  </a:solidFill>
                </a:uFill>
                <a:latin typeface="Tahoma" pitchFamily="1" charset="0"/>
                <a:ea typeface="Tahoma" pitchFamily="1" charset="0"/>
                <a:cs typeface="Tahoma" pitchFamily="1" charset="0"/>
              </a:defRPr>
            </a:pPr>
            <a:r>
              <a:rPr lang="de-de"/>
              <a:t>Die Frage lautet z.B.:</a:t>
            </a:r>
            <a:endParaRPr lang="de-de"/>
          </a:p>
          <a:p>
            <a:pPr marL="612140">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rPr lang="de-de"/>
              <a:t>"Was glauben Sie, dass ich über Sie denke?"</a:t>
            </a:r>
            <a:endParaRPr lang="de-de"/>
          </a:p>
          <a:p>
            <a:pPr marL="323850" indent="-285750">
              <a:spcBef>
                <a:spcPts val="25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Triadische</a:t>
            </a:r>
            <a:r>
              <a:rPr lang="de-de"/>
              <a:t> Fragen</a:t>
            </a:r>
            <a:endParaRPr lang="de-de"/>
          </a:p>
          <a:p>
            <a:pPr marL="288290">
              <a:spcBef>
                <a:spcPts val="600"/>
              </a:spcBef>
              <a:spcAft>
                <a:spcPts val="300"/>
              </a:spcAft>
              <a:buNone/>
              <a:defRPr sz="1400">
                <a:uFill>
                  <a:solidFill>
                    <a:srgbClr val="000000"/>
                  </a:solidFill>
                </a:uFill>
                <a:latin typeface="Tahoma" pitchFamily="1" charset="0"/>
                <a:ea typeface="Tahoma" pitchFamily="1" charset="0"/>
                <a:cs typeface="Tahoma" pitchFamily="1" charset="0"/>
              </a:defRPr>
            </a:pPr>
            <a:r>
              <a:rPr lang="de-de"/>
              <a:t>Diese bringen eine </a:t>
            </a:r>
            <a:r>
              <a:rPr lang="de-de"/>
              <a:t>Fremdperspektive ein.</a:t>
            </a:r>
            <a:endParaRPr lang="de-de"/>
          </a:p>
          <a:p>
            <a:pPr marL="612140">
              <a:spcBef>
                <a:spcPts val="600"/>
              </a:spcBef>
              <a:spcAft>
                <a:spcPts val="300"/>
              </a:spcAft>
              <a:buNone/>
              <a:defRPr sz="1400">
                <a:uFill>
                  <a:solidFill>
                    <a:srgbClr val="000000"/>
                  </a:solidFill>
                </a:uFill>
                <a:latin typeface="Tahoma" pitchFamily="1" charset="0"/>
                <a:ea typeface="Tahoma" pitchFamily="1" charset="0"/>
                <a:cs typeface="Tahoma" pitchFamily="1" charset="0"/>
              </a:defRPr>
            </a:pPr>
            <a:r>
              <a:rPr lang="de-de"/>
              <a:t>"Was würde Ihr Mitarbeiter X sagen, was Sie als Vorgesetzter gut können?"</a:t>
            </a:r>
            <a:endParaRPr lang="de-de"/>
          </a:p>
          <a:p>
            <a:pPr marL="612140">
              <a:spcBef>
                <a:spcPts val="600"/>
              </a:spcBef>
              <a:spcAft>
                <a:spcPts val="300"/>
              </a:spcAft>
              <a:buNone/>
              <a:defRPr sz="1400">
                <a:uFill>
                  <a:solidFill>
                    <a:srgbClr val="000000"/>
                  </a:solidFill>
                </a:uFill>
                <a:latin typeface="Tahoma" pitchFamily="1" charset="0"/>
                <a:ea typeface="Tahoma" pitchFamily="1" charset="0"/>
                <a:cs typeface="Tahoma" pitchFamily="1" charset="0"/>
              </a:defRPr>
            </a:pPr>
            <a:r>
              <a:rPr lang="de-de"/>
              <a:t>"Was würde Ihr Chef sagen, was Sie gut können?"</a:t>
            </a:r>
            <a:endParaRPr lang="de-de"/>
          </a:p>
          <a:p>
            <a:pPr marL="612140">
              <a:spcBef>
                <a:spcPts val="600"/>
              </a:spcBef>
              <a:spcAft>
                <a:spcPts val="1200"/>
              </a:spcAft>
              <a:buNone/>
              <a:defRPr sz="1400">
                <a:uFill>
                  <a:solidFill>
                    <a:srgbClr val="000000"/>
                  </a:solidFill>
                </a:uFill>
                <a:latin typeface="Tahoma" pitchFamily="1" charset="0"/>
                <a:ea typeface="Tahoma" pitchFamily="1" charset="0"/>
                <a:cs typeface="Tahoma" pitchFamily="1" charset="0"/>
              </a:defRPr>
            </a:pPr>
            <a:r>
              <a:rPr lang="de-de"/>
              <a:t>"Welcher Kollege, der auch leitet, kennt Sie gut? Was würde der über Sie sagen?"</a:t>
            </a:r>
            <a:endParaRPr lang="de-de"/>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w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
      </p:ext>
    </p:extLst>
  </p:timing>
</p:sld>
</file>

<file path=ppt/slides/slide3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EEAZw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6gEAAAQGAAARNQAAFycAABAAAAAmAAAACAAAAP//////////MAAAABQAAAAAAAAAAAD//wAAAQAAAP//AAABAA=="/>
              </a:ext>
            </a:extLst>
          </p:cNvSpPr>
          <p:nvPr/>
        </p:nvSpPr>
        <p:spPr>
          <a:xfrm>
            <a:off x="311150" y="977900"/>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uFill>
                  <a:solidFill>
                    <a:srgbClr val="000000"/>
                  </a:solidFill>
                </a:uFill>
                <a:latin typeface="Tahoma" pitchFamily="1" charset="0"/>
                <a:ea typeface="Tahoma" pitchFamily="1" charset="0"/>
                <a:cs typeface="Tahoma" pitchFamily="1" charset="0"/>
              </a:defRPr>
            </a:pPr>
            <a:r>
              <a:rPr sz="1800"/>
              <a:t>Fragen </a:t>
            </a:r>
            <a:r>
              <a:rPr sz="1200"/>
              <a:t>(18 von </a:t>
            </a:r>
            <a:r>
              <a:rPr lang="de-de" sz="1200"/>
              <a:t>31</a:t>
            </a:r>
            <a:r>
              <a:rPr sz="1200"/>
              <a:t>)</a:t>
            </a:r>
            <a:endParaRPr sz="1200"/>
          </a:p>
          <a:p>
            <a:pPr>
              <a:lnSpc>
                <a:spcPct val="150000"/>
              </a:lnSpc>
              <a:spcAft>
                <a:spcPts val="800"/>
              </a:spcAft>
              <a:buNone/>
              <a:defRPr sz="1600">
                <a:uFill>
                  <a:solidFill>
                    <a:srgbClr val="000000"/>
                  </a:solidFill>
                </a:uFill>
                <a:latin typeface="Tahoma" pitchFamily="1" charset="0"/>
                <a:ea typeface="Tahoma" pitchFamily="1" charset="0"/>
                <a:cs typeface="Tahoma" pitchFamily="1" charset="0"/>
              </a:defRPr>
            </a:pPr>
            <a:r>
              <a:t>Systemische Fragen </a:t>
            </a:r>
            <a:r>
              <a:rPr sz="1200"/>
              <a:t>(4 von 7)</a:t>
            </a:r>
            <a:endParaRPr sz="1200"/>
          </a:p>
          <a:p>
            <a:pPr>
              <a:spcBef>
                <a:spcPts val="600"/>
              </a:spcBef>
              <a:spcAft>
                <a:spcPts val="600"/>
              </a:spcAft>
              <a:buNone/>
              <a:defRPr lang="de-de" sz="1400">
                <a:solidFill>
                  <a:schemeClr val="accent1"/>
                </a:solidFill>
                <a:uFill>
                  <a:solidFill>
                    <a:srgbClr val="000000"/>
                  </a:solidFill>
                </a:uFill>
                <a:latin typeface="Tahoma" pitchFamily="1" charset="0"/>
                <a:ea typeface="Tahoma" pitchFamily="1" charset="0"/>
                <a:cs typeface="Tahoma" pitchFamily="1" charset="0"/>
              </a:defRPr>
            </a:pPr>
            <a:r>
              <a:t>Vorteile des zirkulären Fragens</a:t>
            </a:r>
          </a:p>
          <a:p>
            <a:pPr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 Der Befragte reflektiert sich und seine Beziehung von außen.</a:t>
            </a:r>
          </a:p>
          <a:p>
            <a:pPr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 Der Befragte kann sich in andere Personen hineinversetzen.</a:t>
            </a:r>
          </a:p>
          <a:p>
            <a:pPr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 Durch die simultane Betrachtungsweise aus mehreren Blickwinkeln wird die Vernetzung der Beziehungen sichtbar.</a:t>
            </a:r>
          </a:p>
          <a:p>
            <a:pPr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 Durch die neue </a:t>
            </a:r>
            <a:r>
              <a:t>Fragetechnik werden für „alte Probleme“ neue Denk- und Betrachtungsweisen vorgeschlagen.</a:t>
            </a:r>
          </a:p>
          <a:p>
            <a:pPr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rPr lang="de-de"/>
              <a:t> Bei </a:t>
            </a:r>
            <a:r>
              <a:t>entsprechenden</a:t>
            </a:r>
            <a:r>
              <a:rPr lang="de-de"/>
              <a:t> Settings (z. B. Konflikten im Team) kann man auch mehrere Personen, die real im Raum sind, über ihre gegenseitigen Sichten befragen (erfordert viel Erfahrung).</a:t>
            </a:r>
            <a:endParaRPr lang="de-de"/>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k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
      </p:ext>
    </p:extLst>
  </p:timing>
</p:sld>
</file>

<file path=ppt/slides/slide40.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EAU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HAIAAAQGAABDNQAAFycAABAAAAAmAAAACAAAAP//////////MAAAABQAAAAAAAAAAAD//wAAAQAAAP//AAABAA=="/>
              </a:ext>
            </a:extLst>
          </p:cNvSpPr>
          <p:nvPr/>
        </p:nvSpPr>
        <p:spPr>
          <a:xfrm>
            <a:off x="342900" y="977900"/>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uFill>
                  <a:solidFill>
                    <a:srgbClr val="000000"/>
                  </a:solidFill>
                </a:uFill>
                <a:latin typeface="Tahoma" pitchFamily="1" charset="0"/>
                <a:ea typeface="Tahoma" pitchFamily="1" charset="0"/>
                <a:cs typeface="Tahoma" pitchFamily="1" charset="0"/>
              </a:defRPr>
            </a:pPr>
            <a:r>
              <a:rPr sz="1800"/>
              <a:t>Fragen </a:t>
            </a:r>
            <a:r>
              <a:rPr sz="1200"/>
              <a:t>(19 von </a:t>
            </a:r>
            <a:r>
              <a:rPr lang="de-de" sz="1200"/>
              <a:t>31</a:t>
            </a:r>
            <a:r>
              <a:rPr sz="1200"/>
              <a:t>)</a:t>
            </a:r>
            <a:endParaRPr sz="1200"/>
          </a:p>
          <a:p>
            <a:pPr>
              <a:lnSpc>
                <a:spcPct val="150000"/>
              </a:lnSpc>
              <a:spcAft>
                <a:spcPts val="800"/>
              </a:spcAft>
              <a:buNone/>
              <a:defRPr sz="1600">
                <a:uFill>
                  <a:solidFill>
                    <a:srgbClr val="000000"/>
                  </a:solidFill>
                </a:uFill>
                <a:latin typeface="Tahoma" pitchFamily="1" charset="0"/>
                <a:ea typeface="Tahoma" pitchFamily="1" charset="0"/>
                <a:cs typeface="Tahoma" pitchFamily="1" charset="0"/>
              </a:defRPr>
            </a:pPr>
            <a:r>
              <a:t>Systemische Fragen </a:t>
            </a:r>
            <a:r>
              <a:rPr sz="1200"/>
              <a:t>(5 von 7)</a:t>
            </a:r>
            <a:endParaRPr sz="1200"/>
          </a:p>
          <a:p>
            <a:pPr>
              <a:spcBef>
                <a:spcPts val="600"/>
              </a:spcBef>
              <a:spcAft>
                <a:spcPts val="600"/>
              </a:spcAft>
              <a:buNone/>
              <a:defRPr lang="de-de" sz="1400">
                <a:solidFill>
                  <a:srgbClr val="FF0000"/>
                </a:solidFill>
                <a:uFill>
                  <a:solidFill>
                    <a:srgbClr val="000000"/>
                  </a:solidFill>
                </a:uFill>
                <a:latin typeface="Tahoma" pitchFamily="1" charset="0"/>
                <a:ea typeface="Tahoma" pitchFamily="1" charset="0"/>
                <a:cs typeface="Tahoma" pitchFamily="1" charset="0"/>
              </a:defRPr>
            </a:pPr>
            <a:r>
              <a:t>Gefahren des zirkulären Fragens</a:t>
            </a:r>
          </a:p>
          <a:p>
            <a:pPr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Zirkuläres Fragen setzt eine systemische Denkweise voraus. Unreflektiertes Anwenden der Technik ist im günstigsten Fall eine unnütze Spielerei, im </a:t>
            </a:r>
            <a:r>
              <a:t>ungünstigsten Fall schadet es der Beziehung zu dem Kunden.</a:t>
            </a:r>
          </a:p>
          <a:p>
            <a:pPr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Zirkuläres Fragen sollte </a:t>
            </a:r>
            <a:r>
              <a:t>hypothesengestützt sein. Wildes „Durch-die-Gegend- Fragen“ kann mehr verwirren als klären.</a:t>
            </a:r>
          </a:p>
          <a:p>
            <a:pPr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Zirkuläre Fragen sind ungewohnt für die Kunden. Die Anwendung erfordert behutsames Einführen durch den Coach. Z.B. „Im Coaching geht es häufig darum, einen </a:t>
            </a:r>
            <a:r>
              <a:t>Perspektivenwechsel vorzunehmen. Also eine andere Sichtweise einzunehmen. Was würde denn Ihr Chef in dieser Situation tun?“</a:t>
            </a:r>
          </a:p>
          <a:p>
            <a:pPr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Zirkuläres Fragen ist schwierig und muss geübt werden.</a:t>
            </a:r>
          </a:p>
          <a:p>
            <a:pPr marL="683895" indent="-342900" defTabSz="914400">
              <a:lnSpc>
                <a:spcPct val="130000"/>
              </a:lnSpc>
              <a:spcAft>
                <a:spcPts val="200"/>
              </a:spcAft>
              <a:buClr>
                <a:schemeClr val="folHlink"/>
              </a:buClr>
              <a:buFont typeface="Wingdings" pitchFamily="2" charset="2"/>
              <a:buChar char=""/>
              <a:tabLst>
                <a:tab pos="3599815" algn="l"/>
              </a:tabLst>
              <a:defRPr sz="1400">
                <a:uFill>
                  <a:solidFill>
                    <a:srgbClr val="000000"/>
                  </a:solidFill>
                </a:uFill>
                <a:latin typeface="Tahoma" pitchFamily="1" charset="0"/>
                <a:ea typeface="Tahoma" pitchFamily="1" charset="0"/>
                <a:cs typeface="Tahoma" pitchFamily="1" charset="0"/>
              </a:defRPr>
            </a:pPr>
            <a:r>
              <a:t>Ununterbrochenes zirkuläres Fragen kann monoton wirken oder / und die Situation sehr ermüdend und künstlich erscheinen lassen.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k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
      </p:ext>
    </p:extLst>
  </p:timing>
</p:sld>
</file>

<file path=ppt/slides/slide4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HRlcg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HAIAAAQGAABDNQAAFycAABAAAAAmAAAACAAAAP//////////MAAAABQAAAAAAAAAAAD//wAAAQAAAP//AAABAA=="/>
              </a:ext>
            </a:extLst>
          </p:cNvSpPr>
          <p:nvPr/>
        </p:nvSpPr>
        <p:spPr>
          <a:xfrm>
            <a:off x="342900" y="977900"/>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uFill>
                  <a:solidFill>
                    <a:srgbClr val="000000"/>
                  </a:solidFill>
                </a:uFill>
                <a:latin typeface="Tahoma" pitchFamily="1" charset="0"/>
                <a:ea typeface="Tahoma" pitchFamily="1" charset="0"/>
                <a:cs typeface="Tahoma" pitchFamily="1" charset="0"/>
              </a:defRPr>
            </a:pPr>
            <a:r>
              <a:rPr sz="1800"/>
              <a:t>Fragen </a:t>
            </a:r>
            <a:r>
              <a:rPr sz="1200"/>
              <a:t>(20 von </a:t>
            </a:r>
            <a:r>
              <a:rPr lang="de-de" sz="1200"/>
              <a:t>31</a:t>
            </a:r>
            <a:r>
              <a:rPr sz="1200"/>
              <a:t>)</a:t>
            </a:r>
            <a:endParaRPr sz="1200"/>
          </a:p>
          <a:p>
            <a:pPr>
              <a:lnSpc>
                <a:spcPct val="150000"/>
              </a:lnSpc>
              <a:spcAft>
                <a:spcPts val="800"/>
              </a:spcAft>
              <a:buNone/>
              <a:defRPr sz="1600">
                <a:uFill>
                  <a:solidFill>
                    <a:srgbClr val="000000"/>
                  </a:solidFill>
                </a:uFill>
                <a:latin typeface="Tahoma" pitchFamily="1" charset="0"/>
                <a:ea typeface="Tahoma" pitchFamily="1" charset="0"/>
                <a:cs typeface="Tahoma" pitchFamily="1" charset="0"/>
              </a:defRPr>
            </a:pPr>
            <a:r>
              <a:t>Systemische Fragen </a:t>
            </a:r>
            <a:r>
              <a:rPr sz="1200"/>
              <a:t>(6 von 9)</a:t>
            </a:r>
            <a:endParaRPr sz="1200"/>
          </a:p>
          <a:p>
            <a:pPr>
              <a:spcBef>
                <a:spcPts val="600"/>
              </a:spcBef>
              <a:spcAft>
                <a:spcPts val="1500"/>
              </a:spcAft>
              <a:buNone/>
              <a:defRPr sz="1400">
                <a:uFill>
                  <a:solidFill>
                    <a:srgbClr val="000000"/>
                  </a:solidFill>
                </a:uFill>
                <a:latin typeface="Tahoma" pitchFamily="1" charset="0"/>
                <a:ea typeface="Tahoma" pitchFamily="1" charset="0"/>
                <a:cs typeface="Tahoma" pitchFamily="1" charset="0"/>
              </a:defRPr>
            </a:pPr>
            <a:r>
              <a:rPr lang="de-de"/>
              <a:t>Ziel der zirkulären bzw. </a:t>
            </a:r>
            <a:r>
              <a:rPr lang="de-de"/>
              <a:t>triadischen Fragen ist, sich aus dem System zu lösen und eine </a:t>
            </a:r>
            <a:r>
              <a:rPr lang="de-de"/>
              <a:t>Außensicht anzunehmen.</a:t>
            </a:r>
            <a:endParaRPr lang="de-de"/>
          </a:p>
          <a:p>
            <a:pPr defTabSz="914400">
              <a:spcBef>
                <a:spcPts val="600"/>
              </a:spcBef>
              <a:spcAft>
                <a:spcPts val="900"/>
              </a:spcAft>
              <a:buNone/>
              <a:tabLst>
                <a:tab pos="3599815" algn="l"/>
              </a:tabLst>
              <a:defRPr lang="de-de" sz="1600">
                <a:uFill>
                  <a:solidFill>
                    <a:srgbClr val="000000"/>
                  </a:solidFill>
                </a:uFill>
                <a:latin typeface="Tahoma" pitchFamily="1" charset="0"/>
                <a:ea typeface="Tahoma" pitchFamily="1" charset="0"/>
                <a:cs typeface="Tahoma" pitchFamily="1" charset="0"/>
              </a:defRPr>
            </a:pPr>
            <a:r>
              <a:t>Ziel	Frage-Beispiel</a:t>
            </a:r>
          </a:p>
          <a:p>
            <a:pPr defTabSz="914400">
              <a:spcBef>
                <a:spcPts val="600"/>
              </a:spcBef>
              <a:spcAft>
                <a:spcPts val="900"/>
              </a:spcAft>
              <a:buNone/>
              <a:tabLst>
                <a:tab pos="3599815" algn="l"/>
              </a:tabLst>
              <a:defRPr lang="de-de" sz="1400">
                <a:uFill>
                  <a:solidFill>
                    <a:srgbClr val="000000"/>
                  </a:solidFill>
                </a:uFill>
                <a:latin typeface="Tahoma" pitchFamily="1" charset="0"/>
                <a:ea typeface="Tahoma" pitchFamily="1" charset="0"/>
                <a:cs typeface="Tahoma" pitchFamily="1" charset="0"/>
              </a:defRPr>
            </a:pPr>
            <a:r>
              <a:t>Außenperspektive erlangen	Was würde ein Außenstehender (1) über die Beziehung </a:t>
            </a:r>
            <a:br/>
            <a:r>
              <a:t>	zwischen Ihnen (2) und Ihrem Chef (3) sagen?</a:t>
            </a:r>
          </a:p>
          <a:p>
            <a:pPr defTabSz="914400">
              <a:spcBef>
                <a:spcPts val="600"/>
              </a:spcBef>
              <a:spcAft>
                <a:spcPts val="900"/>
              </a:spcAft>
              <a:buNone/>
              <a:tabLst>
                <a:tab pos="3599815" algn="l"/>
              </a:tabLst>
              <a:defRPr lang="de-de" sz="1400">
                <a:uFill>
                  <a:solidFill>
                    <a:srgbClr val="000000"/>
                  </a:solidFill>
                </a:uFill>
                <a:latin typeface="Tahoma" pitchFamily="1" charset="0"/>
                <a:ea typeface="Tahoma" pitchFamily="1" charset="0"/>
                <a:cs typeface="Tahoma" pitchFamily="1" charset="0"/>
              </a:defRPr>
            </a:pPr>
            <a:r>
              <a:t>Gegenperspektive beziehen	Was könnten Sie (1) tun, damit Ihr Chef (2), mit dem </a:t>
            </a:r>
            <a:br/>
            <a:r>
              <a:t>	Sie momentan nicht gut stehen, Ihr (1) Verhältnis zu </a:t>
            </a:r>
            <a:br/>
            <a:r>
              <a:t>	Ihrem neuen Team (3) optimal beschreibt?</a:t>
            </a:r>
          </a:p>
          <a:p>
            <a:pPr defTabSz="914400">
              <a:spcBef>
                <a:spcPts val="600"/>
              </a:spcBef>
              <a:spcAft>
                <a:spcPts val="900"/>
              </a:spcAft>
              <a:buNone/>
              <a:tabLst>
                <a:tab pos="3599815" algn="l"/>
              </a:tabLst>
              <a:defRPr lang="de-de" sz="1400">
                <a:uFill>
                  <a:solidFill>
                    <a:srgbClr val="000000"/>
                  </a:solidFill>
                </a:uFill>
                <a:latin typeface="Tahoma" pitchFamily="1" charset="0"/>
                <a:ea typeface="Tahoma" pitchFamily="1" charset="0"/>
                <a:cs typeface="Tahoma" pitchFamily="1" charset="0"/>
              </a:defRPr>
            </a:pPr>
            <a:r>
              <a:t>Zusammenhang zwischen zwei 	Was glauben Sie (1), könnte Ihr Kollege Müller (2) zu </a:t>
            </a:r>
            <a:br/>
            <a:r>
              <a:t>Situationen/Handlungsweisen klären	Ihrem Kollegen Maier (3) über den Zusammenhang </a:t>
            </a:r>
            <a:br/>
            <a:r>
              <a:t>	zwischen dem von Ihnen verpatzten Strategie-Plan und </a:t>
            </a:r>
            <a:br/>
            <a:r>
              <a:t>	Ihren </a:t>
            </a:r>
            <a:r>
              <a:t>Karrierechancen sagen? </a:t>
            </a:r>
          </a:p>
          <a:p>
            <a:pPr defTabSz="914400">
              <a:spcBef>
                <a:spcPts val="600"/>
              </a:spcBef>
              <a:spcAft>
                <a:spcPts val="300"/>
              </a:spcAft>
              <a:buNone/>
              <a:tabLst>
                <a:tab pos="3599815" algn="l"/>
              </a:tabLst>
              <a:defRPr lang="de-de" sz="1400">
                <a:uFill>
                  <a:solidFill>
                    <a:srgbClr val="000000"/>
                  </a:solidFill>
                </a:uFill>
                <a:latin typeface="Tahoma" pitchFamily="1" charset="0"/>
                <a:ea typeface="Tahoma" pitchFamily="1" charset="0"/>
                <a:cs typeface="Tahoma" pitchFamily="1" charset="0"/>
              </a:defRPr>
            </a:pPr>
            <a:r>
              <a:t>Beziehungen klären	Welche Beziehung könnten Ihre Kollegen (1) zu Ihrem </a:t>
            </a:r>
            <a:br/>
            <a:r>
              <a:t>	Chef (2) bekommen, wenn Sie (3) sich in Zukunft mehr </a:t>
            </a:r>
            <a:br/>
            <a:r>
              <a:t>	den fachlichen Herausforderungen stellen würden?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k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
      </p:ext>
    </p:extLst>
  </p:timing>
</p:sld>
</file>

<file path=ppt/slides/slide4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6gEAAAQGAAARNQAAFycAABAAAAAmAAAACAAAAP//////////MAAAABQAAAAAAAAAAAD//wAAAQAAAP//AAABAA=="/>
              </a:ext>
            </a:extLst>
          </p:cNvSpPr>
          <p:nvPr/>
        </p:nvSpPr>
        <p:spPr>
          <a:xfrm>
            <a:off x="311150" y="977900"/>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uFill>
                  <a:solidFill>
                    <a:srgbClr val="000000"/>
                  </a:solidFill>
                </a:uFill>
                <a:latin typeface="Tahoma" pitchFamily="1" charset="0"/>
                <a:ea typeface="Tahoma" pitchFamily="1" charset="0"/>
                <a:cs typeface="Tahoma" pitchFamily="1" charset="0"/>
              </a:defRPr>
            </a:pPr>
            <a:r>
              <a:rPr sz="1800"/>
              <a:t>Fragen </a:t>
            </a:r>
            <a:r>
              <a:rPr sz="1200"/>
              <a:t>(21 von </a:t>
            </a:r>
            <a:r>
              <a:rPr lang="de-de" sz="1200"/>
              <a:t>31</a:t>
            </a:r>
            <a:r>
              <a:rPr sz="1200"/>
              <a:t>)</a:t>
            </a:r>
            <a:endParaRPr sz="1200"/>
          </a:p>
          <a:p>
            <a:pPr>
              <a:lnSpc>
                <a:spcPct val="150000"/>
              </a:lnSpc>
              <a:spcAft>
                <a:spcPts val="800"/>
              </a:spcAft>
              <a:buNone/>
              <a:defRPr sz="1600">
                <a:uFill>
                  <a:solidFill>
                    <a:srgbClr val="000000"/>
                  </a:solidFill>
                </a:uFill>
                <a:latin typeface="Tahoma" pitchFamily="1" charset="0"/>
                <a:ea typeface="Tahoma" pitchFamily="1" charset="0"/>
                <a:cs typeface="Tahoma" pitchFamily="1" charset="0"/>
              </a:defRPr>
            </a:pPr>
            <a:r>
              <a:t>Systemische Fragen </a:t>
            </a:r>
            <a:r>
              <a:rPr sz="1200"/>
              <a:t>(7 von 9)</a:t>
            </a:r>
            <a:endParaRPr sz="1200"/>
          </a:p>
          <a:p>
            <a:pPr marL="3238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rPr lang="de-de"/>
              <a:t>Fragen </a:t>
            </a:r>
            <a:r>
              <a:t>nach</a:t>
            </a:r>
            <a:r>
              <a:rPr lang="de-de"/>
              <a:t> </a:t>
            </a:r>
            <a:r>
              <a:rPr lang="de-de"/>
              <a:t>Zielzuständen</a:t>
            </a:r>
            <a:endParaRPr lang="de-de"/>
          </a:p>
          <a:p>
            <a:pPr marL="288290">
              <a:spcBef>
                <a:spcPts val="600"/>
              </a:spcBef>
              <a:spcAft>
                <a:spcPts val="300"/>
              </a:spcAft>
              <a:buNone/>
              <a:defRPr sz="1400">
                <a:uFill>
                  <a:solidFill>
                    <a:srgbClr val="000000"/>
                  </a:solidFill>
                </a:uFill>
                <a:latin typeface="Tahoma" pitchFamily="1" charset="0"/>
                <a:ea typeface="Tahoma" pitchFamily="1" charset="0"/>
                <a:cs typeface="Tahoma" pitchFamily="1" charset="0"/>
              </a:defRPr>
            </a:pPr>
            <a:r>
              <a:rPr lang="de-de"/>
              <a:t>Sie machen deutlich, was dem Klienten wichtig ist. </a:t>
            </a:r>
            <a:endParaRPr lang="de-de"/>
          </a:p>
          <a:p>
            <a:pPr marL="612140">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rPr lang="de-de"/>
              <a:t>"Woran würden Sie erkennen, dass Sie das Problem gelöst haben?"</a:t>
            </a:r>
            <a:endParaRPr lang="de-de"/>
          </a:p>
          <a:p>
            <a:pPr marL="612140">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rPr lang="de-de"/>
              <a:t>"Wie würde sich Mitarbeiter X verhalten, wenn das Problem gelöst ist?"</a:t>
            </a:r>
            <a:endParaRPr lang="de-de"/>
          </a:p>
          <a:p>
            <a:pPr marL="323850" indent="-285750">
              <a:spcBef>
                <a:spcPts val="25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Ressourcenorientierte Fragen</a:t>
            </a:r>
          </a:p>
          <a:p>
            <a:pPr marL="288290">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rPr lang="de-de"/>
              <a:t>Stärken und Fähigkeiten werden in den Fokus gebracht: </a:t>
            </a:r>
            <a:endParaRPr lang="de-de"/>
          </a:p>
          <a:p>
            <a:pPr marL="612140">
              <a:spcBef>
                <a:spcPts val="600"/>
              </a:spcBef>
              <a:spcAft>
                <a:spcPts val="600"/>
              </a:spcAft>
              <a:buNone/>
              <a:defRPr lang="de-de" sz="1400">
                <a:uFill>
                  <a:solidFill>
                    <a:srgbClr val="000000"/>
                  </a:solidFill>
                </a:uFill>
                <a:latin typeface="Tahoma" pitchFamily="1" charset="0"/>
                <a:ea typeface="Tahoma" pitchFamily="1" charset="0"/>
                <a:cs typeface="Tahoma" pitchFamily="1" charset="0"/>
              </a:defRPr>
            </a:pPr>
            <a:r>
              <a:t>"Was war Ihre erfolgreichste Kampagne in der Vergangenheit? Wie sind Sie dabei vorgegangen?"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o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
      </p:ext>
    </p:extLst>
  </p:timing>
</p:sld>
</file>

<file path=ppt/slides/slide4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HAIAADYGAABDNQAAARUAABAAAAAmAAAACAAAAP//////////MAAAABQAAAAAAAAAAAD//wAAAQAAAP//AAABAA=="/>
              </a:ext>
            </a:extLst>
          </p:cNvSpPr>
          <p:nvPr/>
        </p:nvSpPr>
        <p:spPr>
          <a:xfrm>
            <a:off x="342900" y="1009650"/>
            <a:ext cx="8315325" cy="2404745"/>
          </a:xfrm>
          <a:prstGeom prst="rect">
            <a:avLst/>
          </a:prstGeom>
          <a:noFill/>
          <a:ln>
            <a:noFill/>
          </a:ln>
          <a:effectLst/>
        </p:spPr>
        <p:txBody>
          <a:bodyPr vert="horz" wrap="square" lIns="91440" tIns="45720" rIns="91440" bIns="45720" numCol="1" spcCol="215900" anchor="t"/>
          <a:lstStyle/>
          <a:p>
            <a:pPr>
              <a:spcAft>
                <a:spcPts val="1800"/>
              </a:spcAft>
              <a:buNone/>
              <a:defRPr sz="1600">
                <a:uFill>
                  <a:solidFill>
                    <a:srgbClr val="000000"/>
                  </a:solidFill>
                </a:uFill>
                <a:latin typeface="Tahoma" pitchFamily="1" charset="0"/>
                <a:ea typeface="Tahoma" pitchFamily="1" charset="0"/>
                <a:cs typeface="Tahoma" pitchFamily="1" charset="0"/>
              </a:defRPr>
            </a:pPr>
            <a:r>
              <a:rPr sz="1800"/>
              <a:t>Fragen </a:t>
            </a:r>
            <a:r>
              <a:rPr sz="1200"/>
              <a:t>(22 von </a:t>
            </a:r>
            <a:r>
              <a:rPr lang="de-de" sz="1200"/>
              <a:t>31</a:t>
            </a:r>
            <a:r>
              <a:rPr sz="1200"/>
              <a:t>)</a:t>
            </a:r>
            <a:endParaRPr sz="1200"/>
          </a:p>
          <a:p>
            <a:pPr>
              <a:lnSpc>
                <a:spcPct val="150000"/>
              </a:lnSpc>
              <a:spcAft>
                <a:spcPts val="800"/>
              </a:spcAft>
              <a:buNone/>
              <a:defRPr sz="1600">
                <a:uFill>
                  <a:solidFill>
                    <a:srgbClr val="000000"/>
                  </a:solidFill>
                </a:uFill>
                <a:latin typeface="Tahoma" pitchFamily="1" charset="0"/>
                <a:ea typeface="Tahoma" pitchFamily="1" charset="0"/>
                <a:cs typeface="Tahoma" pitchFamily="1" charset="0"/>
              </a:defRPr>
            </a:pPr>
            <a:r>
              <a:t>Systemische Fragen </a:t>
            </a:r>
            <a:r>
              <a:rPr sz="1200"/>
              <a:t>(8 von 9)</a:t>
            </a:r>
            <a:endParaRPr sz="1200"/>
          </a:p>
          <a:p>
            <a:pPr marL="3238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Hypothetische</a:t>
            </a:r>
            <a:r>
              <a:rPr lang="de-de"/>
              <a:t> Fragen</a:t>
            </a:r>
            <a:endParaRPr lang="de-de"/>
          </a:p>
          <a:p>
            <a:pPr marL="288290">
              <a:spcBef>
                <a:spcPts val="600"/>
              </a:spcBef>
              <a:spcAft>
                <a:spcPts val="1000"/>
              </a:spcAft>
              <a:buNone/>
              <a:defRPr lang="de-de" sz="1400">
                <a:uFill>
                  <a:solidFill>
                    <a:srgbClr val="000000"/>
                  </a:solidFill>
                </a:uFill>
                <a:latin typeface="Tahoma" pitchFamily="1" charset="0"/>
                <a:ea typeface="Tahoma" pitchFamily="1" charset="0"/>
                <a:cs typeface="Tahoma" pitchFamily="1" charset="0"/>
              </a:defRPr>
            </a:pPr>
            <a:r>
              <a:t>Ziel ist, den Klienten aus der </a:t>
            </a:r>
            <a:r>
              <a:t>Problemsituation zu holen und diese als Außenstehender zu betrachten.</a:t>
            </a:r>
          </a:p>
          <a:p>
            <a:pPr marL="288290" defTabSz="914400">
              <a:spcBef>
                <a:spcPts val="600"/>
              </a:spcBef>
              <a:spcAft>
                <a:spcPts val="800"/>
              </a:spcAft>
              <a:buNone/>
              <a:tabLst>
                <a:tab pos="3599815" algn="l"/>
              </a:tabLst>
              <a:defRPr lang="de-de" sz="1600">
                <a:uFill>
                  <a:solidFill>
                    <a:srgbClr val="000000"/>
                  </a:solidFill>
                </a:uFill>
                <a:latin typeface="Tahoma" pitchFamily="1" charset="0"/>
                <a:ea typeface="Tahoma" pitchFamily="1" charset="0"/>
                <a:cs typeface="Tahoma" pitchFamily="1" charset="0"/>
              </a:defRPr>
            </a:pPr>
            <a:r>
              <a:t>Thema	Frage-Beispiel</a:t>
            </a:r>
          </a:p>
        </p:txBody>
      </p:sp>
      <p:sp>
        <p:nvSpPr>
          <p:cNvPr id="4" name="Textbox1"/>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JgCAAD/fwAA/38AAAAAAAAJAAAABAAAAHgKbps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6AMAAOYVAAD6FgAA2RcAABAAAAAmAAAACAAAAP//////////MAAAABQAAAAAAAAAAAD//wAAAQAAAP//AAABAA=="/>
              </a:ext>
            </a:extLst>
          </p:cNvSpPr>
          <p:nvPr/>
        </p:nvSpPr>
        <p:spPr>
          <a:xfrm>
            <a:off x="635000" y="3559810"/>
            <a:ext cx="3100070" cy="316865"/>
          </a:xfrm>
          <a:prstGeom prst="rect">
            <a:avLst/>
          </a:prstGeom>
          <a:noFill/>
          <a:ln>
            <a:noFill/>
          </a:ln>
          <a:effectLst/>
        </p:spPr>
        <p:txBody>
          <a:bodyPr vert="horz" wrap="square" numCol="1" spcCol="215900" anchor="t"/>
          <a:lstStyle/>
          <a:p>
            <a:pPr marL="0" defTabSz="914400">
              <a:spcBef>
                <a:spcPts val="600"/>
              </a:spcBef>
              <a:spcAft>
                <a:spcPts val="800"/>
              </a:spcAft>
              <a:buNone/>
              <a:tabLst>
                <a:tab pos="3599815" algn="l"/>
              </a:tabLst>
              <a:defRPr lang="de-de" sz="1400">
                <a:uFill>
                  <a:solidFill>
                    <a:srgbClr val="000000"/>
                  </a:solidFill>
                </a:uFill>
                <a:latin typeface="Tahoma" pitchFamily="1" charset="0"/>
                <a:ea typeface="Tahoma" pitchFamily="1" charset="0"/>
                <a:cs typeface="Tahoma" pitchFamily="1" charset="0"/>
              </a:defRPr>
            </a:pPr>
            <a:r>
              <a:t>Hypothetische Wechselwirkungen</a:t>
            </a:r>
          </a:p>
        </p:txBody>
      </p:sp>
      <p:sp>
        <p:nvSpPr>
          <p:cNvPr id="5" name="Textbox2"/>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Jg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PhgAAOwVAABDNQAAIhkAABAAAAAmAAAACAAAAP//////////MAAAABQAAAAAAAAAAAD//wAAAQAAAP//AAABAA=="/>
              </a:ext>
            </a:extLst>
          </p:cNvSpPr>
          <p:nvPr/>
        </p:nvSpPr>
        <p:spPr>
          <a:xfrm>
            <a:off x="3940810" y="3563620"/>
            <a:ext cx="4717415" cy="521970"/>
          </a:xfrm>
          <a:prstGeom prst="rect">
            <a:avLst/>
          </a:prstGeom>
          <a:noFill/>
          <a:ln>
            <a:noFill/>
          </a:ln>
          <a:effectLst/>
        </p:spPr>
        <p:txBody>
          <a:bodyPr vert="horz" wrap="square" numCol="1" spcCol="215900" anchor="t"/>
          <a:lstStyle/>
          <a:p>
            <a:pPr marL="0" defTabSz="914400">
              <a:spcBef>
                <a:spcPts val="600"/>
              </a:spcBef>
              <a:spcAft>
                <a:spcPts val="800"/>
              </a:spcAft>
              <a:buNone/>
              <a:tabLst>
                <a:tab pos="3599815" algn="l"/>
              </a:tabLst>
              <a:defRPr lang="de-de" sz="1400">
                <a:uFill>
                  <a:solidFill>
                    <a:srgbClr val="000000"/>
                  </a:solidFill>
                </a:uFill>
                <a:latin typeface="Tahoma" pitchFamily="1" charset="0"/>
                <a:ea typeface="Tahoma" pitchFamily="1" charset="0"/>
                <a:cs typeface="Tahoma" pitchFamily="1" charset="0"/>
              </a:defRPr>
            </a:pPr>
            <a:r>
              <a:t>Angenommen, Sie verhalten sich ab sofort kooperativ, wie würden Ihre Mitarbeiter reagieren?</a:t>
            </a:r>
          </a:p>
        </p:txBody>
      </p:sp>
      <p:sp>
        <p:nvSpPr>
          <p:cNvPr id="6" name="Textbox3"/>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Jg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7gMAAAYaAAAAFwAA+RsAABAAAAAmAAAACAAAAP//////////MAAAABQAAAAAAAAAAAD//wAAAQAAAP//AAABAA=="/>
              </a:ext>
            </a:extLst>
          </p:cNvSpPr>
          <p:nvPr/>
        </p:nvSpPr>
        <p:spPr>
          <a:xfrm>
            <a:off x="638810" y="4230370"/>
            <a:ext cx="3100070" cy="316865"/>
          </a:xfrm>
          <a:prstGeom prst="rect">
            <a:avLst/>
          </a:prstGeom>
          <a:noFill/>
          <a:ln>
            <a:noFill/>
          </a:ln>
          <a:effectLst/>
        </p:spPr>
        <p:txBody>
          <a:bodyPr vert="horz" wrap="square" numCol="1" spcCol="215900" anchor="t"/>
          <a:lstStyle/>
          <a:p>
            <a:pPr marL="0" defTabSz="914400">
              <a:spcBef>
                <a:spcPts val="600"/>
              </a:spcBef>
              <a:spcAft>
                <a:spcPts val="800"/>
              </a:spcAft>
              <a:buNone/>
              <a:tabLst>
                <a:tab pos="3599815" algn="l"/>
              </a:tabLst>
              <a:defRPr lang="de-de" sz="1400">
                <a:uFill>
                  <a:solidFill>
                    <a:srgbClr val="000000"/>
                  </a:solidFill>
                </a:uFill>
                <a:latin typeface="Tahoma" pitchFamily="1" charset="0"/>
                <a:ea typeface="Tahoma" pitchFamily="1" charset="0"/>
                <a:cs typeface="Tahoma" pitchFamily="1" charset="0"/>
              </a:defRPr>
            </a:pPr>
            <a:r>
              <a:t>Prüfung von Auswirkungen</a:t>
            </a:r>
          </a:p>
        </p:txBody>
      </p:sp>
      <p:sp>
        <p:nvSpPr>
          <p:cNvPr id="7" name="Textbox4"/>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JgCAAD/fwAA/38AAAAAAAAJAAAABAAAAG4AZg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PhgAAAYaAABDNQAAPB0AABAAAAAmAAAACAAAAP//////////MAAAABQAAAAAAAAAAAD//wAAAQAAAP//AAABAA=="/>
              </a:ext>
            </a:extLst>
          </p:cNvSpPr>
          <p:nvPr/>
        </p:nvSpPr>
        <p:spPr>
          <a:xfrm>
            <a:off x="3940810" y="4230370"/>
            <a:ext cx="4717415" cy="521970"/>
          </a:xfrm>
          <a:prstGeom prst="rect">
            <a:avLst/>
          </a:prstGeom>
          <a:noFill/>
          <a:ln>
            <a:noFill/>
          </a:ln>
          <a:effectLst/>
        </p:spPr>
        <p:txBody>
          <a:bodyPr vert="horz" wrap="square" numCol="1" spcCol="215900" anchor="t"/>
          <a:lstStyle/>
          <a:p>
            <a:pPr marL="0" defTabSz="914400">
              <a:spcBef>
                <a:spcPts val="600"/>
              </a:spcBef>
              <a:spcAft>
                <a:spcPts val="800"/>
              </a:spcAft>
              <a:buNone/>
              <a:tabLst>
                <a:tab pos="3599815" algn="l"/>
              </a:tabLst>
              <a:defRPr lang="de-de" sz="1400">
                <a:uFill>
                  <a:solidFill>
                    <a:srgbClr val="000000"/>
                  </a:solidFill>
                </a:uFill>
                <a:latin typeface="Tahoma" pitchFamily="1" charset="0"/>
                <a:ea typeface="Tahoma" pitchFamily="1" charset="0"/>
                <a:cs typeface="Tahoma" pitchFamily="1" charset="0"/>
              </a:defRPr>
            </a:pPr>
            <a:r>
              <a:t>Angenommen, Sie würden das jetzt in Angriff nehmen, was würde Ihr Chef als Nächstes tun?</a:t>
            </a:r>
          </a:p>
        </p:txBody>
      </p:sp>
      <p:sp>
        <p:nvSpPr>
          <p:cNvPr id="8" name="Textbox5"/>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JgC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9AMAACYeAAAGFwAAGSAAABAAAAAmAAAACAAAAP//////////MAAAABQAAAAAAAAAAAD//wAAAQAAAP//AAABAA=="/>
              </a:ext>
            </a:extLst>
          </p:cNvSpPr>
          <p:nvPr/>
        </p:nvSpPr>
        <p:spPr>
          <a:xfrm>
            <a:off x="642620" y="4900930"/>
            <a:ext cx="3100070" cy="316865"/>
          </a:xfrm>
          <a:prstGeom prst="rect">
            <a:avLst/>
          </a:prstGeom>
          <a:noFill/>
          <a:ln>
            <a:noFill/>
          </a:ln>
          <a:effectLst/>
        </p:spPr>
        <p:txBody>
          <a:bodyPr vert="horz" wrap="square" numCol="1" spcCol="215900" anchor="t"/>
          <a:lstStyle/>
          <a:p>
            <a:pPr marL="0" defTabSz="914400">
              <a:spcBef>
                <a:spcPts val="600"/>
              </a:spcBef>
              <a:spcAft>
                <a:spcPts val="800"/>
              </a:spcAft>
              <a:buNone/>
              <a:tabLst>
                <a:tab pos="3599815" algn="l"/>
              </a:tabLst>
              <a:defRPr lang="de-de" sz="1400">
                <a:uFill>
                  <a:solidFill>
                    <a:srgbClr val="000000"/>
                  </a:solidFill>
                </a:uFill>
                <a:latin typeface="Tahoma" pitchFamily="1" charset="0"/>
                <a:ea typeface="Tahoma" pitchFamily="1" charset="0"/>
                <a:cs typeface="Tahoma" pitchFamily="1" charset="0"/>
              </a:defRPr>
            </a:pPr>
            <a:r>
              <a:t>Hypothetische </a:t>
            </a:r>
            <a:r>
              <a:t>Dissoziierungen</a:t>
            </a:r>
          </a:p>
        </p:txBody>
      </p:sp>
      <p:sp>
        <p:nvSpPr>
          <p:cNvPr id="9" name="Textbox6"/>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Jg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PhgAACYeAABDNQAAXCEAABAAAAAmAAAACAAAAP//////////MAAAABQAAAAAAAAAAAD//wAAAQAAAP//AAABAA=="/>
              </a:ext>
            </a:extLst>
          </p:cNvSpPr>
          <p:nvPr/>
        </p:nvSpPr>
        <p:spPr>
          <a:xfrm>
            <a:off x="3940810" y="4900930"/>
            <a:ext cx="4717415" cy="521970"/>
          </a:xfrm>
          <a:prstGeom prst="rect">
            <a:avLst/>
          </a:prstGeom>
          <a:noFill/>
          <a:ln>
            <a:noFill/>
          </a:ln>
          <a:effectLst/>
        </p:spPr>
        <p:txBody>
          <a:bodyPr vert="horz" wrap="square" numCol="1" spcCol="215900" anchor="t"/>
          <a:lstStyle/>
          <a:p>
            <a:pPr marL="0" defTabSz="914400">
              <a:spcBef>
                <a:spcPts val="600"/>
              </a:spcBef>
              <a:spcAft>
                <a:spcPts val="800"/>
              </a:spcAft>
              <a:buNone/>
              <a:tabLst>
                <a:tab pos="3599815" algn="l"/>
              </a:tabLst>
              <a:defRPr lang="de-de" sz="1400">
                <a:uFill>
                  <a:solidFill>
                    <a:srgbClr val="000000"/>
                  </a:solidFill>
                </a:uFill>
                <a:latin typeface="Tahoma" pitchFamily="1" charset="0"/>
                <a:ea typeface="Tahoma" pitchFamily="1" charset="0"/>
                <a:cs typeface="Tahoma" pitchFamily="1" charset="0"/>
              </a:defRPr>
            </a:pPr>
            <a:r>
              <a:t>Angenommen, Sie würden Ihre Mitarbeiter in die Frage einbeziehen: Was wäre für die Mitarbeiter wichtig?</a:t>
            </a:r>
          </a:p>
        </p:txBody>
      </p:sp>
      <p:sp>
        <p:nvSpPr>
          <p:cNvPr id="10" name="Textbox7"/>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Jg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gMAAHgiAAAMFwAAayQAABAAAAAmAAAACAAAAP//////////MAAAABQAAAAAAAAAAAD//wAAAQAAAP//AAABAA=="/>
              </a:ext>
            </a:extLst>
          </p:cNvSpPr>
          <p:nvPr/>
        </p:nvSpPr>
        <p:spPr>
          <a:xfrm>
            <a:off x="646430" y="5603240"/>
            <a:ext cx="3100070" cy="316865"/>
          </a:xfrm>
          <a:prstGeom prst="rect">
            <a:avLst/>
          </a:prstGeom>
          <a:noFill/>
          <a:ln>
            <a:noFill/>
          </a:ln>
          <a:effectLst/>
        </p:spPr>
        <p:txBody>
          <a:bodyPr vert="horz" wrap="square" numCol="1" spcCol="215900" anchor="t"/>
          <a:lstStyle/>
          <a:p>
            <a:pPr marL="0" defTabSz="914400">
              <a:spcBef>
                <a:spcPts val="600"/>
              </a:spcBef>
              <a:spcAft>
                <a:spcPts val="800"/>
              </a:spcAft>
              <a:buNone/>
              <a:tabLst>
                <a:tab pos="3599815" algn="l"/>
              </a:tabLst>
              <a:defRPr lang="de-de" sz="1400">
                <a:uFill>
                  <a:solidFill>
                    <a:srgbClr val="000000"/>
                  </a:solidFill>
                </a:uFill>
                <a:latin typeface="Tahoma" pitchFamily="1" charset="0"/>
                <a:ea typeface="Tahoma" pitchFamily="1" charset="0"/>
                <a:cs typeface="Tahoma" pitchFamily="1" charset="0"/>
              </a:defRPr>
            </a:pPr>
            <a:r>
              <a:t>Hypothetische Ziel-Weg-Verknüpfung</a:t>
            </a:r>
          </a:p>
        </p:txBody>
      </p:sp>
      <p:sp>
        <p:nvSpPr>
          <p:cNvPr id="11" name="Textbox8"/>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Jg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PhgAAHgiAABDNQAAriUAABAAAAAmAAAACAAAAP//////////MAAAABQAAAAAAAAAAAD//wAAAQAAAP//AAABAA=="/>
              </a:ext>
            </a:extLst>
          </p:cNvSpPr>
          <p:nvPr/>
        </p:nvSpPr>
        <p:spPr>
          <a:xfrm>
            <a:off x="3940810" y="5603240"/>
            <a:ext cx="4717415" cy="521970"/>
          </a:xfrm>
          <a:prstGeom prst="rect">
            <a:avLst/>
          </a:prstGeom>
          <a:noFill/>
          <a:ln>
            <a:noFill/>
          </a:ln>
          <a:effectLst/>
        </p:spPr>
        <p:txBody>
          <a:bodyPr vert="horz" wrap="square" numCol="1" spcCol="215900" anchor="t"/>
          <a:lstStyle/>
          <a:p>
            <a:pPr marL="0" defTabSz="914400">
              <a:spcBef>
                <a:spcPts val="600"/>
              </a:spcBef>
              <a:spcAft>
                <a:spcPts val="800"/>
              </a:spcAft>
              <a:buNone/>
              <a:tabLst>
                <a:tab pos="3599815" algn="l"/>
              </a:tabLst>
              <a:defRPr lang="de-de" sz="1400">
                <a:uFill>
                  <a:solidFill>
                    <a:srgbClr val="000000"/>
                  </a:solidFill>
                </a:uFill>
                <a:latin typeface="Tahoma" pitchFamily="1" charset="0"/>
                <a:ea typeface="Tahoma" pitchFamily="1" charset="0"/>
                <a:cs typeface="Tahoma" pitchFamily="1" charset="0"/>
              </a:defRPr>
            </a:pPr>
            <a:r>
              <a:t>Angenommen, Sie würden heute in einem Jahr auf das erreichte Ziel zurückblicken: Welche Meilensteine auf Ihrem Weg waren für Sie besonders wichtig?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8"/>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9"/>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0"/>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animBg="1"/>
      <p:bldP spid="4" grpId="0" animBg="1" advAuto="0"/>
      <p:bldP spid="5" grpId="0" animBg="1" advAuto="0"/>
      <p:bldP spid="6" grpId="0" animBg="1" advAuto="0"/>
      <p:bldP spid="7" grpId="0" animBg="1" advAuto="0"/>
      <p:bldP spid="8" grpId="0" animBg="1" advAuto="0"/>
      <p:bldP spid="9" grpId="0" animBg="1" advAuto="0"/>
      <p:bldP spid="10" grpId="0" animBg="1" advAuto="0"/>
      <p:bldP spid="11" grpId="0" animBg="1" advAuto="0"/>
    </p:bldLst>
    <p:extLst>
      <p:ext uri="smNativeData">
        <pr:smNativeData xmlns:pr="smNativeData" xmlns="smNativeData" val="UKlVYA4AAAAFAAAA/v///wEAAAABAAAAAAAAAAAAAAAAAAAAAAAAAAkAAAAAAAAAAQAAAAEAAAAAAAAAAAAAAAAAAAAAAAAADQAAAAEAAAABAAAAAQAAAAAAAAAAAAAAAAAAAAAAAAARAAAAAgAAAAEAAAABAAAAAAAAAAAAAAAAAAAAAAAAABUAAAADAAAAAQAAAAEAAAAAAAAAAAAAAAAAAAAAAAAAGQAAAAQAAAABAAAAAQAAAAAAAAAAAAAAAAAAAAAAAAAdAAAA/f///wEAAAABAAAAAAAAAAAAAAAAAAAAAAAAACEAAAD9////AQAAAAEAAAAAAAAAAAAAAAAAAAAAAAAAJQAAAP3///8BAAAAAQAAAAAAAAAAAAAAAAAAAAAAAAApAAAA/f///wEAAAABAAAAAAAAAAAAAAAAAAAAAAAAAC0AAAD9////AQAAAAEAAAAAAAAAAAAAAAAAAAAAAAAAMQAAAP3///8BAAAAAQAAAAAAAAAAAAAAAAAAAAAAAAA1AAAA/f///wEAAAABAAAAAAAAAAAAAAAAAAAAAAAAADkAAAD9////AQAAAAEAAAAAAAAAAAAAAAAAAAAAAAAA"/>
      </p:ext>
    </p:extLst>
  </p:timing>
</p:sld>
</file>

<file path=ppt/slides/slide4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HAIAADYGAABDNQAASScAABAAAAAmAAAACAAAAP//////////MAAAABQAAAAAAAAAAAD//wAAAQAAAP//AAABAA=="/>
              </a:ext>
            </a:extLst>
          </p:cNvSpPr>
          <p:nvPr/>
        </p:nvSpPr>
        <p:spPr>
          <a:xfrm>
            <a:off x="342900" y="1009650"/>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uFill>
                  <a:solidFill>
                    <a:srgbClr val="000000"/>
                  </a:solidFill>
                </a:uFill>
                <a:latin typeface="Tahoma" pitchFamily="1" charset="0"/>
                <a:ea typeface="Tahoma" pitchFamily="1" charset="0"/>
                <a:cs typeface="Tahoma" pitchFamily="1" charset="0"/>
              </a:defRPr>
            </a:pPr>
            <a:r>
              <a:rPr sz="1800"/>
              <a:t>Fragen </a:t>
            </a:r>
            <a:r>
              <a:rPr sz="1200"/>
              <a:t>(23 von </a:t>
            </a:r>
            <a:r>
              <a:rPr lang="de-de" sz="1200"/>
              <a:t>31</a:t>
            </a:r>
            <a:r>
              <a:rPr sz="1200"/>
              <a:t>)</a:t>
            </a:r>
            <a:endParaRPr sz="1200"/>
          </a:p>
          <a:p>
            <a:pPr>
              <a:lnSpc>
                <a:spcPct val="150000"/>
              </a:lnSpc>
              <a:spcAft>
                <a:spcPts val="800"/>
              </a:spcAft>
              <a:buNone/>
              <a:defRPr sz="1600">
                <a:uFill>
                  <a:solidFill>
                    <a:srgbClr val="000000"/>
                  </a:solidFill>
                </a:uFill>
                <a:latin typeface="Tahoma" pitchFamily="1" charset="0"/>
                <a:ea typeface="Tahoma" pitchFamily="1" charset="0"/>
                <a:cs typeface="Tahoma" pitchFamily="1" charset="0"/>
              </a:defRPr>
            </a:pPr>
            <a:r>
              <a:t>Systemische Fragen </a:t>
            </a:r>
            <a:r>
              <a:rPr sz="1200"/>
              <a:t>(9 von 9)</a:t>
            </a:r>
            <a:endParaRPr sz="1200"/>
          </a:p>
          <a:p>
            <a:pPr marL="323850" indent="-285750">
              <a:spcBef>
                <a:spcPts val="6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t>Verflüssigende Fragen</a:t>
            </a:r>
          </a:p>
          <a:p>
            <a:pPr marL="288290">
              <a:spcBef>
                <a:spcPts val="600"/>
              </a:spcBef>
              <a:spcAft>
                <a:spcPts val="300"/>
              </a:spcAft>
              <a:buNone/>
              <a:defRPr sz="1400">
                <a:uFill>
                  <a:solidFill>
                    <a:srgbClr val="000000"/>
                  </a:solidFill>
                </a:uFill>
                <a:latin typeface="Tahoma" pitchFamily="1" charset="0"/>
                <a:ea typeface="Tahoma" pitchFamily="1" charset="0"/>
                <a:cs typeface="Tahoma" pitchFamily="1" charset="0"/>
              </a:defRPr>
            </a:pPr>
            <a:r>
              <a:rPr lang="de-de"/>
              <a:t>Das Gefühl des Feststeckens im Problem wird verändert oder sogar aufgelöst, indem man früheres erfolgreiches Handeln und die damit verbundenen positiven Emotionen wieder erlebt.</a:t>
            </a:r>
            <a:endParaRPr lang="de-de"/>
          </a:p>
          <a:p>
            <a:pPr marL="612140">
              <a:spcBef>
                <a:spcPts val="600"/>
              </a:spcBef>
              <a:spcAft>
                <a:spcPts val="600"/>
              </a:spcAft>
              <a:buNone/>
              <a:defRPr lang="de-de" sz="1400">
                <a:uFill>
                  <a:solidFill>
                    <a:srgbClr val="000000"/>
                  </a:solidFill>
                </a:uFill>
                <a:latin typeface="Tahoma" pitchFamily="1" charset="0"/>
                <a:ea typeface="Tahoma" pitchFamily="1" charset="0"/>
                <a:cs typeface="Tahoma" pitchFamily="1" charset="0"/>
              </a:defRPr>
            </a:pPr>
            <a:r>
              <a:t>"Sie haben gesagt, dass Sie in der Vergangenheit schon einige Krisen erfolgreich bewältigten. Welche Situationen waren das?"</a:t>
            </a:r>
          </a:p>
          <a:p>
            <a:pPr marL="323850" indent="-285750">
              <a:spcBef>
                <a:spcPts val="25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rPr lang="de-de"/>
              <a:t>Innere Wertigkeiten erforschen</a:t>
            </a:r>
            <a:endParaRPr lang="de-de"/>
          </a:p>
          <a:p>
            <a:pPr marL="612140">
              <a:spcBef>
                <a:spcPts val="300"/>
              </a:spcBef>
              <a:buNone/>
              <a:defRPr sz="1400">
                <a:uFill>
                  <a:solidFill>
                    <a:srgbClr val="000000"/>
                  </a:solidFill>
                </a:uFill>
                <a:latin typeface="Tahoma" pitchFamily="1" charset="0"/>
                <a:ea typeface="Tahoma" pitchFamily="1" charset="0"/>
                <a:cs typeface="Tahoma" pitchFamily="1" charset="0"/>
              </a:defRPr>
            </a:pPr>
            <a:r>
              <a:rPr lang="de-de"/>
              <a:t>"Welche fünf Firmen wären aus Ihrer Sicht besonders gute Arbeitgeber für Sie?"</a:t>
            </a:r>
            <a:endParaRPr lang="de-de"/>
          </a:p>
          <a:p>
            <a:pPr marL="612140">
              <a:spcBef>
                <a:spcPts val="300"/>
              </a:spcBef>
              <a:buNone/>
              <a:defRPr sz="1400">
                <a:uFill>
                  <a:solidFill>
                    <a:srgbClr val="000000"/>
                  </a:solidFill>
                </a:uFill>
                <a:latin typeface="Tahoma" pitchFamily="1" charset="0"/>
                <a:ea typeface="Tahoma" pitchFamily="1" charset="0"/>
                <a:cs typeface="Tahoma" pitchFamily="1" charset="0"/>
              </a:defRPr>
            </a:pPr>
            <a:r>
              <a:rPr lang="de-de"/>
              <a:t>"Bringen Sie diese bitte in eine Rangfolge."</a:t>
            </a:r>
            <a:endParaRPr lang="de-de"/>
          </a:p>
          <a:p>
            <a:pPr marL="612140">
              <a:spcBef>
                <a:spcPts val="300"/>
              </a:spcBef>
              <a:buNone/>
              <a:defRPr sz="1400">
                <a:uFill>
                  <a:solidFill>
                    <a:srgbClr val="000000"/>
                  </a:solidFill>
                </a:uFill>
                <a:latin typeface="Tahoma" pitchFamily="1" charset="0"/>
                <a:ea typeface="Tahoma" pitchFamily="1" charset="0"/>
                <a:cs typeface="Tahoma" pitchFamily="1" charset="0"/>
              </a:defRPr>
            </a:pPr>
            <a:r>
              <a:rPr lang="de-de"/>
              <a:t>"Was ist hierbei ihr Ordnungsprinzip?"</a:t>
            </a:r>
            <a:endParaRPr lang="de-de"/>
          </a:p>
          <a:p>
            <a:pPr marL="612140">
              <a:spcBef>
                <a:spcPts val="300"/>
              </a:spcBef>
              <a:spcAft>
                <a:spcPts val="600"/>
              </a:spcAft>
              <a:buNone/>
              <a:defRPr sz="1400">
                <a:uFill>
                  <a:solidFill>
                    <a:srgbClr val="000000"/>
                  </a:solidFill>
                </a:uFill>
                <a:latin typeface="Tahoma" pitchFamily="1" charset="0"/>
                <a:ea typeface="Tahoma" pitchFamily="1" charset="0"/>
                <a:cs typeface="Tahoma" pitchFamily="1" charset="0"/>
              </a:defRPr>
            </a:pPr>
            <a:r>
              <a:rPr lang="de-de"/>
              <a:t>"An welcher Stelle wäre Ihr jetziges Unternehmen?"</a:t>
            </a:r>
            <a:endParaRPr lang="de-de"/>
          </a:p>
          <a:p>
            <a:pPr marL="323850" indent="-285750">
              <a:spcBef>
                <a:spcPts val="2500"/>
              </a:spcBef>
              <a:spcAft>
                <a:spcPts val="600"/>
              </a:spcAft>
              <a:buClr>
                <a:schemeClr val="folHlink"/>
              </a:buClr>
              <a:buFont typeface="Wingdings" pitchFamily="2" charset="2"/>
              <a:buChar char=""/>
              <a:defRPr sz="1400">
                <a:uFill>
                  <a:solidFill>
                    <a:srgbClr val="000000"/>
                  </a:solidFill>
                </a:uFill>
                <a:latin typeface="Tahoma" pitchFamily="1" charset="0"/>
                <a:ea typeface="Arial" pitchFamily="1" charset="0"/>
                <a:cs typeface="Arial" pitchFamily="1" charset="0"/>
              </a:defRPr>
            </a:pPr>
            <a:r>
              <a:rPr lang="de-de"/>
              <a:t>Fragen, die ungewohntes </a:t>
            </a:r>
            <a:r>
              <a:rPr lang="de-de"/>
              <a:t>Antwortverhalten erzeugen.</a:t>
            </a:r>
            <a:endParaRPr lang="de-de"/>
          </a:p>
          <a:p>
            <a:pPr marL="288290">
              <a:spcBef>
                <a:spcPts val="600"/>
              </a:spcBef>
              <a:spcAft>
                <a:spcPts val="300"/>
              </a:spcAft>
              <a:buNone/>
              <a:defRPr sz="1400">
                <a:uFill>
                  <a:solidFill>
                    <a:srgbClr val="000000"/>
                  </a:solidFill>
                </a:uFill>
                <a:latin typeface="Tahoma" pitchFamily="1" charset="0"/>
                <a:ea typeface="Tahoma" pitchFamily="1" charset="0"/>
                <a:cs typeface="Tahoma" pitchFamily="1" charset="0"/>
              </a:defRPr>
            </a:pPr>
            <a:r>
              <a:rPr lang="de-de"/>
              <a:t>Der Klient beschreibt die aktuelle Situation in der Abteilung als ziemlich chaotisch.</a:t>
            </a:r>
            <a:endParaRPr lang="de-de"/>
          </a:p>
          <a:p>
            <a:pPr marL="612140">
              <a:spcAft>
                <a:spcPts val="600"/>
              </a:spcAft>
              <a:buNone/>
              <a:defRPr sz="1400">
                <a:uFill>
                  <a:solidFill>
                    <a:srgbClr val="000000"/>
                  </a:solidFill>
                </a:uFill>
                <a:latin typeface="Tahoma" pitchFamily="1" charset="0"/>
                <a:ea typeface="Tahoma" pitchFamily="1" charset="0"/>
                <a:cs typeface="Tahoma" pitchFamily="1" charset="0"/>
              </a:defRPr>
            </a:pPr>
            <a:r>
              <a:rPr lang="de-de"/>
              <a:t>"Was müsste man tun, um diese Situation möglichst zu stabilisieren?"</a:t>
            </a:r>
            <a:endParaRPr lang="de-de"/>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4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
      </p:ext>
    </p:extLst>
  </p:timing>
</p:sld>
</file>

<file path=ppt/slides/slide4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HAIAAAQGAABDNQAAFycAABAAAAAmAAAACAAAAP//////////MAAAABQAAAAAAAAAAAD//wAAAQAAAP//AAABAA=="/>
              </a:ext>
            </a:extLst>
          </p:cNvSpPr>
          <p:nvPr/>
        </p:nvSpPr>
        <p:spPr>
          <a:xfrm>
            <a:off x="342900" y="977900"/>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uFill>
                  <a:solidFill>
                    <a:srgbClr val="000000"/>
                  </a:solidFill>
                </a:uFill>
                <a:latin typeface="Tahoma" pitchFamily="1" charset="0"/>
                <a:ea typeface="Tahoma" pitchFamily="1" charset="0"/>
                <a:cs typeface="Tahoma" pitchFamily="1" charset="0"/>
              </a:defRPr>
            </a:pPr>
            <a:r>
              <a:rPr sz="1800"/>
              <a:t>Fragen </a:t>
            </a:r>
            <a:r>
              <a:rPr sz="1200"/>
              <a:t>(24 von </a:t>
            </a:r>
            <a:r>
              <a:rPr lang="de-de" sz="1200"/>
              <a:t>31</a:t>
            </a:r>
            <a:r>
              <a:rPr sz="1200"/>
              <a:t>)</a:t>
            </a:r>
            <a:endParaRPr sz="1200"/>
          </a:p>
          <a:p>
            <a:pPr>
              <a:lnSpc>
                <a:spcPct val="150000"/>
              </a:lnSpc>
              <a:spcAft>
                <a:spcPts val="800"/>
              </a:spcAft>
              <a:buNone/>
              <a:defRPr sz="1600">
                <a:uFill>
                  <a:solidFill>
                    <a:srgbClr val="000000"/>
                  </a:solidFill>
                </a:uFill>
                <a:latin typeface="Tahoma" pitchFamily="1" charset="0"/>
                <a:ea typeface="Tahoma" pitchFamily="1" charset="0"/>
                <a:cs typeface="Tahoma" pitchFamily="1" charset="0"/>
              </a:defRPr>
            </a:pPr>
            <a:r>
              <a:t>Skalierungsfragen </a:t>
            </a:r>
            <a:r>
              <a:rPr sz="1200"/>
              <a:t>(1 von 3)</a:t>
            </a:r>
            <a:endParaRPr sz="1200"/>
          </a:p>
          <a:p>
            <a:pPr marL="288290">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Vor dem Coaching:</a:t>
            </a:r>
          </a:p>
          <a:p>
            <a:pPr marL="539750">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"Wie geht es Ihnen?"</a:t>
            </a:r>
          </a:p>
          <a:p>
            <a:pPr marL="539750">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"Na ja."</a:t>
            </a:r>
          </a:p>
          <a:p>
            <a:pPr marL="288290">
              <a:spcBef>
                <a:spcPts val="600"/>
              </a:spcBef>
              <a:spcAft>
                <a:spcPts val="1600"/>
              </a:spcAft>
              <a:buNone/>
              <a:defRPr sz="1400">
                <a:uFill>
                  <a:solidFill>
                    <a:srgbClr val="000000"/>
                  </a:solidFill>
                </a:uFill>
                <a:latin typeface="Tahoma" pitchFamily="1" charset="0"/>
                <a:ea typeface="Tahoma" pitchFamily="1" charset="0"/>
                <a:cs typeface="Tahoma" pitchFamily="1" charset="0"/>
              </a:defRPr>
            </a:pPr>
            <a:r>
              <a:t>Was wissen Sie jetzt über Ihren Gesprächspartner?</a:t>
            </a:r>
          </a:p>
          <a:p>
            <a:pPr marL="288290">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Nach dem Coaching:</a:t>
            </a:r>
          </a:p>
          <a:p>
            <a:pPr marL="539750">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"Wie geht es Ihnen jetzt?"</a:t>
            </a:r>
          </a:p>
          <a:p>
            <a:pPr marL="539750">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"Besser."</a:t>
            </a:r>
          </a:p>
          <a:p>
            <a:pPr marL="288290">
              <a:spcBef>
                <a:spcPts val="600"/>
              </a:spcBef>
              <a:spcAft>
                <a:spcPts val="1600"/>
              </a:spcAft>
              <a:buNone/>
              <a:defRPr sz="1400">
                <a:uFill>
                  <a:solidFill>
                    <a:srgbClr val="000000"/>
                  </a:solidFill>
                </a:uFill>
                <a:latin typeface="Tahoma" pitchFamily="1" charset="0"/>
                <a:ea typeface="Tahoma" pitchFamily="1" charset="0"/>
                <a:cs typeface="Tahoma" pitchFamily="1" charset="0"/>
              </a:defRPr>
            </a:pPr>
            <a:r>
              <a:t>Was wissen Sie jetzt über Ihren Gesprächspartner?</a:t>
            </a:r>
          </a:p>
          <a:p>
            <a:pPr marL="288290">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Die beiden Aussagen "Na ja." und "Besser." sind das Ergebnis einer subjektiven Bewertung, über die Sie keine weitere Information haben.</a:t>
            </a:r>
          </a:p>
          <a:p>
            <a:pPr marL="288290">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Hilfreich wäre ein</a:t>
            </a:r>
            <a:r>
              <a:rPr i="1"/>
              <a:t> 'Messgerät für das Befinden'</a:t>
            </a:r>
            <a: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0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A=="/>
      </p:ext>
    </p:extLst>
  </p:timing>
</p:sld>
</file>

<file path=ppt/slides/slide4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HAIAAAQGAABDNQAAFycAABAAAAAmAAAACAAAAP//////////MAAAABQAAAAAAAAAAAD//wAAAQAAAP//AAABAA=="/>
              </a:ext>
            </a:extLst>
          </p:cNvSpPr>
          <p:nvPr/>
        </p:nvSpPr>
        <p:spPr>
          <a:xfrm>
            <a:off x="342900" y="977900"/>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uFill>
                  <a:solidFill>
                    <a:srgbClr val="000000"/>
                  </a:solidFill>
                </a:uFill>
                <a:latin typeface="Tahoma" pitchFamily="1" charset="0"/>
                <a:ea typeface="Tahoma" pitchFamily="1" charset="0"/>
                <a:cs typeface="Tahoma" pitchFamily="1" charset="0"/>
              </a:defRPr>
            </a:pPr>
            <a:r>
              <a:rPr sz="1800"/>
              <a:t>Fragen </a:t>
            </a:r>
            <a:r>
              <a:rPr sz="1200"/>
              <a:t>(25 von </a:t>
            </a:r>
            <a:r>
              <a:rPr lang="de-de" sz="1200"/>
              <a:t>31</a:t>
            </a:r>
            <a:r>
              <a:rPr sz="1200"/>
              <a:t>)</a:t>
            </a:r>
            <a:endParaRPr sz="1200"/>
          </a:p>
          <a:p>
            <a:pPr>
              <a:lnSpc>
                <a:spcPct val="150000"/>
              </a:lnSpc>
              <a:spcAft>
                <a:spcPts val="800"/>
              </a:spcAft>
              <a:buNone/>
              <a:defRPr sz="1600">
                <a:uFill>
                  <a:solidFill>
                    <a:srgbClr val="000000"/>
                  </a:solidFill>
                </a:uFill>
                <a:latin typeface="Tahoma" pitchFamily="1" charset="0"/>
                <a:ea typeface="Tahoma" pitchFamily="1" charset="0"/>
                <a:cs typeface="Tahoma" pitchFamily="1" charset="0"/>
              </a:defRPr>
            </a:pPr>
            <a:r>
              <a:t>Skalierungsfragen </a:t>
            </a:r>
            <a:r>
              <a:rPr sz="1200"/>
              <a:t>(2 von 3)</a:t>
            </a:r>
            <a:endParaRPr sz="1200"/>
          </a:p>
          <a:p>
            <a:pPr marL="288290">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Ein Messgerät für das Befinden:</a:t>
            </a:r>
          </a:p>
          <a:p>
            <a:pPr marL="720090" indent="-342900">
              <a:spcBef>
                <a:spcPts val="600"/>
              </a:spcBef>
              <a:spcAft>
                <a:spcPts val="600"/>
              </a:spcAft>
              <a:buClr>
                <a:srgbClr val="00998A"/>
              </a:buClr>
              <a:buFont typeface="Wingdings" pitchFamily="2" charset="2"/>
              <a:buChar char=""/>
              <a:defRPr sz="1400">
                <a:uFill>
                  <a:solidFill>
                    <a:srgbClr val="000000"/>
                  </a:solidFill>
                </a:uFill>
                <a:latin typeface="Tahoma" pitchFamily="1" charset="0"/>
                <a:ea typeface="Tahoma" pitchFamily="1" charset="0"/>
                <a:cs typeface="Tahoma" pitchFamily="1" charset="0"/>
              </a:defRPr>
            </a:pPr>
            <a:r>
              <a:t>"Stellen Sie sich eine Skala von 0 bis 10 vor.</a:t>
            </a:r>
            <a:br/>
            <a:r>
              <a:t>0 bedeutet 'ganz schlimm' und 10 bedeutet 'sehr gut'."</a:t>
            </a:r>
          </a:p>
          <a:p>
            <a:pPr marL="720090" indent="-342900">
              <a:spcBef>
                <a:spcPts val="600"/>
              </a:spcBef>
              <a:spcAft>
                <a:spcPts val="600"/>
              </a:spcAft>
              <a:buClr>
                <a:srgbClr val="00998A"/>
              </a:buClr>
              <a:buFont typeface="Wingdings" pitchFamily="2" charset="2"/>
              <a:buChar char=""/>
              <a:defRPr sz="1400">
                <a:uFill>
                  <a:solidFill>
                    <a:srgbClr val="000000"/>
                  </a:solidFill>
                </a:uFill>
                <a:latin typeface="Tahoma" pitchFamily="1" charset="0"/>
                <a:ea typeface="Tahoma" pitchFamily="1" charset="0"/>
                <a:cs typeface="Tahoma" pitchFamily="1" charset="0"/>
              </a:defRPr>
            </a:pPr>
            <a:r>
              <a:t>Vor dem Coaching:</a:t>
            </a:r>
          </a:p>
          <a:p>
            <a:pPr marL="1296035" indent="-342900">
              <a:spcAft>
                <a:spcPts val="600"/>
              </a:spcAft>
              <a:buClr>
                <a:srgbClr val="00998A"/>
              </a:buClr>
              <a:buFont typeface="Wingdings" pitchFamily="2" charset="2"/>
              <a:buChar char=""/>
              <a:defRPr sz="1400">
                <a:uFill>
                  <a:solidFill>
                    <a:srgbClr val="000000"/>
                  </a:solidFill>
                </a:uFill>
                <a:latin typeface="Tahoma" pitchFamily="1" charset="0"/>
                <a:ea typeface="Tahoma" pitchFamily="1" charset="0"/>
                <a:cs typeface="Tahoma" pitchFamily="1" charset="0"/>
              </a:defRPr>
            </a:pPr>
            <a:r>
              <a:t>"Wo auf der Skala stehen Sie jetzt?"</a:t>
            </a:r>
          </a:p>
          <a:p>
            <a:pPr marL="1296035" indent="-342900">
              <a:spcAft>
                <a:spcPts val="600"/>
              </a:spcAft>
              <a:buClr>
                <a:srgbClr val="00998A"/>
              </a:buClr>
              <a:buFont typeface="Wingdings" pitchFamily="2" charset="2"/>
              <a:buChar char=""/>
              <a:defRPr sz="1400">
                <a:uFill>
                  <a:solidFill>
                    <a:srgbClr val="000000"/>
                  </a:solidFill>
                </a:uFill>
                <a:latin typeface="Tahoma" pitchFamily="1" charset="0"/>
                <a:ea typeface="Tahoma" pitchFamily="1" charset="0"/>
                <a:cs typeface="Tahoma" pitchFamily="1" charset="0"/>
              </a:defRPr>
            </a:pPr>
            <a:r>
              <a:t>"Wo möchten Sie </a:t>
            </a:r>
            <a:r>
              <a:t>idealerweise hin?"</a:t>
            </a:r>
          </a:p>
          <a:p>
            <a:pPr marL="1296035" indent="-342900">
              <a:spcAft>
                <a:spcPts val="600"/>
              </a:spcAft>
              <a:buClr>
                <a:srgbClr val="00998A"/>
              </a:buClr>
              <a:buFont typeface="Wingdings" pitchFamily="2" charset="2"/>
              <a:buChar char=""/>
              <a:defRPr sz="1400">
                <a:uFill>
                  <a:solidFill>
                    <a:srgbClr val="000000"/>
                  </a:solidFill>
                </a:uFill>
                <a:latin typeface="Tahoma" pitchFamily="1" charset="0"/>
                <a:ea typeface="Tahoma" pitchFamily="1" charset="0"/>
                <a:cs typeface="Tahoma" pitchFamily="1" charset="0"/>
              </a:defRPr>
            </a:pPr>
            <a:r>
              <a:t>"Was müssten Sie tun, um einen </a:t>
            </a:r>
            <a:r>
              <a:t>Skalenpunkt nach oben zu kommen?"</a:t>
            </a:r>
          </a:p>
          <a:p>
            <a:pPr marL="720090" indent="-342900">
              <a:spcBef>
                <a:spcPts val="600"/>
              </a:spcBef>
              <a:spcAft>
                <a:spcPts val="600"/>
              </a:spcAft>
              <a:buClr>
                <a:srgbClr val="00998A"/>
              </a:buClr>
              <a:buFont typeface="Wingdings" pitchFamily="2" charset="2"/>
              <a:buChar char=""/>
              <a:defRPr sz="1400">
                <a:uFill>
                  <a:solidFill>
                    <a:srgbClr val="000000"/>
                  </a:solidFill>
                </a:uFill>
                <a:latin typeface="Tahoma" pitchFamily="1" charset="0"/>
                <a:ea typeface="Tahoma" pitchFamily="1" charset="0"/>
                <a:cs typeface="Tahoma" pitchFamily="1" charset="0"/>
              </a:defRPr>
            </a:pPr>
            <a:r>
              <a:t>Nach dem Coaching:</a:t>
            </a:r>
          </a:p>
          <a:p>
            <a:pPr marL="1296035" indent="-342900">
              <a:spcAft>
                <a:spcPts val="600"/>
              </a:spcAft>
              <a:buClr>
                <a:srgbClr val="00998A"/>
              </a:buClr>
              <a:buFont typeface="Wingdings" pitchFamily="2" charset="2"/>
              <a:buChar char=""/>
              <a:defRPr sz="1400">
                <a:uFill>
                  <a:solidFill>
                    <a:srgbClr val="000000"/>
                  </a:solidFill>
                </a:uFill>
                <a:latin typeface="Tahoma" pitchFamily="1" charset="0"/>
                <a:ea typeface="Tahoma" pitchFamily="1" charset="0"/>
                <a:cs typeface="Tahoma" pitchFamily="1" charset="0"/>
              </a:defRPr>
            </a:pPr>
            <a:r>
              <a:t>"Wo auf der Skala stehen Sie jetzt?"</a:t>
            </a:r>
          </a:p>
          <a:p>
            <a:pPr marL="1296035" indent="-342900">
              <a:spcAft>
                <a:spcPts val="600"/>
              </a:spcAft>
              <a:buClr>
                <a:srgbClr val="00998A"/>
              </a:buClr>
              <a:buFont typeface="Wingdings" pitchFamily="2" charset="2"/>
              <a:buChar char=""/>
              <a:defRPr sz="1400">
                <a:uFill>
                  <a:solidFill>
                    <a:srgbClr val="000000"/>
                  </a:solidFill>
                </a:uFill>
                <a:latin typeface="Tahoma" pitchFamily="1" charset="0"/>
                <a:ea typeface="Tahoma" pitchFamily="1" charset="0"/>
                <a:cs typeface="Tahoma" pitchFamily="1" charset="0"/>
              </a:defRPr>
            </a:pPr>
            <a:r>
              <a:t>"Was hat die Veränderung ausgelöst?"</a:t>
            </a:r>
          </a:p>
          <a:p>
            <a:pPr marL="1296035" indent="-342900">
              <a:spcAft>
                <a:spcPts val="600"/>
              </a:spcAft>
              <a:buClr>
                <a:srgbClr val="00998A"/>
              </a:buClr>
              <a:buFont typeface="Wingdings" pitchFamily="2" charset="2"/>
              <a:buChar char=""/>
              <a:defRPr sz="1400">
                <a:uFill>
                  <a:solidFill>
                    <a:srgbClr val="000000"/>
                  </a:solidFill>
                </a:uFill>
                <a:latin typeface="Tahoma" pitchFamily="1" charset="0"/>
                <a:ea typeface="Tahoma" pitchFamily="1" charset="0"/>
                <a:cs typeface="Tahoma" pitchFamily="1" charset="0"/>
              </a:defRPr>
            </a:pPr>
            <a:r>
              <a:t>"Was müsste passieren, damit Sie noch einen </a:t>
            </a:r>
            <a:r>
              <a:t>Skalenpunkt höher kommen?"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0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A=="/>
      </p:ext>
    </p:extLst>
  </p:timing>
</p:sld>
</file>

<file path=ppt/slides/slide4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HAIAADYGAABDNQAASScAABAAAAAmAAAACAAAAP//////////MAAAABQAAAAAAAAAAAD//wAAAQAAAP//AAABAA=="/>
              </a:ext>
            </a:extLst>
          </p:cNvSpPr>
          <p:nvPr/>
        </p:nvSpPr>
        <p:spPr>
          <a:xfrm>
            <a:off x="342900" y="1009650"/>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uFill>
                  <a:solidFill>
                    <a:srgbClr val="000000"/>
                  </a:solidFill>
                </a:uFill>
                <a:latin typeface="Tahoma" pitchFamily="1" charset="0"/>
                <a:ea typeface="Tahoma" pitchFamily="1" charset="0"/>
                <a:cs typeface="Tahoma" pitchFamily="1" charset="0"/>
              </a:defRPr>
            </a:pPr>
            <a:r>
              <a:rPr sz="1800"/>
              <a:t>Fragen </a:t>
            </a:r>
            <a:r>
              <a:rPr sz="1200"/>
              <a:t>(26 von </a:t>
            </a:r>
            <a:r>
              <a:rPr lang="de-de" sz="1200"/>
              <a:t>31</a:t>
            </a:r>
            <a:r>
              <a:rPr sz="1200"/>
              <a:t>)</a:t>
            </a:r>
            <a:endParaRPr sz="1200"/>
          </a:p>
          <a:p>
            <a:pPr>
              <a:lnSpc>
                <a:spcPct val="150000"/>
              </a:lnSpc>
              <a:spcAft>
                <a:spcPts val="800"/>
              </a:spcAft>
              <a:buNone/>
              <a:defRPr sz="1600">
                <a:uFill>
                  <a:solidFill>
                    <a:srgbClr val="000000"/>
                  </a:solidFill>
                </a:uFill>
                <a:latin typeface="Tahoma" pitchFamily="1" charset="0"/>
                <a:ea typeface="Tahoma" pitchFamily="1" charset="0"/>
                <a:cs typeface="Tahoma" pitchFamily="1" charset="0"/>
              </a:defRPr>
            </a:pPr>
            <a:r>
              <a:t>Skalierungsfragen </a:t>
            </a:r>
            <a:r>
              <a:rPr sz="1200"/>
              <a:t>(3 von 3)</a:t>
            </a:r>
            <a:endParaRPr sz="1200"/>
          </a:p>
          <a:p>
            <a:pPr marL="288290">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Skalentypen</a:t>
            </a:r>
          </a:p>
          <a:p>
            <a:pPr marL="720090" indent="-342900">
              <a:spcBef>
                <a:spcPts val="600"/>
              </a:spcBef>
              <a:spcAft>
                <a:spcPts val="600"/>
              </a:spcAft>
              <a:buClr>
                <a:srgbClr val="00998A"/>
              </a:buClr>
              <a:buFont typeface="Wingdings" pitchFamily="2" charset="2"/>
              <a:buChar char=""/>
              <a:defRPr sz="1400">
                <a:uFill>
                  <a:solidFill>
                    <a:srgbClr val="000000"/>
                  </a:solidFill>
                </a:uFill>
                <a:latin typeface="Tahoma" pitchFamily="1" charset="0"/>
                <a:ea typeface="Tahoma" pitchFamily="1" charset="0"/>
                <a:cs typeface="Tahoma" pitchFamily="1" charset="0"/>
              </a:defRPr>
            </a:pPr>
            <a:r>
              <a:t>Fortschrittsskala (Zielsetzung, Nähe und Abstand zum Ziel)</a:t>
            </a:r>
          </a:p>
          <a:p>
            <a:pPr marL="720090" indent="-342900">
              <a:spcBef>
                <a:spcPts val="600"/>
              </a:spcBef>
              <a:spcAft>
                <a:spcPts val="600"/>
              </a:spcAft>
              <a:buClr>
                <a:srgbClr val="00998A"/>
              </a:buClr>
              <a:buFont typeface="Wingdings" pitchFamily="2" charset="2"/>
              <a:buChar char=""/>
              <a:defRPr sz="1400">
                <a:uFill>
                  <a:solidFill>
                    <a:srgbClr val="000000"/>
                  </a:solidFill>
                </a:uFill>
                <a:latin typeface="Tahoma" pitchFamily="1" charset="0"/>
                <a:ea typeface="Tahoma" pitchFamily="1" charset="0"/>
                <a:cs typeface="Tahoma" pitchFamily="1" charset="0"/>
              </a:defRPr>
            </a:pPr>
            <a:r>
              <a:t>Zuversichtsskala (wie realistisch ist ein Vorhaben?)</a:t>
            </a:r>
          </a:p>
          <a:p>
            <a:pPr marL="720090" indent="-342900">
              <a:spcBef>
                <a:spcPts val="600"/>
              </a:spcBef>
              <a:spcAft>
                <a:spcPts val="600"/>
              </a:spcAft>
              <a:buClr>
                <a:srgbClr val="00998A"/>
              </a:buClr>
              <a:buFont typeface="Wingdings" pitchFamily="2" charset="2"/>
              <a:buChar char=""/>
              <a:defRPr sz="1400">
                <a:uFill>
                  <a:solidFill>
                    <a:srgbClr val="000000"/>
                  </a:solidFill>
                </a:uFill>
                <a:latin typeface="Tahoma" pitchFamily="1" charset="0"/>
                <a:ea typeface="Tahoma" pitchFamily="1" charset="0"/>
                <a:cs typeface="Tahoma" pitchFamily="1" charset="0"/>
              </a:defRPr>
            </a:pPr>
            <a:r>
              <a:t>Motivationsskala (Klärung der </a:t>
            </a:r>
            <a:r>
              <a:t>Motivationslage)</a:t>
            </a:r>
          </a:p>
          <a:p>
            <a:pPr marL="720090" indent="-342900">
              <a:spcBef>
                <a:spcPts val="600"/>
              </a:spcBef>
              <a:spcAft>
                <a:spcPts val="600"/>
              </a:spcAft>
              <a:buClr>
                <a:srgbClr val="00998A"/>
              </a:buClr>
              <a:buFont typeface="Wingdings" pitchFamily="2" charset="2"/>
              <a:buChar char=""/>
              <a:defRPr sz="1400">
                <a:uFill>
                  <a:solidFill>
                    <a:srgbClr val="000000"/>
                  </a:solidFill>
                </a:uFill>
                <a:latin typeface="Tahoma" pitchFamily="1" charset="0"/>
                <a:ea typeface="Tahoma" pitchFamily="1" charset="0"/>
                <a:cs typeface="Tahoma" pitchFamily="1" charset="0"/>
              </a:defRPr>
            </a:pPr>
            <a:r>
              <a:t>Kompetenzskala (Stärkung eigener </a:t>
            </a:r>
            <a:r>
              <a:t>Kompetenzwahrnehmung)</a:t>
            </a:r>
          </a:p>
          <a:p>
            <a:pPr marL="720090" indent="-342900">
              <a:spcBef>
                <a:spcPts val="600"/>
              </a:spcBef>
              <a:spcAft>
                <a:spcPts val="600"/>
              </a:spcAft>
              <a:buClr>
                <a:srgbClr val="00998A"/>
              </a:buClr>
              <a:buFont typeface="Wingdings" pitchFamily="2" charset="2"/>
              <a:buChar char=""/>
              <a:defRPr sz="1400">
                <a:uFill>
                  <a:solidFill>
                    <a:srgbClr val="000000"/>
                  </a:solidFill>
                </a:uFill>
                <a:latin typeface="Tahoma" pitchFamily="1" charset="0"/>
                <a:ea typeface="Tahoma" pitchFamily="1" charset="0"/>
                <a:cs typeface="Tahoma" pitchFamily="1" charset="0"/>
              </a:defRPr>
            </a:pPr>
            <a:r>
              <a:t>Zufriedenheitsskala</a:t>
            </a:r>
          </a:p>
          <a:p>
            <a:pPr marL="720090" indent="-342900">
              <a:spcBef>
                <a:spcPts val="600"/>
              </a:spcBef>
              <a:spcAft>
                <a:spcPts val="600"/>
              </a:spcAft>
              <a:buClr>
                <a:srgbClr val="00998A"/>
              </a:buClr>
              <a:buFont typeface="Wingdings" pitchFamily="2" charset="2"/>
              <a:buChar char=""/>
              <a:defRPr sz="1400">
                <a:uFill>
                  <a:solidFill>
                    <a:srgbClr val="000000"/>
                  </a:solidFill>
                </a:uFill>
                <a:latin typeface="Tahoma" pitchFamily="1" charset="0"/>
                <a:ea typeface="Tahoma" pitchFamily="1" charset="0"/>
                <a:cs typeface="Tahoma" pitchFamily="1" charset="0"/>
              </a:defRPr>
            </a:pPr>
            <a:r>
              <a:t>Wohlbefindensskala</a:t>
            </a:r>
          </a:p>
          <a:p>
            <a:pPr marL="720090" indent="-342900">
              <a:spcBef>
                <a:spcPts val="600"/>
              </a:spcBef>
              <a:spcAft>
                <a:spcPts val="600"/>
              </a:spcAft>
              <a:buClr>
                <a:srgbClr val="00998A"/>
              </a:buClr>
              <a:buFont typeface="Wingdings" pitchFamily="2" charset="2"/>
              <a:buChar char=""/>
              <a:defRPr sz="1400">
                <a:uFill>
                  <a:solidFill>
                    <a:srgbClr val="000000"/>
                  </a:solidFill>
                </a:uFill>
                <a:latin typeface="Tahoma" pitchFamily="1" charset="0"/>
                <a:ea typeface="Tahoma" pitchFamily="1" charset="0"/>
                <a:cs typeface="Tahoma" pitchFamily="1" charset="0"/>
              </a:defRPr>
            </a:pPr>
            <a:r>
              <a:t>Stressskala</a:t>
            </a:r>
          </a:p>
          <a:p>
            <a:pPr marL="377190">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Sie können jedes Ergebnis einer subjektiven Bewertung skalieren.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extLst>
      <p:ext uri="smNativeData">
        <pr:smNativeData xmlns:pr="smNativeData" xmlns="smNativeData" val="UKlVYAw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
      </p:ext>
    </p:extLst>
  </p:timing>
</p:sld>
</file>

<file path=ppt/slides/slide4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AB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Q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HAIAADYGAABDNQAASScAABAAAAAmAAAACAAAAP//////////MAAAABQAAAAAAAAAAAD//wAAAQAAAP//AAABAA=="/>
              </a:ext>
            </a:extLst>
          </p:cNvSpPr>
          <p:nvPr/>
        </p:nvSpPr>
        <p:spPr>
          <a:xfrm>
            <a:off x="342900" y="1009650"/>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uFill>
                  <a:solidFill>
                    <a:srgbClr val="000000"/>
                  </a:solidFill>
                </a:uFill>
                <a:latin typeface="Tahoma" pitchFamily="1" charset="0"/>
                <a:ea typeface="Tahoma" pitchFamily="1" charset="0"/>
                <a:cs typeface="Tahoma" pitchFamily="1" charset="0"/>
              </a:defRPr>
            </a:pPr>
            <a:r>
              <a:rPr sz="1800"/>
              <a:t>Fragen </a:t>
            </a:r>
            <a:r>
              <a:rPr sz="1200"/>
              <a:t>(27 von </a:t>
            </a:r>
            <a:r>
              <a:rPr lang="de-de" sz="1200"/>
              <a:t>31</a:t>
            </a:r>
            <a:r>
              <a:rPr sz="1200"/>
              <a:t>)</a:t>
            </a:r>
            <a:endParaRPr sz="1200"/>
          </a:p>
          <a:p>
            <a:pPr>
              <a:lnSpc>
                <a:spcPct val="150000"/>
              </a:lnSpc>
              <a:spcAft>
                <a:spcPts val="800"/>
              </a:spcAft>
              <a:buNone/>
              <a:defRPr sz="1600">
                <a:uFill>
                  <a:solidFill>
                    <a:srgbClr val="000000"/>
                  </a:solidFill>
                </a:uFill>
                <a:latin typeface="Tahoma" pitchFamily="1" charset="0"/>
                <a:ea typeface="Tahoma" pitchFamily="1" charset="0"/>
                <a:cs typeface="Tahoma" pitchFamily="1" charset="0"/>
              </a:defRPr>
            </a:pPr>
            <a:r>
              <a:t>Manipulative Fragen </a:t>
            </a:r>
            <a:r>
              <a:rPr sz="1200"/>
              <a:t>(1 von 4)</a:t>
            </a:r>
            <a:endParaRPr sz="1200"/>
          </a:p>
          <a:p>
            <a:pPr>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Manipulative Fragen sollen den Mitarbeiter dazu bringen, das zu sagen, was Sie als Vorgesetzter gerne hören möchten und nicht das, was dem Mitarbeiter am Herzen liegt.</a:t>
            </a:r>
          </a:p>
          <a:p>
            <a:pPr>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Diese Art des Fragens hat nichts mit Führung zu tun, sondern ist ein menschenunwürdiger Stil.</a:t>
            </a:r>
          </a:p>
          <a:p>
            <a:pPr>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Beispiele für manipulative Fragen:</a:t>
            </a:r>
          </a:p>
          <a:p>
            <a:pPr>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	Voranstellen oder umrahmen</a:t>
            </a:r>
          </a:p>
          <a:p>
            <a:pPr>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	Hierbei wird zuerst eine </a:t>
            </a:r>
            <a:r>
              <a:rPr i="1"/>
              <a:t>wesentliche Feststellung</a:t>
            </a:r>
            <a:r>
              <a:t> gemacht, um die Antwort auf die </a:t>
            </a:r>
            <a:br/>
            <a:r>
              <a:t>	folgende Frage zu beeinflussen, z.B. aus dem Verkauf: </a:t>
            </a:r>
          </a:p>
          <a:p>
            <a:pPr>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	"Wenn Sie an die starke Zunahme von Einbrüchen in diesem Wohngebiet denken, </a:t>
            </a:r>
            <a:br/>
            <a:r>
              <a:t>	was halten Sie von Alarmanlagen für Privathäuser?" </a:t>
            </a:r>
          </a:p>
          <a:p>
            <a:pPr>
              <a:spcBef>
                <a:spcPts val="1600"/>
              </a:spcBef>
              <a:spcAft>
                <a:spcPts val="600"/>
              </a:spcAft>
              <a:buNone/>
              <a:defRPr sz="1400">
                <a:uFill>
                  <a:solidFill>
                    <a:srgbClr val="000000"/>
                  </a:solidFill>
                </a:uFill>
                <a:latin typeface="Tahoma" pitchFamily="1" charset="0"/>
                <a:ea typeface="Tahoma" pitchFamily="1" charset="0"/>
                <a:cs typeface="Tahoma" pitchFamily="1" charset="0"/>
              </a:defRPr>
            </a:pPr>
            <a:r>
              <a:t>Eine </a:t>
            </a:r>
            <a:r>
              <a:t>nichtmanipulative Form ist: </a:t>
            </a:r>
          </a:p>
          <a:p>
            <a:pPr>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	"Was halten Sie von Alarmanlagen als </a:t>
            </a:r>
            <a:r>
              <a:t>Abschreckungsmaßnahme gegen Einbrüche?" </a:t>
            </a:r>
          </a:p>
          <a:p>
            <a:pPr>
              <a:spcBef>
                <a:spcPts val="1600"/>
              </a:spcBef>
              <a:spcAft>
                <a:spcPts val="600"/>
              </a:spcAft>
              <a:buNone/>
              <a:defRPr sz="1400">
                <a:uFill>
                  <a:solidFill>
                    <a:srgbClr val="000000"/>
                  </a:solidFill>
                </a:uFill>
                <a:latin typeface="Tahoma" pitchFamily="1" charset="0"/>
                <a:ea typeface="Tahoma" pitchFamily="1" charset="0"/>
                <a:cs typeface="Tahoma" pitchFamily="1" charset="0"/>
              </a:defRPr>
            </a:pPr>
            <a:r>
              <a:t>Übertragen Sie diesen </a:t>
            </a:r>
            <a:r>
              <a:t>Fragestil bitte auf Ihre </a:t>
            </a:r>
            <a:r>
              <a:t>Mitarbeitergespräche.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w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
      </p:ext>
    </p:extLst>
  </p:timing>
</p:sld>
</file>

<file path=ppt/slides/slide4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TgIAADYGAAB1NQAASScAABAAAAAmAAAACAAAAP//////////MAAAABQAAAAAAAAAAAD//wAAAQAAAP//AAABAA=="/>
              </a:ext>
            </a:extLst>
          </p:cNvSpPr>
          <p:nvPr/>
        </p:nvSpPr>
        <p:spPr>
          <a:xfrm>
            <a:off x="374650" y="1009650"/>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uFill>
                  <a:solidFill>
                    <a:srgbClr val="000000"/>
                  </a:solidFill>
                </a:uFill>
                <a:latin typeface="Tahoma" pitchFamily="1" charset="0"/>
                <a:ea typeface="Tahoma" pitchFamily="1" charset="0"/>
                <a:cs typeface="Tahoma" pitchFamily="1" charset="0"/>
              </a:defRPr>
            </a:pPr>
            <a:r>
              <a:rPr sz="1800"/>
              <a:t>Fragen </a:t>
            </a:r>
            <a:r>
              <a:rPr sz="1200"/>
              <a:t>(28 von </a:t>
            </a:r>
            <a:r>
              <a:rPr lang="de-de" sz="1200"/>
              <a:t>31</a:t>
            </a:r>
            <a:r>
              <a:rPr sz="1200"/>
              <a:t>)</a:t>
            </a:r>
            <a:endParaRPr sz="1200"/>
          </a:p>
          <a:p>
            <a:pPr>
              <a:lnSpc>
                <a:spcPct val="150000"/>
              </a:lnSpc>
              <a:spcAft>
                <a:spcPts val="800"/>
              </a:spcAft>
              <a:buNone/>
              <a:defRPr sz="1600">
                <a:uFill>
                  <a:solidFill>
                    <a:srgbClr val="000000"/>
                  </a:solidFill>
                </a:uFill>
                <a:latin typeface="Tahoma" pitchFamily="1" charset="0"/>
                <a:ea typeface="Tahoma" pitchFamily="1" charset="0"/>
                <a:cs typeface="Tahoma" pitchFamily="1" charset="0"/>
              </a:defRPr>
            </a:pPr>
            <a:r>
              <a:t>Manipulative Fragen </a:t>
            </a:r>
            <a:r>
              <a:rPr sz="1200"/>
              <a:t>(2 von 4)</a:t>
            </a:r>
            <a:endParaRPr sz="1200"/>
          </a:p>
          <a:p>
            <a:pPr>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Negative Fragen</a:t>
            </a:r>
          </a:p>
          <a:p>
            <a:pPr>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Negativ formulierte Fragen sollen dazu dienen, eventuellen Widerstand beim Mitarbeiter auszuschalten:</a:t>
            </a:r>
          </a:p>
          <a:p>
            <a:pPr marL="720090">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"Würden Sie mir in diesem Punkt nicht zustimmen?" </a:t>
            </a:r>
          </a:p>
          <a:p>
            <a:pPr>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Diese Frage setzt voraus, dass es eine Übereinstimmung mit der Meinung des Vorgesetzten gibt. </a:t>
            </a:r>
          </a:p>
          <a:p>
            <a:pPr>
              <a:spcBef>
                <a:spcPts val="1600"/>
              </a:spcBef>
              <a:spcAft>
                <a:spcPts val="600"/>
              </a:spcAft>
              <a:buNone/>
              <a:defRPr sz="1400">
                <a:uFill>
                  <a:solidFill>
                    <a:srgbClr val="000000"/>
                  </a:solidFill>
                </a:uFill>
                <a:latin typeface="Tahoma" pitchFamily="1" charset="0"/>
                <a:ea typeface="Tahoma" pitchFamily="1" charset="0"/>
                <a:cs typeface="Tahoma" pitchFamily="1" charset="0"/>
              </a:defRPr>
            </a:pPr>
            <a:r>
              <a:t>Eine neutrale Version der Frage wäre: "Was halten Sie von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slides/slide50.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AB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TgIAADYGAAB1NQAASScAABAAAAAmAAAACAAAAP//////////MAAAABQAAAAAAAAAAAD//wAAAQAAAP//AAABAA=="/>
              </a:ext>
            </a:extLst>
          </p:cNvSpPr>
          <p:nvPr/>
        </p:nvSpPr>
        <p:spPr>
          <a:xfrm>
            <a:off x="374650" y="1009650"/>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uFill>
                  <a:solidFill>
                    <a:srgbClr val="000000"/>
                  </a:solidFill>
                </a:uFill>
                <a:latin typeface="Tahoma" pitchFamily="1" charset="0"/>
                <a:ea typeface="Tahoma" pitchFamily="1" charset="0"/>
                <a:cs typeface="Tahoma" pitchFamily="1" charset="0"/>
              </a:defRPr>
            </a:pPr>
            <a:r>
              <a:rPr sz="1800"/>
              <a:t>Fragen </a:t>
            </a:r>
            <a:r>
              <a:rPr sz="1200"/>
              <a:t>(29 von </a:t>
            </a:r>
            <a:r>
              <a:rPr lang="de-de" sz="1200"/>
              <a:t>31</a:t>
            </a:r>
            <a:r>
              <a:rPr sz="1200"/>
              <a:t>)</a:t>
            </a:r>
            <a:endParaRPr sz="1200"/>
          </a:p>
          <a:p>
            <a:pPr>
              <a:lnSpc>
                <a:spcPct val="150000"/>
              </a:lnSpc>
              <a:spcAft>
                <a:spcPts val="800"/>
              </a:spcAft>
              <a:buNone/>
              <a:defRPr sz="1600">
                <a:uFill>
                  <a:solidFill>
                    <a:srgbClr val="000000"/>
                  </a:solidFill>
                </a:uFill>
                <a:latin typeface="Tahoma" pitchFamily="1" charset="0"/>
                <a:ea typeface="Tahoma" pitchFamily="1" charset="0"/>
                <a:cs typeface="Tahoma" pitchFamily="1" charset="0"/>
              </a:defRPr>
            </a:pPr>
            <a:r>
              <a:t>Manipulative Fragen </a:t>
            </a:r>
            <a:r>
              <a:rPr sz="1200"/>
              <a:t>(3 von 4)</a:t>
            </a:r>
            <a:endParaRPr sz="1200"/>
          </a:p>
          <a:p>
            <a:pPr>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Feststellungen als Frage-Ersatz formulieren</a:t>
            </a:r>
          </a:p>
          <a:p>
            <a:pPr>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Auf Fragen folgen normalerweise Antworten. Auf Feststellungen (als Antworten auf nicht gestellte Fragen) folgt Schweigen, welches dann als Zustimmung gedeutet wird. </a:t>
            </a:r>
          </a:p>
          <a:p>
            <a:pPr marL="720090">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"Offensichtlich möchten Sie sich in Zukunft verstärkt um </a:t>
            </a:r>
            <a:r>
              <a:t>XY kümmern." </a:t>
            </a:r>
          </a:p>
          <a:p>
            <a:pPr marL="720090">
              <a:spcBef>
                <a:spcPts val="200"/>
              </a:spcBef>
              <a:spcAft>
                <a:spcPts val="200"/>
              </a:spcAft>
              <a:buNone/>
              <a:defRPr sz="1400">
                <a:uFill>
                  <a:solidFill>
                    <a:srgbClr val="000000"/>
                  </a:solidFill>
                </a:uFill>
                <a:latin typeface="Tahoma" pitchFamily="1" charset="0"/>
                <a:ea typeface="Tahoma" pitchFamily="1" charset="0"/>
                <a:cs typeface="Tahoma" pitchFamily="1" charset="0"/>
              </a:defRPr>
            </a:pPr>
            <a:r>
              <a:t>oder</a:t>
            </a:r>
          </a:p>
          <a:p>
            <a:pPr marL="720090">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"Ich nehme an, dass Sie in zwei Wochen mit dem Projekt fertig sind."</a:t>
            </a:r>
          </a:p>
          <a:p>
            <a:pPr>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Gute Beispiele für diese schlechte </a:t>
            </a:r>
            <a:r>
              <a:t>Kommunikationsform sind parlamentarische Anfragen. Es sind keine ernsthaften Fragen, sondern politische Selbstdarstellungen. Sie beginnen meist mit:</a:t>
            </a:r>
          </a:p>
          <a:p>
            <a:pPr marL="720090">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"Ist es nicht eine Tatsache, dass ...?" </a:t>
            </a:r>
          </a:p>
          <a:p>
            <a:pPr marL="720090">
              <a:spcBef>
                <a:spcPts val="200"/>
              </a:spcBef>
              <a:spcAft>
                <a:spcPts val="200"/>
              </a:spcAft>
              <a:buNone/>
              <a:defRPr sz="1400">
                <a:uFill>
                  <a:solidFill>
                    <a:srgbClr val="000000"/>
                  </a:solidFill>
                </a:uFill>
                <a:latin typeface="Tahoma" pitchFamily="1" charset="0"/>
                <a:ea typeface="Tahoma" pitchFamily="1" charset="0"/>
                <a:cs typeface="Tahoma" pitchFamily="1" charset="0"/>
              </a:defRPr>
            </a:pPr>
            <a:r>
              <a:t>oder</a:t>
            </a:r>
          </a:p>
          <a:p>
            <a:pPr marL="720090">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"Angesichts ..., glauben Sie nicht, dass ...?"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w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
      </p:ext>
    </p:extLst>
  </p:timing>
</p:sld>
</file>

<file path=ppt/slides/slide5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0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TgIAADYGAAB1NQAASScAABAAAAAmAAAACAAAAP//////////MAAAABQAAAAAAAAAAAD//wAAAQAAAP//AAABAA=="/>
              </a:ext>
            </a:extLst>
          </p:cNvSpPr>
          <p:nvPr/>
        </p:nvSpPr>
        <p:spPr>
          <a:xfrm>
            <a:off x="374650" y="1009650"/>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uFill>
                  <a:solidFill>
                    <a:srgbClr val="000000"/>
                  </a:solidFill>
                </a:uFill>
                <a:latin typeface="Tahoma" pitchFamily="1" charset="0"/>
                <a:ea typeface="Tahoma" pitchFamily="1" charset="0"/>
                <a:cs typeface="Tahoma" pitchFamily="1" charset="0"/>
              </a:defRPr>
            </a:pPr>
            <a:r>
              <a:rPr sz="1800"/>
              <a:t>Fragen </a:t>
            </a:r>
            <a:r>
              <a:rPr sz="1200"/>
              <a:t>(30 von </a:t>
            </a:r>
            <a:r>
              <a:rPr lang="de-de" sz="1200"/>
              <a:t>31</a:t>
            </a:r>
            <a:r>
              <a:rPr sz="1200"/>
              <a:t>)</a:t>
            </a:r>
            <a:endParaRPr sz="1200"/>
          </a:p>
          <a:p>
            <a:pPr>
              <a:lnSpc>
                <a:spcPct val="150000"/>
              </a:lnSpc>
              <a:spcAft>
                <a:spcPts val="800"/>
              </a:spcAft>
              <a:buNone/>
              <a:defRPr sz="1600">
                <a:uFill>
                  <a:solidFill>
                    <a:srgbClr val="000000"/>
                  </a:solidFill>
                </a:uFill>
                <a:latin typeface="Tahoma" pitchFamily="1" charset="0"/>
                <a:ea typeface="Tahoma" pitchFamily="1" charset="0"/>
                <a:cs typeface="Tahoma" pitchFamily="1" charset="0"/>
              </a:defRPr>
            </a:pPr>
            <a:r>
              <a:t>Manipulative Fragen </a:t>
            </a:r>
            <a:r>
              <a:rPr sz="1200"/>
              <a:t>(4 von 4)</a:t>
            </a:r>
            <a:endParaRPr sz="1200"/>
          </a:p>
          <a:p>
            <a:pPr>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Die Antwort anbieten</a:t>
            </a:r>
          </a:p>
          <a:p>
            <a:pPr>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Hier wird dem Mitarbeiter etwas untergeschoben: </a:t>
            </a:r>
          </a:p>
          <a:p>
            <a:pPr marL="720090">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"Wie lange benötigen Sie noch für das Projekt </a:t>
            </a:r>
            <a:r>
              <a:t>XY, zwei Wochen?" </a:t>
            </a:r>
          </a:p>
          <a:p>
            <a:pPr>
              <a:spcBef>
                <a:spcPts val="600"/>
              </a:spcBef>
              <a:spcAft>
                <a:spcPts val="600"/>
              </a:spcAft>
              <a:buNone/>
              <a:defRPr sz="1400">
                <a:uFill>
                  <a:solidFill>
                    <a:srgbClr val="000000"/>
                  </a:solidFill>
                </a:uFill>
                <a:latin typeface="Tahoma" pitchFamily="1" charset="0"/>
                <a:ea typeface="Tahoma" pitchFamily="1" charset="0"/>
                <a:cs typeface="Tahoma" pitchFamily="1" charset="0"/>
              </a:defRPr>
            </a:pPr>
            <a:r>
              <a:t>Die Meinung des Vorgesetzten gibt damit den Rahmen für die Antwort des Mitarbeiters vor.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c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A=="/>
      </p:ext>
    </p:extLst>
  </p:timing>
</p:sld>
</file>

<file path=ppt/slides/slide5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AB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DGTo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HAIAADYGAAAiOAAASScAABAAAAAmAAAACAAAAP//////////MAAAABQAAAAAAAAAAAD//wAAAQAAAP//AAABAA=="/>
              </a:ext>
            </a:extLst>
          </p:cNvSpPr>
          <p:nvPr/>
        </p:nvSpPr>
        <p:spPr>
          <a:xfrm>
            <a:off x="342900" y="1009650"/>
            <a:ext cx="8782050" cy="5376545"/>
          </a:xfrm>
          <a:prstGeom prst="rect">
            <a:avLst/>
          </a:prstGeom>
          <a:noFill/>
          <a:ln>
            <a:noFill/>
          </a:ln>
          <a:effectLst/>
        </p:spPr>
        <p:txBody>
          <a:bodyPr vert="horz" wrap="square" lIns="91440" tIns="45720" rIns="91440" bIns="45720" numCol="1" spcCol="215900" anchor="t"/>
          <a:lstStyle/>
          <a:p>
            <a:pPr>
              <a:spcAft>
                <a:spcPts val="1800"/>
              </a:spcAft>
              <a:buNone/>
              <a:defRPr sz="1600">
                <a:uFill>
                  <a:solidFill>
                    <a:srgbClr val="000000"/>
                  </a:solidFill>
                </a:uFill>
                <a:latin typeface="Tahoma" pitchFamily="1" charset="0"/>
                <a:ea typeface="Tahoma" pitchFamily="1" charset="0"/>
                <a:cs typeface="Tahoma" pitchFamily="1" charset="0"/>
              </a:defRPr>
            </a:pPr>
            <a:r>
              <a:rPr sz="1800"/>
              <a:t>Fragen </a:t>
            </a:r>
            <a:r>
              <a:rPr sz="1200"/>
              <a:t>(31 von </a:t>
            </a:r>
            <a:r>
              <a:rPr lang="de-de" sz="1200"/>
              <a:t>31</a:t>
            </a:r>
            <a:r>
              <a:rPr sz="1200"/>
              <a:t>)</a:t>
            </a:r>
            <a:endParaRPr sz="1200"/>
          </a:p>
          <a:p>
            <a:pPr>
              <a:lnSpc>
                <a:spcPct val="150000"/>
              </a:lnSpc>
              <a:spcAft>
                <a:spcPts val="800"/>
              </a:spcAft>
              <a:buNone/>
              <a:defRPr sz="1600">
                <a:uFill>
                  <a:solidFill>
                    <a:srgbClr val="000000"/>
                  </a:solidFill>
                </a:uFill>
                <a:latin typeface="Tahoma" pitchFamily="1" charset="0"/>
                <a:ea typeface="Tahoma" pitchFamily="1" charset="0"/>
                <a:cs typeface="Tahoma" pitchFamily="1" charset="0"/>
              </a:defRPr>
            </a:pPr>
            <a:r>
              <a:t>Zusammenfassung</a:t>
            </a:r>
          </a:p>
          <a:p>
            <a:pPr lvl="1" marL="720090" indent="-342900">
              <a:spcBef>
                <a:spcPts val="400"/>
              </a:spcBef>
              <a:spcAft>
                <a:spcPts val="300"/>
              </a:spcAft>
              <a:buClr>
                <a:srgbClr val="00998A"/>
              </a:buClr>
              <a:buSzTx/>
              <a:buFont typeface="Wingdings" pitchFamily="2" charset="2"/>
              <a:buChar char=""/>
              <a:defRPr sz="1300">
                <a:uFill>
                  <a:solidFill>
                    <a:srgbClr val="000000"/>
                  </a:solidFill>
                </a:uFill>
                <a:latin typeface="Tahoma" pitchFamily="1" charset="0"/>
                <a:ea typeface="Tahoma" pitchFamily="1" charset="0"/>
                <a:cs typeface="Tahoma" pitchFamily="1" charset="0"/>
              </a:defRPr>
            </a:pPr>
            <a:r>
              <a:t>Gute Fragen sind zielgerichtet.</a:t>
            </a:r>
          </a:p>
          <a:p>
            <a:pPr lvl="1" marL="720090" indent="-342900">
              <a:spcBef>
                <a:spcPts val="400"/>
              </a:spcBef>
              <a:spcAft>
                <a:spcPts val="300"/>
              </a:spcAft>
              <a:buClr>
                <a:srgbClr val="00998A"/>
              </a:buClr>
              <a:buSzTx/>
              <a:buFont typeface="Wingdings" pitchFamily="2" charset="2"/>
              <a:buChar char=""/>
              <a:defRPr sz="1300">
                <a:uFill>
                  <a:solidFill>
                    <a:srgbClr val="000000"/>
                  </a:solidFill>
                </a:uFill>
                <a:latin typeface="Tahoma" pitchFamily="1" charset="0"/>
                <a:ea typeface="Tahoma" pitchFamily="1" charset="0"/>
                <a:cs typeface="Tahoma" pitchFamily="1" charset="0"/>
              </a:defRPr>
            </a:pPr>
            <a:r>
              <a:t>Fragen unterstützen den </a:t>
            </a:r>
            <a:r>
              <a:t>Kontaktaufbau zum Mitarbeiter.</a:t>
            </a:r>
          </a:p>
          <a:p>
            <a:pPr lvl="1" marL="720090" indent="-342900">
              <a:spcBef>
                <a:spcPts val="400"/>
              </a:spcBef>
              <a:spcAft>
                <a:spcPts val="300"/>
              </a:spcAft>
              <a:buClr>
                <a:srgbClr val="00998A"/>
              </a:buClr>
              <a:buSzTx/>
              <a:buFont typeface="Wingdings" pitchFamily="2" charset="2"/>
              <a:buChar char=""/>
              <a:defRPr sz="1300">
                <a:uFill>
                  <a:solidFill>
                    <a:srgbClr val="000000"/>
                  </a:solidFill>
                </a:uFill>
                <a:latin typeface="Tahoma" pitchFamily="1" charset="0"/>
                <a:ea typeface="Tahoma" pitchFamily="1" charset="0"/>
                <a:cs typeface="Tahoma" pitchFamily="1" charset="0"/>
              </a:defRPr>
            </a:pPr>
            <a:r>
              <a:t>Fragen erforschen die Wünsche des Mitarbeiters.</a:t>
            </a:r>
          </a:p>
          <a:p>
            <a:pPr lvl="1" marL="720090" indent="-342900">
              <a:spcBef>
                <a:spcPts val="400"/>
              </a:spcBef>
              <a:spcAft>
                <a:spcPts val="300"/>
              </a:spcAft>
              <a:buClr>
                <a:srgbClr val="00998A"/>
              </a:buClr>
              <a:buSzTx/>
              <a:buFont typeface="Wingdings" pitchFamily="2" charset="2"/>
              <a:buChar char=""/>
              <a:defRPr sz="1300">
                <a:uFill>
                  <a:solidFill>
                    <a:srgbClr val="000000"/>
                  </a:solidFill>
                </a:uFill>
                <a:latin typeface="Tahoma" pitchFamily="1" charset="0"/>
                <a:ea typeface="Tahoma" pitchFamily="1" charset="0"/>
                <a:cs typeface="Tahoma" pitchFamily="1" charset="0"/>
              </a:defRPr>
            </a:pPr>
            <a:r>
              <a:t>Geschlossene Fragen können nur mit 'Ja' oder 'Nein' beantwortet werden und bestätigen bestenfalls die Meinung des Fragestellers.</a:t>
            </a:r>
          </a:p>
          <a:p>
            <a:pPr lvl="1" marL="720090" indent="-342900">
              <a:spcBef>
                <a:spcPts val="400"/>
              </a:spcBef>
              <a:spcAft>
                <a:spcPts val="300"/>
              </a:spcAft>
              <a:buClr>
                <a:srgbClr val="00998A"/>
              </a:buClr>
              <a:buSzTx/>
              <a:buFont typeface="Wingdings" pitchFamily="2" charset="2"/>
              <a:buChar char=""/>
              <a:defRPr sz="1300">
                <a:uFill>
                  <a:solidFill>
                    <a:srgbClr val="000000"/>
                  </a:solidFill>
                </a:uFill>
                <a:latin typeface="Tahoma" pitchFamily="1" charset="0"/>
                <a:ea typeface="Tahoma" pitchFamily="1" charset="0"/>
                <a:cs typeface="Tahoma" pitchFamily="1" charset="0"/>
              </a:defRPr>
            </a:pPr>
            <a:r>
              <a:t>Offene Fragen werden mit einer Information beantwortet. Der Fragesteller kann somit Neues erfahren.</a:t>
            </a:r>
          </a:p>
          <a:p>
            <a:pPr lvl="1" marL="720090" indent="-342900">
              <a:spcBef>
                <a:spcPts val="400"/>
              </a:spcBef>
              <a:spcAft>
                <a:spcPts val="300"/>
              </a:spcAft>
              <a:buClr>
                <a:srgbClr val="00998A"/>
              </a:buClr>
              <a:buSzTx/>
              <a:buFont typeface="Wingdings" pitchFamily="2" charset="2"/>
              <a:buChar char=""/>
              <a:defRPr sz="1300">
                <a:uFill>
                  <a:solidFill>
                    <a:srgbClr val="000000"/>
                  </a:solidFill>
                </a:uFill>
                <a:latin typeface="Tahoma" pitchFamily="1" charset="0"/>
                <a:ea typeface="Tahoma" pitchFamily="1" charset="0"/>
                <a:cs typeface="Tahoma" pitchFamily="1" charset="0"/>
              </a:defRPr>
            </a:pPr>
            <a:r>
              <a:t>Direkte Fragen beziehen sich auf die Wünsche des Mitarbeiters.</a:t>
            </a:r>
          </a:p>
          <a:p>
            <a:pPr lvl="1" marL="720090" indent="-342900">
              <a:spcBef>
                <a:spcPts val="400"/>
              </a:spcBef>
              <a:spcAft>
                <a:spcPts val="300"/>
              </a:spcAft>
              <a:buClr>
                <a:srgbClr val="00998A"/>
              </a:buClr>
              <a:buSzTx/>
              <a:buFont typeface="Wingdings" pitchFamily="2" charset="2"/>
              <a:buChar char=""/>
              <a:defRPr sz="1300">
                <a:uFill>
                  <a:solidFill>
                    <a:srgbClr val="000000"/>
                  </a:solidFill>
                </a:uFill>
                <a:latin typeface="Tahoma" pitchFamily="1" charset="0"/>
                <a:ea typeface="Tahoma" pitchFamily="1" charset="0"/>
                <a:cs typeface="Tahoma" pitchFamily="1" charset="0"/>
              </a:defRPr>
            </a:pPr>
            <a:r>
              <a:t>Genaue Informationen erhalten Sie mit direkten Fragen, beginnend mit: wie, was, wo, wann, welche, wer?</a:t>
            </a:r>
          </a:p>
          <a:p>
            <a:pPr lvl="1" marL="720090" indent="-342900">
              <a:spcBef>
                <a:spcPts val="400"/>
              </a:spcBef>
              <a:spcAft>
                <a:spcPts val="300"/>
              </a:spcAft>
              <a:buClr>
                <a:srgbClr val="00998A"/>
              </a:buClr>
              <a:buSzTx/>
              <a:buFont typeface="Wingdings" pitchFamily="2" charset="2"/>
              <a:buChar char=""/>
              <a:defRPr sz="1300">
                <a:uFill>
                  <a:solidFill>
                    <a:srgbClr val="000000"/>
                  </a:solidFill>
                </a:uFill>
                <a:latin typeface="Tahoma" pitchFamily="1" charset="0"/>
                <a:ea typeface="Tahoma" pitchFamily="1" charset="0"/>
                <a:cs typeface="Tahoma" pitchFamily="1" charset="0"/>
              </a:defRPr>
            </a:pPr>
            <a:r>
              <a:t>Mit direkten Fragen erforschen Sie die Vorstellungen des Mitarbeiters. Vermeiden Sie Vergleiche, Verallgemeinerungen und 'Gedankenlesen'.</a:t>
            </a:r>
          </a:p>
          <a:p>
            <a:pPr lvl="1" marL="720090" indent="-342900">
              <a:spcBef>
                <a:spcPts val="400"/>
              </a:spcBef>
              <a:spcAft>
                <a:spcPts val="300"/>
              </a:spcAft>
              <a:buClr>
                <a:srgbClr val="00998A"/>
              </a:buClr>
              <a:buSzTx/>
              <a:buFont typeface="Wingdings" pitchFamily="2" charset="2"/>
              <a:buChar char=""/>
              <a:defRPr sz="1300">
                <a:uFill>
                  <a:solidFill>
                    <a:srgbClr val="000000"/>
                  </a:solidFill>
                </a:uFill>
                <a:latin typeface="Tahoma" pitchFamily="1" charset="0"/>
                <a:ea typeface="Tahoma" pitchFamily="1" charset="0"/>
                <a:cs typeface="Tahoma" pitchFamily="1" charset="0"/>
              </a:defRPr>
            </a:pPr>
            <a:r>
              <a:t>Manipulative Fragen wollen den Mitarbeiter beeinflussen, dass er so antwortet, wie der Vorgesetzte </a:t>
            </a:r>
            <a:br/>
            <a:r>
              <a:t>es will. </a:t>
            </a:r>
          </a:p>
          <a:p>
            <a:pPr lvl="1" marL="720090" indent="-342900">
              <a:spcBef>
                <a:spcPts val="400"/>
              </a:spcBef>
              <a:spcAft>
                <a:spcPts val="300"/>
              </a:spcAft>
              <a:buClr>
                <a:srgbClr val="00998A"/>
              </a:buClr>
              <a:buSzTx/>
              <a:buFont typeface="Wingdings" pitchFamily="2" charset="2"/>
              <a:buChar char=""/>
              <a:defRPr sz="1300">
                <a:uFill>
                  <a:solidFill>
                    <a:srgbClr val="000000"/>
                  </a:solidFill>
                </a:uFill>
                <a:latin typeface="Tahoma" pitchFamily="1" charset="0"/>
                <a:ea typeface="Tahoma" pitchFamily="1" charset="0"/>
                <a:cs typeface="Tahoma" pitchFamily="1" charset="0"/>
              </a:defRPr>
            </a:pPr>
            <a:r>
              <a:t>Hinterfragen Sie Verallgemeinerungen in der Aussage des Mitarbeiters (nie, immer, niemand, jeder).</a:t>
            </a:r>
          </a:p>
          <a:p>
            <a:pPr lvl="1" marL="720090" indent="-342900">
              <a:spcBef>
                <a:spcPts val="400"/>
              </a:spcBef>
              <a:spcAft>
                <a:spcPts val="300"/>
              </a:spcAft>
              <a:buClr>
                <a:srgbClr val="00998A"/>
              </a:buClr>
              <a:buSzTx/>
              <a:buFont typeface="Wingdings" pitchFamily="2" charset="2"/>
              <a:buChar char=""/>
              <a:defRPr sz="1300">
                <a:uFill>
                  <a:solidFill>
                    <a:srgbClr val="000000"/>
                  </a:solidFill>
                </a:uFill>
                <a:latin typeface="Tahoma" pitchFamily="1" charset="0"/>
                <a:ea typeface="Tahoma" pitchFamily="1" charset="0"/>
                <a:cs typeface="Tahoma" pitchFamily="1" charset="0"/>
              </a:defRPr>
            </a:pPr>
            <a:r>
              <a:t>Halten Sie die Fragen kurz und eindeutig. </a:t>
            </a:r>
          </a:p>
          <a:p>
            <a:pPr lvl="1" marL="720090" indent="-342900">
              <a:spcBef>
                <a:spcPts val="400"/>
              </a:spcBef>
              <a:spcAft>
                <a:spcPts val="300"/>
              </a:spcAft>
              <a:buClr>
                <a:srgbClr val="00998A"/>
              </a:buClr>
              <a:buSzTx/>
              <a:buFont typeface="Wingdings" pitchFamily="2" charset="2"/>
              <a:buChar char=""/>
              <a:defRPr sz="1300">
                <a:uFill>
                  <a:solidFill>
                    <a:srgbClr val="000000"/>
                  </a:solidFill>
                </a:uFill>
                <a:latin typeface="Tahoma" pitchFamily="1" charset="0"/>
                <a:ea typeface="Tahoma" pitchFamily="1" charset="0"/>
                <a:cs typeface="Tahoma" pitchFamily="1" charset="0"/>
              </a:defRPr>
            </a:pPr>
            <a:r>
              <a:t>Stellen Sie immer nur eine Frage.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8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A="/>
      </p:ext>
    </p:extLst>
  </p:timing>
</p:sld>
</file>

<file path=ppt/slides/slide5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Textbox1"/>
          <p:cNvSpPr txBox="1">
            <a:extLst>
              <a:ext uri="smNativeData">
                <pr:smNativeData xmlns:pr="smNativeData" xmlns="smNativeData" val="SMDATA_16_UKlVYBMAAAAlAAAAEgAAAE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CcEAAD/fwAA/38AAAAAAAAJAAAABAAAAAAAAA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rxYAAPERAAD8HwAAwRQAABAgAAAmAAAACAAAAP//////////MAAAABQAAAAAAAAAAAD//wAAAQAAAP//AAABAA=="/>
              </a:ext>
            </a:extLst>
          </p:cNvSpPr>
          <p:nvPr/>
        </p:nvSpPr>
        <p:spPr>
          <a:xfrm>
            <a:off x="3687445" y="2916555"/>
            <a:ext cx="1511935" cy="457200"/>
          </a:xfrm>
          <a:prstGeom prst="rect">
            <a:avLst/>
          </a:prstGeom>
          <a:noFill/>
          <a:ln>
            <a:noFill/>
          </a:ln>
          <a:effectLst/>
        </p:spPr>
        <p:txBody>
          <a:bodyPr vert="horz" wrap="square" numCol="1" spcCol="215900" anchor="t"/>
          <a:lstStyle/>
          <a:p>
            <a:pPr/>
            <a:r>
              <a:t>Pause</a:t>
            </a:r>
          </a:p>
        </p:txBody>
      </p:sp>
    </p:spTree>
  </p:cSld>
  <p:clrMapOvr>
    <a:masterClrMapping/>
  </p:clrMapOvr>
  <p:timing>
    <p:tnLst>
      <p:par>
        <p:cTn id="1" dur="indefinite" restart="never" nodeType="tmRoot"/>
      </p:par>
    </p:tnLst>
  </p:timing>
</p:sld>
</file>

<file path=ppt/slides/slide5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latin typeface="Tahoma" pitchFamily="1" charset="0"/>
                <a:ea typeface="Tahoma" pitchFamily="1" charset="0"/>
                <a:cs typeface="Tahoma" pitchFamily="1" charset="0"/>
              </a:defRPr>
            </a:pPr>
            <a:r>
              <a:rPr sz="1800"/>
              <a:t>Problemorientierung vs. </a:t>
            </a:r>
            <a:r>
              <a:rPr sz="1800"/>
              <a:t>Lösungsorientierung</a:t>
            </a:r>
            <a:endParaRPr sz="1200"/>
          </a:p>
          <a:p>
            <a:pPr>
              <a:lnSpc>
                <a:spcPct val="120000"/>
              </a:lnSpc>
              <a:spcAft>
                <a:spcPts val="800"/>
              </a:spcAft>
              <a:buNone/>
              <a:defRPr sz="1400">
                <a:latin typeface="Tahoma" pitchFamily="1" charset="0"/>
                <a:ea typeface="Tahoma" pitchFamily="1" charset="0"/>
                <a:cs typeface="Tahoma" pitchFamily="1" charset="0"/>
              </a:defRPr>
            </a:pPr>
            <a:r>
              <a:t>Problemorientierung ist sinnvoll bei der Reparatur von technischen Systemen. Hier kann ein Eingriff erst nach einer zielgerichteten Analyse des </a:t>
            </a:r>
            <a:r>
              <a:t>Problemzustands erfolgen.</a:t>
            </a:r>
          </a:p>
          <a:p>
            <a:pPr>
              <a:lnSpc>
                <a:spcPct val="120000"/>
              </a:lnSpc>
              <a:spcAft>
                <a:spcPts val="800"/>
              </a:spcAft>
              <a:buNone/>
              <a:defRPr sz="1400">
                <a:latin typeface="Tahoma" pitchFamily="1" charset="0"/>
                <a:ea typeface="Tahoma" pitchFamily="1" charset="0"/>
                <a:cs typeface="Tahoma" pitchFamily="1" charset="0"/>
              </a:defRPr>
            </a:pPr>
            <a:r>
              <a:t>Dieser Vorgang kann nicht auf lebende Systeme übertragen werden, da sie sich unvorhersehbar verhalten.</a:t>
            </a:r>
          </a:p>
          <a:p>
            <a:pPr>
              <a:lnSpc>
                <a:spcPct val="120000"/>
              </a:lnSpc>
              <a:spcBef>
                <a:spcPts val="1000"/>
              </a:spcBef>
              <a:spcAft>
                <a:spcPts val="800"/>
              </a:spcAft>
              <a:buNone/>
              <a:defRPr sz="1400">
                <a:latin typeface="Tahoma" pitchFamily="1" charset="0"/>
                <a:ea typeface="Tahoma" pitchFamily="1" charset="0"/>
                <a:cs typeface="Tahoma" pitchFamily="1" charset="0"/>
              </a:defRPr>
            </a:pPr>
            <a:r>
              <a:t>Unterschied zwischen </a:t>
            </a:r>
            <a:r>
              <a:t>Lösungsorientierung und </a:t>
            </a:r>
            <a:r>
              <a:t>Lösungsfokussierung:</a:t>
            </a:r>
          </a:p>
          <a:p>
            <a:pPr marL="720090" indent="-342900">
              <a:lnSpc>
                <a:spcPct val="120000"/>
              </a:lnSpc>
              <a:spcAft>
                <a:spcPts val="800"/>
              </a:spcAft>
              <a:buClr>
                <a:schemeClr val="folHlink"/>
              </a:buClr>
              <a:buFont typeface="Wingdings" pitchFamily="2" charset="2"/>
              <a:buChar char=""/>
              <a:defRPr sz="1400">
                <a:latin typeface="Tahoma" pitchFamily="1" charset="0"/>
                <a:ea typeface="Tahoma" pitchFamily="1" charset="0"/>
                <a:cs typeface="Tahoma" pitchFamily="1" charset="0"/>
              </a:defRPr>
            </a:pPr>
            <a:r>
              <a:t>Eine </a:t>
            </a:r>
            <a:r>
              <a:t>lösungsorientierte Person findet selbst Lösungen und setzt sie um.</a:t>
            </a:r>
          </a:p>
          <a:p>
            <a:pPr marL="720090" indent="-342900">
              <a:lnSpc>
                <a:spcPct val="120000"/>
              </a:lnSpc>
              <a:spcAft>
                <a:spcPts val="800"/>
              </a:spcAft>
              <a:buClr>
                <a:schemeClr val="folHlink"/>
              </a:buClr>
              <a:buFont typeface="Wingdings" pitchFamily="2" charset="2"/>
              <a:buChar char=""/>
              <a:defRPr sz="1400">
                <a:latin typeface="Tahoma" pitchFamily="1" charset="0"/>
                <a:ea typeface="Tahoma" pitchFamily="1" charset="0"/>
                <a:cs typeface="Tahoma" pitchFamily="1" charset="0"/>
              </a:defRPr>
            </a:pPr>
            <a:r>
              <a:t>Eine </a:t>
            </a:r>
            <a:r>
              <a:t>lösungsfokussierte Person kann Menschen durch Fragen, die zur Reflexion anregen, auf ihren eigenen Lösungsweg bringen.</a:t>
            </a:r>
          </a:p>
          <a:p>
            <a:pPr>
              <a:lnSpc>
                <a:spcPct val="120000"/>
              </a:lnSpc>
              <a:spcBef>
                <a:spcPts val="1000"/>
              </a:spcBef>
              <a:spcAft>
                <a:spcPts val="800"/>
              </a:spcAft>
              <a:buNone/>
              <a:defRPr sz="1400">
                <a:latin typeface="Tahoma" pitchFamily="1" charset="0"/>
                <a:ea typeface="Tahoma" pitchFamily="1" charset="0"/>
                <a:cs typeface="Tahoma" pitchFamily="1" charset="0"/>
              </a:defRPr>
            </a:pPr>
            <a:r>
              <a:t>Der </a:t>
            </a:r>
            <a:r>
              <a:t>Lösungsfokussierung liegt eine innere Einstellung im Denken und Verhalten zugrunde, die auf eine optimale </a:t>
            </a:r>
            <a:r>
              <a:t>Lösungsfindung ausgerichtet ist.</a:t>
            </a:r>
          </a:p>
          <a:p>
            <a:pPr>
              <a:lnSpc>
                <a:spcPct val="120000"/>
              </a:lnSpc>
              <a:spcBef>
                <a:spcPts val="1000"/>
              </a:spcBef>
              <a:spcAft>
                <a:spcPts val="800"/>
              </a:spcAft>
              <a:buNone/>
              <a:defRPr sz="1400">
                <a:latin typeface="Tahoma" pitchFamily="1" charset="0"/>
                <a:ea typeface="Tahoma" pitchFamily="1" charset="0"/>
                <a:cs typeface="Tahoma" pitchFamily="1" charset="0"/>
              </a:defRPr>
            </a:pPr>
            <a:r>
              <a:t>Hilfreiche Fragen sind:</a:t>
            </a:r>
          </a:p>
          <a:p>
            <a:pPr defTabSz="914400">
              <a:lnSpc>
                <a:spcPct val="120000"/>
              </a:lnSpc>
              <a:spcAft>
                <a:spcPts val="300"/>
              </a:spcAft>
              <a:buNone/>
              <a:tabLst>
                <a:tab pos="720090" algn="l"/>
              </a:tabLst>
              <a:defRPr sz="1400">
                <a:latin typeface="Tahoma" pitchFamily="1" charset="0"/>
                <a:ea typeface="Tahoma" pitchFamily="1" charset="0"/>
                <a:cs typeface="Tahoma" pitchFamily="1" charset="0"/>
              </a:defRPr>
            </a:pPr>
            <a:r>
              <a:t>	"Was funktioniert bereits?"</a:t>
            </a:r>
          </a:p>
          <a:p>
            <a:pPr defTabSz="914400">
              <a:lnSpc>
                <a:spcPct val="120000"/>
              </a:lnSpc>
              <a:spcAft>
                <a:spcPts val="800"/>
              </a:spcAft>
              <a:buNone/>
              <a:tabLst>
                <a:tab pos="720090" algn="l"/>
              </a:tabLst>
              <a:defRPr sz="1400">
                <a:latin typeface="Tahoma" pitchFamily="1" charset="0"/>
                <a:ea typeface="Tahoma" pitchFamily="1" charset="0"/>
                <a:cs typeface="Tahoma" pitchFamily="1" charset="0"/>
              </a:defRPr>
            </a:pPr>
            <a:r>
              <a:t>	"Was sind nützliche Ausnahmen?"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s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
      </p:ext>
    </p:extLst>
  </p:timing>
</p:sld>
</file>

<file path=ppt/slides/slide5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BQBcmk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600">
                <a:latin typeface="Tahoma" pitchFamily="1" charset="0"/>
                <a:ea typeface="Tahoma" pitchFamily="1" charset="0"/>
                <a:cs typeface="Tahoma" pitchFamily="1" charset="0"/>
              </a:defRPr>
            </a:pPr>
            <a:r>
              <a:rPr sz="1800"/>
              <a:t>Herkunft der </a:t>
            </a:r>
            <a:r>
              <a:rPr sz="1800"/>
              <a:t>lösungsfokussierten </a:t>
            </a:r>
            <a:r>
              <a:rPr sz="1800"/>
              <a:t>Gesprächsführung</a:t>
            </a:r>
            <a:endParaRPr sz="1200"/>
          </a:p>
          <a:p>
            <a:pPr>
              <a:lnSpc>
                <a:spcPct val="120000"/>
              </a:lnSpc>
              <a:spcBef>
                <a:spcPts val="400"/>
              </a:spcBef>
              <a:spcAft>
                <a:spcPts val="0"/>
              </a:spcAft>
              <a:buNone/>
              <a:defRPr sz="1400">
                <a:latin typeface="Tahoma" pitchFamily="1" charset="0"/>
                <a:ea typeface="Tahoma" pitchFamily="1" charset="0"/>
                <a:cs typeface="Tahoma" pitchFamily="1" charset="0"/>
              </a:defRPr>
            </a:pPr>
            <a:r>
              <a:t>Die </a:t>
            </a:r>
            <a:r>
              <a:t>lösungsorientierte </a:t>
            </a:r>
            <a:r>
              <a:t>Kurztherapie, auch </a:t>
            </a:r>
            <a:r>
              <a:t>lösungsfokussierte </a:t>
            </a:r>
            <a:r>
              <a:t>Kurzzeittherapie</a:t>
            </a:r>
          </a:p>
          <a:p>
            <a:pPr>
              <a:lnSpc>
                <a:spcPct val="120000"/>
              </a:lnSpc>
              <a:spcBef>
                <a:spcPts val="0"/>
              </a:spcBef>
              <a:spcAft>
                <a:spcPts val="0"/>
              </a:spcAft>
              <a:buNone/>
              <a:defRPr sz="1400">
                <a:latin typeface="Tahoma" pitchFamily="1" charset="0"/>
                <a:ea typeface="Tahoma" pitchFamily="1" charset="0"/>
                <a:cs typeface="Tahoma" pitchFamily="1" charset="0"/>
              </a:defRPr>
            </a:pPr>
            <a:r>
              <a:t>(</a:t>
            </a:r>
            <a:r>
              <a:t>engl. Solution </a:t>
            </a:r>
            <a:r>
              <a:t>Focused Brief </a:t>
            </a:r>
            <a:r>
              <a:t>Therapy),</a:t>
            </a:r>
          </a:p>
          <a:p>
            <a:pPr>
              <a:lnSpc>
                <a:spcPct val="120000"/>
              </a:lnSpc>
              <a:spcBef>
                <a:spcPts val="0"/>
              </a:spcBef>
              <a:spcAft>
                <a:spcPts val="0"/>
              </a:spcAft>
              <a:buNone/>
              <a:defRPr sz="1400">
                <a:latin typeface="Tahoma" pitchFamily="1" charset="0"/>
                <a:ea typeface="Tahoma" pitchFamily="1" charset="0"/>
                <a:cs typeface="Tahoma" pitchFamily="1" charset="0"/>
              </a:defRPr>
            </a:pPr>
            <a:r>
              <a:t>ist eine spezielle Art der Gesprächstherapie, </a:t>
            </a:r>
          </a:p>
          <a:p>
            <a:pPr>
              <a:lnSpc>
                <a:spcPct val="120000"/>
              </a:lnSpc>
              <a:spcBef>
                <a:spcPts val="0"/>
              </a:spcBef>
              <a:spcAft>
                <a:spcPts val="0"/>
              </a:spcAft>
              <a:buNone/>
              <a:defRPr sz="1400">
                <a:latin typeface="Tahoma" pitchFamily="1" charset="0"/>
                <a:ea typeface="Tahoma" pitchFamily="1" charset="0"/>
                <a:cs typeface="Tahoma" pitchFamily="1" charset="0"/>
              </a:defRPr>
            </a:pPr>
            <a:r>
              <a:t>die von den Psychotherapeuten </a:t>
            </a:r>
            <a:r>
              <a:t>Steve de </a:t>
            </a:r>
            <a:r>
              <a:t>Shazer und </a:t>
            </a:r>
            <a:r>
              <a:t>Insoo </a:t>
            </a:r>
            <a:r>
              <a:t>Kim Berg</a:t>
            </a:r>
          </a:p>
          <a:p>
            <a:pPr>
              <a:lnSpc>
                <a:spcPct val="120000"/>
              </a:lnSpc>
              <a:spcBef>
                <a:spcPts val="0"/>
              </a:spcBef>
              <a:spcAft>
                <a:spcPts val="800"/>
              </a:spcAft>
              <a:buNone/>
              <a:defRPr sz="1400">
                <a:latin typeface="Tahoma" pitchFamily="1" charset="0"/>
                <a:ea typeface="Tahoma" pitchFamily="1" charset="0"/>
                <a:cs typeface="Tahoma" pitchFamily="1" charset="0"/>
              </a:defRPr>
            </a:pPr>
            <a:r>
              <a:t>in den </a:t>
            </a:r>
            <a:r>
              <a:t>70er Jahren im 'Brief </a:t>
            </a:r>
            <a:r>
              <a:t>Family Therapie Center' (</a:t>
            </a:r>
            <a:r>
              <a:t>BFTC), </a:t>
            </a:r>
            <a:r>
              <a:t>Palo </a:t>
            </a:r>
            <a:r>
              <a:t>Alto, entwickelt wurde.</a:t>
            </a:r>
          </a:p>
          <a:p>
            <a:pPr>
              <a:lnSpc>
                <a:spcPct val="120000"/>
              </a:lnSpc>
              <a:spcBef>
                <a:spcPts val="400"/>
              </a:spcBef>
              <a:spcAft>
                <a:spcPts val="800"/>
              </a:spcAft>
              <a:buNone/>
              <a:defRPr sz="1400">
                <a:latin typeface="Tahoma" pitchFamily="1" charset="0"/>
                <a:ea typeface="Tahoma" pitchFamily="1" charset="0"/>
                <a:cs typeface="Tahoma" pitchFamily="1" charset="0"/>
              </a:defRPr>
            </a:pPr>
            <a:r>
              <a:t>Sie geht von dem Standpunkt aus, dass es hilfreicher ist, sich auf </a:t>
            </a:r>
          </a:p>
          <a:p>
            <a:pPr marL="575945" indent="-323850">
              <a:lnSpc>
                <a:spcPct val="120000"/>
              </a:lnSpc>
              <a:spcBef>
                <a:spcPts val="400"/>
              </a:spcBef>
              <a:spcAft>
                <a:spcPts val="0"/>
              </a:spcAft>
              <a:buClr>
                <a:srgbClr val="23A092"/>
              </a:buClr>
              <a:buSzPts val="2000"/>
              <a:buFont typeface="Wingdings" pitchFamily="2" charset="2"/>
              <a:buChar char=""/>
              <a:defRPr sz="1400">
                <a:latin typeface="Tahoma" pitchFamily="1" charset="0"/>
                <a:ea typeface="Tahoma" pitchFamily="1" charset="0"/>
                <a:cs typeface="Tahoma" pitchFamily="1" charset="0"/>
              </a:defRPr>
            </a:pPr>
            <a:r>
              <a:t>Wünsche,</a:t>
            </a:r>
          </a:p>
          <a:p>
            <a:pPr marL="575945" indent="-323850">
              <a:lnSpc>
                <a:spcPct val="120000"/>
              </a:lnSpc>
              <a:spcBef>
                <a:spcPts val="400"/>
              </a:spcBef>
              <a:spcAft>
                <a:spcPts val="0"/>
              </a:spcAft>
              <a:buClr>
                <a:srgbClr val="23A092"/>
              </a:buClr>
              <a:buSzPts val="2000"/>
              <a:buFont typeface="Wingdings" pitchFamily="2" charset="2"/>
              <a:buChar char=""/>
              <a:defRPr sz="1400">
                <a:latin typeface="Tahoma" pitchFamily="1" charset="0"/>
                <a:ea typeface="Tahoma" pitchFamily="1" charset="0"/>
                <a:cs typeface="Tahoma" pitchFamily="1" charset="0"/>
              </a:defRPr>
            </a:pPr>
            <a:r>
              <a:t>Ziele,</a:t>
            </a:r>
          </a:p>
          <a:p>
            <a:pPr marL="575945" indent="-323850">
              <a:lnSpc>
                <a:spcPct val="120000"/>
              </a:lnSpc>
              <a:spcBef>
                <a:spcPts val="400"/>
              </a:spcBef>
              <a:spcAft>
                <a:spcPts val="0"/>
              </a:spcAft>
              <a:buClr>
                <a:srgbClr val="23A092"/>
              </a:buClr>
              <a:buSzPts val="2000"/>
              <a:buFont typeface="Wingdings" pitchFamily="2" charset="2"/>
              <a:buChar char=""/>
              <a:defRPr sz="1400">
                <a:latin typeface="Tahoma" pitchFamily="1" charset="0"/>
                <a:ea typeface="Tahoma" pitchFamily="1" charset="0"/>
                <a:cs typeface="Tahoma" pitchFamily="1" charset="0"/>
              </a:defRPr>
            </a:pPr>
            <a:r>
              <a:t>Ressourcen,</a:t>
            </a:r>
          </a:p>
          <a:p>
            <a:pPr marL="575945" indent="-323850">
              <a:lnSpc>
                <a:spcPct val="120000"/>
              </a:lnSpc>
              <a:spcBef>
                <a:spcPts val="400"/>
              </a:spcBef>
              <a:spcAft>
                <a:spcPts val="800"/>
              </a:spcAft>
              <a:buClr>
                <a:srgbClr val="23A092"/>
              </a:buClr>
              <a:buSzPts val="2000"/>
              <a:buFont typeface="Wingdings" pitchFamily="2" charset="2"/>
              <a:buChar char=""/>
              <a:defRPr sz="1400">
                <a:latin typeface="Tahoma" pitchFamily="1" charset="0"/>
                <a:ea typeface="Tahoma" pitchFamily="1" charset="0"/>
                <a:cs typeface="Tahoma" pitchFamily="1" charset="0"/>
              </a:defRPr>
            </a:pPr>
            <a:r>
              <a:t>Ausnahmen </a:t>
            </a:r>
          </a:p>
          <a:p>
            <a:pPr>
              <a:lnSpc>
                <a:spcPct val="120000"/>
              </a:lnSpc>
              <a:spcBef>
                <a:spcPts val="400"/>
              </a:spcBef>
              <a:spcAft>
                <a:spcPts val="800"/>
              </a:spcAft>
              <a:buNone/>
              <a:defRPr sz="1400">
                <a:latin typeface="Tahoma" pitchFamily="1" charset="0"/>
                <a:ea typeface="Tahoma" pitchFamily="1" charset="0"/>
                <a:cs typeface="Tahoma" pitchFamily="1" charset="0"/>
              </a:defRPr>
            </a:pPr>
            <a:r>
              <a:t>vom Problem zu konzentrieren, anstatt auf Probleme und deren Entstehung.</a:t>
            </a:r>
          </a:p>
          <a:p>
            <a:pPr>
              <a:lnSpc>
                <a:spcPct val="120000"/>
              </a:lnSpc>
              <a:spcBef>
                <a:spcPts val="400"/>
              </a:spcBef>
              <a:spcAft>
                <a:spcPts val="800"/>
              </a:spcAft>
              <a:buNone/>
              <a:defRPr sz="1400">
                <a:latin typeface="Tahoma" pitchFamily="1" charset="0"/>
                <a:ea typeface="Tahoma" pitchFamily="1" charset="0"/>
                <a:cs typeface="Tahoma" pitchFamily="1" charset="0"/>
              </a:defRPr>
            </a:pPr>
            <a:r>
              <a:t>Dieser </a:t>
            </a:r>
            <a:r>
              <a:t>Therapieansatz verbreitet sich in den letzten Jahren auch in anderen Bereichen wie </a:t>
            </a:r>
            <a:br/>
            <a:r>
              <a:t>im Coaching, in der Pädagogik, im Management sowie in der Seelsorge.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4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
      </p:ext>
    </p:extLst>
  </p:timing>
</p:sld>
</file>

<file path=ppt/slides/slide5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BgAI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BLNwAAGicAABAAAAAmAAAACAAAAP//////////MAAAABQAAAAAAAAAAAD//wAAAQAAAP//AAABAA=="/>
              </a:ext>
            </a:extLst>
          </p:cNvSpPr>
          <p:nvPr/>
        </p:nvSpPr>
        <p:spPr>
          <a:xfrm>
            <a:off x="332105" y="979805"/>
            <a:ext cx="8656320" cy="5376545"/>
          </a:xfrm>
          <a:prstGeom prst="rect">
            <a:avLst/>
          </a:prstGeom>
          <a:noFill/>
          <a:ln>
            <a:noFill/>
          </a:ln>
          <a:effectLst/>
        </p:spPr>
        <p:txBody>
          <a:bodyPr vert="horz" wrap="square" lIns="91440" tIns="45720" rIns="91440" bIns="45720" numCol="1" spcCol="215900" anchor="t"/>
          <a:lstStyle/>
          <a:p>
            <a:pPr>
              <a:spcAft>
                <a:spcPts val="1800"/>
              </a:spcAft>
              <a:buNone/>
              <a:defRPr sz="1200">
                <a:latin typeface="Tahoma" pitchFamily="1" charset="0"/>
                <a:ea typeface="Tahoma" pitchFamily="1" charset="0"/>
                <a:cs typeface="Tahoma" pitchFamily="1" charset="0"/>
              </a:defRPr>
            </a:pPr>
            <a:r>
              <a:rPr sz="1800"/>
              <a:t>Klassischer therapeutischer Ansatz</a:t>
            </a:r>
            <a:endParaRPr sz="1800"/>
          </a:p>
          <a:p>
            <a:pPr>
              <a:lnSpc>
                <a:spcPct val="120000"/>
              </a:lnSpc>
              <a:spcBef>
                <a:spcPts val="400"/>
              </a:spcBef>
              <a:spcAft>
                <a:spcPts val="800"/>
              </a:spcAft>
              <a:buNone/>
              <a:defRPr sz="1400">
                <a:latin typeface="Tahoma" pitchFamily="1" charset="0"/>
                <a:ea typeface="Tahoma" pitchFamily="1" charset="0"/>
                <a:cs typeface="Tahoma" pitchFamily="1" charset="0"/>
              </a:defRPr>
            </a:pPr>
            <a:r>
              <a:t>Beim klassischen therapeutischen Ansatz fragt der Therapeut den Klienten nach seinem Problem und der Geschichte des Problems und erfährt Details über das Symptom.</a:t>
            </a:r>
          </a:p>
          <a:p>
            <a:pPr>
              <a:lnSpc>
                <a:spcPct val="120000"/>
              </a:lnSpc>
              <a:spcBef>
                <a:spcPts val="400"/>
              </a:spcBef>
              <a:spcAft>
                <a:spcPts val="800"/>
              </a:spcAft>
              <a:buNone/>
              <a:defRPr sz="1400">
                <a:latin typeface="Tahoma" pitchFamily="1" charset="0"/>
                <a:ea typeface="Tahoma" pitchFamily="1" charset="0"/>
                <a:cs typeface="Tahoma" pitchFamily="1" charset="0"/>
              </a:defRPr>
            </a:pPr>
            <a:r>
              <a:t>Der Therapeut stellt Hypothesen auf und kommt vielleicht zu der Diagnose. (Hypothese des Therapeuten)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Er sucht eine Lösung, die zum Problem passt. (Lösung, die zu seiner Hypothese passt.)</a:t>
            </a:r>
          </a:p>
          <a:p>
            <a:pPr>
              <a:lnSpc>
                <a:spcPct val="120000"/>
              </a:lnSpc>
              <a:spcBef>
                <a:spcPts val="1000"/>
              </a:spcBef>
              <a:spcAft>
                <a:spcPts val="800"/>
              </a:spcAft>
              <a:buNone/>
              <a:defRPr sz="1400">
                <a:latin typeface="Tahoma" pitchFamily="1" charset="0"/>
                <a:ea typeface="Tahoma" pitchFamily="1" charset="0"/>
                <a:cs typeface="Tahoma" pitchFamily="1" charset="0"/>
              </a:defRPr>
            </a:pPr>
            <a:r>
              <a:t>Nach diesem Ansatz ist der Therapeut der Experte, der den Klienten führt.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YAAAAFAAAA/v///wEAAAABAAAAAAAAAAAAAAAAAAAAAAAAAAkAAAAAAAAAAQAAAAEAAAAAAAAAAAAAAAAAAAAAAAAADQAAAAEAAAABAAAAAQAAAAAAAAAAAAAAAAAAAAAAAAARAAAAAgAAAAEAAAABAAAAAAAAAAAAAAAAAAAAAAAAABUAAAADAAAAAQAAAAEAAAAAAAAAAAAAAAAAAAAAAAAAGQAAAAQAAAABAAAAAQAAAAAAAAAAAAAAAAAAAAAAAAA="/>
      </p:ext>
    </p:extLst>
  </p:timing>
</p:sld>
</file>

<file path=ppt/slides/slide5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Ansatz des </a:t>
            </a:r>
            <a:r>
              <a:t>BFTC</a:t>
            </a:r>
          </a:p>
          <a:p>
            <a:pPr>
              <a:lnSpc>
                <a:spcPct val="120000"/>
              </a:lnSpc>
              <a:spcBef>
                <a:spcPts val="400"/>
              </a:spcBef>
              <a:spcAft>
                <a:spcPts val="800"/>
              </a:spcAft>
              <a:buNone/>
              <a:defRPr sz="1400">
                <a:latin typeface="Tahoma" pitchFamily="1" charset="0"/>
                <a:ea typeface="Tahoma" pitchFamily="1" charset="0"/>
                <a:cs typeface="Tahoma" pitchFamily="1" charset="0"/>
              </a:defRPr>
            </a:pPr>
            <a:r>
              <a:t>Das </a:t>
            </a:r>
            <a:r>
              <a:t>BFTC geht davon aus, dass der Therapeut (Coach/Berater) das Problem nicht verstehen muss.</a:t>
            </a:r>
          </a:p>
          <a:p>
            <a:pPr>
              <a:lnSpc>
                <a:spcPct val="120000"/>
              </a:lnSpc>
              <a:spcBef>
                <a:spcPts val="400"/>
              </a:spcBef>
              <a:spcAft>
                <a:spcPts val="800"/>
              </a:spcAft>
              <a:buNone/>
              <a:defRPr sz="1400">
                <a:latin typeface="Tahoma" pitchFamily="1" charset="0"/>
                <a:ea typeface="Tahoma" pitchFamily="1" charset="0"/>
                <a:cs typeface="Tahoma" pitchFamily="1" charset="0"/>
              </a:defRPr>
            </a:pPr>
            <a:r>
              <a:t>Problem und Lösung beziehen sich nicht logisch aufeinander; es besteht hier kein direkter Zusammenhang (wenn - dann - Beziehung).</a:t>
            </a:r>
          </a:p>
          <a:p>
            <a:pPr>
              <a:lnSpc>
                <a:spcPct val="120000"/>
              </a:lnSpc>
              <a:spcBef>
                <a:spcPts val="400"/>
              </a:spcBef>
              <a:spcAft>
                <a:spcPts val="800"/>
              </a:spcAft>
              <a:buNone/>
              <a:defRPr sz="1400">
                <a:latin typeface="Tahoma" pitchFamily="1" charset="0"/>
                <a:ea typeface="Tahoma" pitchFamily="1" charset="0"/>
                <a:cs typeface="Tahoma" pitchFamily="1" charset="0"/>
              </a:defRPr>
            </a:pPr>
            <a:r>
              <a:t>Mit der systemischen </a:t>
            </a:r>
            <a:r>
              <a:t>Fragetechnik des </a:t>
            </a:r>
            <a:r>
              <a:t>BFTC wird </a:t>
            </a:r>
            <a:r>
              <a:rPr u="sng"/>
              <a:t>der Klient nach seiner Vorstellung</a:t>
            </a:r>
            <a:r>
              <a:t> des gewünschten Ergebnisses gefragt.</a:t>
            </a:r>
          </a:p>
          <a:p>
            <a:pPr>
              <a:lnSpc>
                <a:spcPct val="120000"/>
              </a:lnSpc>
              <a:spcBef>
                <a:spcPts val="400"/>
              </a:spcBef>
              <a:spcAft>
                <a:spcPts val="800"/>
              </a:spcAft>
              <a:buNone/>
              <a:defRPr sz="1400">
                <a:latin typeface="Tahoma" pitchFamily="1" charset="0"/>
                <a:ea typeface="Tahoma" pitchFamily="1" charset="0"/>
                <a:cs typeface="Tahoma" pitchFamily="1" charset="0"/>
              </a:defRPr>
            </a:pPr>
            <a:r>
              <a:t>Der Therapeut erforscht die innere Landkarte bzw. den Bezugsrahmen des Klienten und versucht, mit diesem zu arbeiten.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Zuerst sucht der Therapeut nach Ausnahmen, Abwesenheit des Problems und kleinen Erfolgen, die er dem Klienten verdeutlicht.</a:t>
            </a:r>
          </a:p>
          <a:p>
            <a:pPr>
              <a:lnSpc>
                <a:spcPct val="120000"/>
              </a:lnSpc>
              <a:spcBef>
                <a:spcPts val="1000"/>
              </a:spcBef>
              <a:spcAft>
                <a:spcPts val="800"/>
              </a:spcAft>
              <a:buNone/>
              <a:defRPr sz="1400">
                <a:latin typeface="Tahoma" pitchFamily="1" charset="0"/>
                <a:ea typeface="Tahoma" pitchFamily="1" charset="0"/>
                <a:cs typeface="Tahoma" pitchFamily="1" charset="0"/>
              </a:defRPr>
            </a:pPr>
            <a:r>
              <a:t>Eine Wiederholung dieser Erfolge wird angestrebt. Es findet ein konstruktiver Prozess statt, den der Klient </a:t>
            </a:r>
            <a:r>
              <a:t>mitgestaltet.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slides/slide5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AAM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Grundannahmen des </a:t>
            </a:r>
            <a:r>
              <a:t>BFTC</a:t>
            </a:r>
          </a:p>
          <a:p>
            <a:pPr>
              <a:lnSpc>
                <a:spcPct val="120000"/>
              </a:lnSpc>
              <a:spcBef>
                <a:spcPts val="400"/>
              </a:spcBef>
              <a:spcAft>
                <a:spcPts val="800"/>
              </a:spcAft>
              <a:buNone/>
              <a:defRPr sz="1400">
                <a:latin typeface="Tahoma" pitchFamily="1" charset="0"/>
                <a:ea typeface="Tahoma" pitchFamily="1" charset="0"/>
                <a:cs typeface="Tahoma" pitchFamily="1" charset="0"/>
              </a:defRPr>
            </a:pPr>
            <a:r>
              <a:t>Im Ansatz des </a:t>
            </a:r>
            <a:r>
              <a:t>BFTC sind folgende </a:t>
            </a:r>
            <a:r>
              <a:t>Grundannahmen enthalten:</a:t>
            </a:r>
          </a:p>
          <a:p>
            <a:pPr marL="720090" indent="-342900">
              <a:lnSpc>
                <a:spcPct val="120000"/>
              </a:lnSpc>
              <a:spcBef>
                <a:spcPts val="400"/>
              </a:spcBef>
              <a:spcAft>
                <a:spcPts val="200"/>
              </a:spcAft>
              <a:buClr>
                <a:schemeClr val="folHlink"/>
              </a:buClr>
              <a:buFont typeface="Wingdings" pitchFamily="2" charset="2"/>
              <a:buChar char=""/>
              <a:defRPr sz="1400">
                <a:latin typeface="Tahoma" pitchFamily="1" charset="0"/>
                <a:ea typeface="Tahoma" pitchFamily="1" charset="0"/>
                <a:cs typeface="Tahoma" pitchFamily="1" charset="0"/>
              </a:defRPr>
            </a:pPr>
            <a:r>
              <a:t>Die Vorstellung einer Lösung führt bereits zu einer Lösung hin.</a:t>
            </a:r>
          </a:p>
          <a:p>
            <a:pPr marL="720090" indent="-342900">
              <a:lnSpc>
                <a:spcPct val="120000"/>
              </a:lnSpc>
              <a:spcBef>
                <a:spcPts val="400"/>
              </a:spcBef>
              <a:spcAft>
                <a:spcPts val="200"/>
              </a:spcAft>
              <a:buClr>
                <a:schemeClr val="folHlink"/>
              </a:buClr>
              <a:buFont typeface="Wingdings" pitchFamily="2" charset="2"/>
              <a:buChar char=""/>
              <a:defRPr sz="1400">
                <a:latin typeface="Tahoma" pitchFamily="1" charset="0"/>
                <a:ea typeface="Tahoma" pitchFamily="1" charset="0"/>
                <a:cs typeface="Tahoma" pitchFamily="1" charset="0"/>
              </a:defRPr>
            </a:pPr>
            <a:r>
              <a:t>Im Problem ist die Lösung bereits enthalten.</a:t>
            </a:r>
          </a:p>
          <a:p>
            <a:pPr marL="720090" indent="-342900">
              <a:lnSpc>
                <a:spcPct val="120000"/>
              </a:lnSpc>
              <a:spcBef>
                <a:spcPts val="400"/>
              </a:spcBef>
              <a:spcAft>
                <a:spcPts val="200"/>
              </a:spcAft>
              <a:buClr>
                <a:schemeClr val="folHlink"/>
              </a:buClr>
              <a:buFont typeface="Wingdings" pitchFamily="2" charset="2"/>
              <a:buChar char=""/>
              <a:defRPr sz="1400">
                <a:latin typeface="Tahoma" pitchFamily="1" charset="0"/>
                <a:ea typeface="Tahoma" pitchFamily="1" charset="0"/>
                <a:cs typeface="Tahoma" pitchFamily="1" charset="0"/>
              </a:defRPr>
            </a:pPr>
            <a:r>
              <a:t>Es ist nicht notwendig, sich mit dem Problem zu beschäftigen.</a:t>
            </a:r>
          </a:p>
          <a:p>
            <a:pPr marL="720090" indent="-342900">
              <a:lnSpc>
                <a:spcPct val="120000"/>
              </a:lnSpc>
              <a:spcBef>
                <a:spcPts val="400"/>
              </a:spcBef>
              <a:spcAft>
                <a:spcPts val="200"/>
              </a:spcAft>
              <a:buClr>
                <a:schemeClr val="folHlink"/>
              </a:buClr>
              <a:buFont typeface="Wingdings" pitchFamily="2" charset="2"/>
              <a:buChar char=""/>
              <a:defRPr sz="1400">
                <a:latin typeface="Tahoma" pitchFamily="1" charset="0"/>
                <a:ea typeface="Tahoma" pitchFamily="1" charset="0"/>
                <a:cs typeface="Tahoma" pitchFamily="1" charset="0"/>
              </a:defRPr>
            </a:pPr>
            <a:r>
              <a:t>Zu einem Problem gibt es eine, oft auch mehrere Lösungen.</a:t>
            </a:r>
          </a:p>
          <a:p>
            <a:pPr marL="720090" indent="-342900">
              <a:lnSpc>
                <a:spcPct val="120000"/>
              </a:lnSpc>
              <a:spcBef>
                <a:spcPts val="400"/>
              </a:spcBef>
              <a:spcAft>
                <a:spcPts val="0"/>
              </a:spcAft>
              <a:buClr>
                <a:schemeClr val="folHlink"/>
              </a:buClr>
              <a:buFont typeface="Wingdings" pitchFamily="2" charset="2"/>
              <a:buChar char=""/>
              <a:defRPr sz="1400">
                <a:latin typeface="Tahoma" pitchFamily="1" charset="0"/>
                <a:ea typeface="Tahoma" pitchFamily="1" charset="0"/>
                <a:cs typeface="Tahoma" pitchFamily="1" charset="0"/>
              </a:defRPr>
            </a:pPr>
            <a:r>
              <a:t>Lösungen müssen durch Therapeut und Klient konstruiert werden.</a:t>
            </a:r>
          </a:p>
          <a:p>
            <a:pPr marL="720090" indent="0">
              <a:lnSpc>
                <a:spcPct val="120000"/>
              </a:lnSpc>
              <a:spcBef>
                <a:spcPts val="0"/>
              </a:spcBef>
              <a:spcAft>
                <a:spcPts val="200"/>
              </a:spcAft>
              <a:buNone/>
              <a:defRPr sz="1400">
                <a:latin typeface="Tahoma" pitchFamily="1" charset="0"/>
                <a:ea typeface="Tahoma" pitchFamily="1" charset="0"/>
                <a:cs typeface="Tahoma" pitchFamily="1" charset="0"/>
              </a:defRPr>
            </a:pPr>
            <a:r>
              <a:t>Das heißt: Der Therapeut leitet den Klienten an, selbst Lösungen zu finden.</a:t>
            </a:r>
          </a:p>
          <a:p>
            <a:pPr marL="720090" indent="-342900">
              <a:lnSpc>
                <a:spcPct val="120000"/>
              </a:lnSpc>
              <a:spcBef>
                <a:spcPts val="400"/>
              </a:spcBef>
              <a:spcAft>
                <a:spcPts val="800"/>
              </a:spcAft>
              <a:buClr>
                <a:schemeClr val="folHlink"/>
              </a:buClr>
              <a:buFont typeface="Wingdings" pitchFamily="2" charset="2"/>
              <a:buChar char=""/>
              <a:defRPr sz="1400">
                <a:latin typeface="Tahoma" pitchFamily="1" charset="0"/>
                <a:ea typeface="Tahoma" pitchFamily="1" charset="0"/>
                <a:cs typeface="Tahoma" pitchFamily="1" charset="0"/>
              </a:defRPr>
            </a:pPr>
            <a:r>
              <a:t>Probleme haben keine tiefer liegenden Ursachen.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Die Frage, ob ein externes Ereignis ein Problem ist, hängt davon ab, welche Bedeutung der Klient diesem Ereignis gibt.</a:t>
            </a:r>
          </a:p>
          <a:p>
            <a:pPr>
              <a:lnSpc>
                <a:spcPct val="120000"/>
              </a:lnSpc>
              <a:spcBef>
                <a:spcPts val="400"/>
              </a:spcBef>
              <a:spcAft>
                <a:spcPts val="800"/>
              </a:spcAft>
              <a:buNone/>
              <a:defRPr sz="1400">
                <a:latin typeface="Tahoma" pitchFamily="1" charset="0"/>
                <a:ea typeface="Tahoma" pitchFamily="1" charset="0"/>
                <a:cs typeface="Tahoma" pitchFamily="1" charset="0"/>
              </a:defRPr>
            </a:pPr>
            <a:r>
              <a:t>Bei Veränderung der Bedeutung ändert sich auch das Problem.</a:t>
            </a:r>
          </a:p>
          <a:p>
            <a:pPr>
              <a:lnSpc>
                <a:spcPct val="120000"/>
              </a:lnSpc>
              <a:spcBef>
                <a:spcPts val="400"/>
              </a:spcBef>
              <a:spcAft>
                <a:spcPts val="800"/>
              </a:spcAft>
              <a:buNone/>
              <a:defRPr sz="1400">
                <a:latin typeface="Tahoma" pitchFamily="1" charset="0"/>
                <a:ea typeface="Tahoma" pitchFamily="1" charset="0"/>
                <a:cs typeface="Tahoma" pitchFamily="1" charset="0"/>
              </a:defRPr>
            </a:pPr>
            <a:r>
              <a:t>Der Weg zur Lösung ist eine Veränderung von Bedeutung. Dabei können neue </a:t>
            </a:r>
            <a:r>
              <a:t>Handlungsfreiheiten entstehen.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0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A=="/>
      </p:ext>
    </p:extLst>
  </p:timing>
</p:sld>
</file>

<file path=ppt/slides/slide5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Fragetypen des </a:t>
            </a:r>
            <a:r>
              <a:t>BFTC</a:t>
            </a:r>
          </a:p>
          <a:p>
            <a:pPr>
              <a:lnSpc>
                <a:spcPct val="120000"/>
              </a:lnSpc>
              <a:spcBef>
                <a:spcPts val="400"/>
              </a:spcBef>
              <a:spcAft>
                <a:spcPts val="800"/>
              </a:spcAft>
              <a:buNone/>
              <a:defRPr sz="1400">
                <a:latin typeface="Tahoma" pitchFamily="1" charset="0"/>
                <a:ea typeface="Tahoma" pitchFamily="1" charset="0"/>
                <a:cs typeface="Tahoma" pitchFamily="1" charset="0"/>
              </a:defRPr>
            </a:pPr>
            <a:r>
              <a:t>Die </a:t>
            </a:r>
            <a:r>
              <a:t>Fragetechnik des </a:t>
            </a:r>
            <a:r>
              <a:t>BFTC enthält im Wesentlichen folgende </a:t>
            </a:r>
            <a:r>
              <a:t>Fragetypen:</a:t>
            </a:r>
          </a:p>
          <a:p>
            <a:pPr marL="720090" indent="-342900">
              <a:lnSpc>
                <a:spcPct val="120000"/>
              </a:lnSpc>
              <a:spcBef>
                <a:spcPts val="400"/>
              </a:spcBef>
              <a:spcAft>
                <a:spcPts val="200"/>
              </a:spcAft>
              <a:buClr>
                <a:schemeClr val="folHlink"/>
              </a:buClr>
              <a:buFont typeface="Wingdings" pitchFamily="2" charset="2"/>
              <a:buChar char=""/>
              <a:defRPr sz="1400">
                <a:latin typeface="Tahoma" pitchFamily="1" charset="0"/>
                <a:ea typeface="Tahoma" pitchFamily="1" charset="0"/>
                <a:cs typeface="Tahoma" pitchFamily="1" charset="0"/>
              </a:defRPr>
            </a:pPr>
            <a:r>
              <a:t>Skalenfrage</a:t>
            </a:r>
          </a:p>
          <a:p>
            <a:pPr marL="720090" indent="-342900">
              <a:lnSpc>
                <a:spcPct val="120000"/>
              </a:lnSpc>
              <a:spcBef>
                <a:spcPts val="400"/>
              </a:spcBef>
              <a:spcAft>
                <a:spcPts val="200"/>
              </a:spcAft>
              <a:buClr>
                <a:schemeClr val="folHlink"/>
              </a:buClr>
              <a:buFont typeface="Wingdings" pitchFamily="2" charset="2"/>
              <a:buChar char=""/>
              <a:defRPr sz="1400">
                <a:latin typeface="Tahoma" pitchFamily="1" charset="0"/>
                <a:ea typeface="Tahoma" pitchFamily="1" charset="0"/>
                <a:cs typeface="Tahoma" pitchFamily="1" charset="0"/>
              </a:defRPr>
            </a:pPr>
            <a:r>
              <a:t>Frage nach Ausnahmen</a:t>
            </a:r>
          </a:p>
          <a:p>
            <a:pPr marL="720090" indent="-342900">
              <a:lnSpc>
                <a:spcPct val="120000"/>
              </a:lnSpc>
              <a:spcBef>
                <a:spcPts val="400"/>
              </a:spcBef>
              <a:spcAft>
                <a:spcPts val="200"/>
              </a:spcAft>
              <a:buClr>
                <a:schemeClr val="folHlink"/>
              </a:buClr>
              <a:buFont typeface="Wingdings" pitchFamily="2" charset="2"/>
              <a:buChar char=""/>
              <a:defRPr sz="1400">
                <a:latin typeface="Tahoma" pitchFamily="1" charset="0"/>
                <a:ea typeface="Tahoma" pitchFamily="1" charset="0"/>
                <a:cs typeface="Tahoma" pitchFamily="1" charset="0"/>
              </a:defRPr>
            </a:pPr>
            <a:r>
              <a:t>Wunderfrage</a:t>
            </a:r>
          </a:p>
          <a:p>
            <a:pPr marL="720090" indent="-342900">
              <a:lnSpc>
                <a:spcPct val="120000"/>
              </a:lnSpc>
              <a:spcBef>
                <a:spcPts val="400"/>
              </a:spcBef>
              <a:spcAft>
                <a:spcPts val="200"/>
              </a:spcAft>
              <a:buClr>
                <a:schemeClr val="folHlink"/>
              </a:buClr>
              <a:buFont typeface="Wingdings" pitchFamily="2" charset="2"/>
              <a:buChar char=""/>
              <a:defRPr sz="1400">
                <a:latin typeface="Tahoma" pitchFamily="1" charset="0"/>
                <a:ea typeface="Tahoma" pitchFamily="1" charset="0"/>
                <a:cs typeface="Tahoma" pitchFamily="1" charset="0"/>
              </a:defRPr>
            </a:pPr>
            <a:r>
              <a:t>Frage nach </a:t>
            </a:r>
            <a:r>
              <a:t>Bewältigungsstrategien</a:t>
            </a:r>
          </a:p>
          <a:p>
            <a:pPr marL="720090" indent="-342900">
              <a:lnSpc>
                <a:spcPct val="120000"/>
              </a:lnSpc>
              <a:spcBef>
                <a:spcPts val="400"/>
              </a:spcBef>
              <a:spcAft>
                <a:spcPts val="200"/>
              </a:spcAft>
              <a:buClr>
                <a:schemeClr val="folHlink"/>
              </a:buClr>
              <a:buFont typeface="Wingdings" pitchFamily="2" charset="2"/>
              <a:buChar char=""/>
              <a:defRPr sz="1400">
                <a:latin typeface="Tahoma" pitchFamily="1" charset="0"/>
                <a:ea typeface="Tahoma" pitchFamily="1" charset="0"/>
                <a:cs typeface="Tahoma" pitchFamily="1" charset="0"/>
              </a:defRPr>
            </a:pPr>
            <a:r>
              <a:t>Ressourcenfragen nach der </a:t>
            </a:r>
            <a:r>
              <a:t>Skalierungsfrage</a:t>
            </a:r>
          </a:p>
          <a:p>
            <a:pPr marL="720090" indent="-342900">
              <a:lnSpc>
                <a:spcPct val="120000"/>
              </a:lnSpc>
              <a:spcBef>
                <a:spcPts val="400"/>
              </a:spcBef>
              <a:spcAft>
                <a:spcPts val="800"/>
              </a:spcAft>
              <a:buClr>
                <a:schemeClr val="folHlink"/>
              </a:buClr>
              <a:buFont typeface="Wingdings" pitchFamily="2" charset="2"/>
              <a:buChar char=""/>
              <a:defRPr sz="1400">
                <a:latin typeface="Tahoma" pitchFamily="1" charset="0"/>
                <a:ea typeface="Tahoma" pitchFamily="1" charset="0"/>
                <a:cs typeface="Tahoma" pitchFamily="1" charset="0"/>
              </a:defRPr>
            </a:pPr>
            <a:r>
              <a:t>Fragen nach weiteren Aktivitäten.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k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
      </p:ext>
    </p:extLst>
  </p:timing>
</p:sld>
</file>

<file path=ppt/slides/slide60.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psYXQ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Skalenfrage</a:t>
            </a:r>
          </a:p>
          <a:p>
            <a:pPr>
              <a:lnSpc>
                <a:spcPct val="120000"/>
              </a:lnSpc>
              <a:spcBef>
                <a:spcPts val="400"/>
              </a:spcBef>
              <a:spcAft>
                <a:spcPts val="800"/>
              </a:spcAft>
              <a:buNone/>
              <a:defRPr sz="1400">
                <a:latin typeface="Tahoma" pitchFamily="1" charset="0"/>
                <a:ea typeface="Tahoma" pitchFamily="1" charset="0"/>
                <a:cs typeface="Tahoma" pitchFamily="1" charset="0"/>
              </a:defRPr>
            </a:pPr>
            <a:r>
              <a:t>Die Intensität eines Problems ist das Ergebnis einer subjektiven Bewertung einer Information aus dem Körper oder der Umwelt.</a:t>
            </a:r>
          </a:p>
          <a:p>
            <a:pPr>
              <a:lnSpc>
                <a:spcPct val="120000"/>
              </a:lnSpc>
              <a:spcBef>
                <a:spcPts val="400"/>
              </a:spcBef>
              <a:spcAft>
                <a:spcPts val="800"/>
              </a:spcAft>
              <a:buNone/>
              <a:defRPr sz="1400">
                <a:latin typeface="Tahoma" pitchFamily="1" charset="0"/>
                <a:ea typeface="Tahoma" pitchFamily="1" charset="0"/>
                <a:cs typeface="Tahoma" pitchFamily="1" charset="0"/>
              </a:defRPr>
            </a:pPr>
            <a:r>
              <a:t>Wie kann dieses Ergebnis dem Berater/Coach/Therapeuten mitgeteilt werden, um Veränderungen zu erkennen?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Um dem Klienten die Größe von Veränderungen bewusst zu machen und diese kommunizieren zu können, wird die </a:t>
            </a:r>
            <a:r>
              <a:t>Skalenfrage vor und nach Interventionen benutzt:</a:t>
            </a:r>
          </a:p>
          <a:p>
            <a:pPr marL="360045">
              <a:lnSpc>
                <a:spcPct val="120000"/>
              </a:lnSpc>
              <a:spcBef>
                <a:spcPts val="400"/>
              </a:spcBef>
              <a:buNone/>
              <a:defRPr sz="1400">
                <a:latin typeface="Tahoma" pitchFamily="1" charset="0"/>
                <a:ea typeface="Tahoma" pitchFamily="1" charset="0"/>
                <a:cs typeface="Tahoma" pitchFamily="1" charset="0"/>
              </a:defRPr>
            </a:pPr>
            <a:r>
              <a:t>"Stellen Sie sich eine Skala von 0 bis 10 vor, auf der Sie die Intensität Ihres Problems einstufen. </a:t>
            </a:r>
          </a:p>
          <a:p>
            <a:pPr marL="360045">
              <a:lnSpc>
                <a:spcPct val="120000"/>
              </a:lnSpc>
              <a:spcBef>
                <a:spcPts val="200"/>
              </a:spcBef>
              <a:buNone/>
              <a:defRPr sz="1400">
                <a:latin typeface="Tahoma" pitchFamily="1" charset="0"/>
                <a:ea typeface="Tahoma" pitchFamily="1" charset="0"/>
                <a:cs typeface="Tahoma" pitchFamily="1" charset="0"/>
              </a:defRPr>
            </a:pPr>
            <a:r>
              <a:t>0 veranschaulicht die maximale Stärke des Problems, 10 bedeutet die Lösung des Problems.</a:t>
            </a:r>
          </a:p>
          <a:p>
            <a:pPr marL="360045">
              <a:lnSpc>
                <a:spcPct val="120000"/>
              </a:lnSpc>
              <a:spcBef>
                <a:spcPts val="200"/>
              </a:spcBef>
              <a:spcAft>
                <a:spcPts val="800"/>
              </a:spcAft>
              <a:buNone/>
              <a:defRPr sz="1400">
                <a:latin typeface="Tahoma" pitchFamily="1" charset="0"/>
                <a:ea typeface="Tahoma" pitchFamily="1" charset="0"/>
                <a:cs typeface="Tahoma" pitchFamily="1" charset="0"/>
              </a:defRPr>
            </a:pPr>
            <a:r>
              <a:t>Wo würden Sie jetzt Ihr Problem einstufen?"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Wenn der Klient 1 oder 4 oder 5 sagt, weiß der Coach nicht, was der Klient damit meint.</a:t>
            </a:r>
          </a:p>
          <a:p>
            <a:pPr>
              <a:lnSpc>
                <a:spcPct val="120000"/>
              </a:lnSpc>
              <a:spcBef>
                <a:spcPts val="400"/>
              </a:spcBef>
              <a:spcAft>
                <a:spcPts val="800"/>
              </a:spcAft>
              <a:buNone/>
              <a:defRPr sz="1400">
                <a:latin typeface="Tahoma" pitchFamily="1" charset="0"/>
                <a:ea typeface="Tahoma" pitchFamily="1" charset="0"/>
                <a:cs typeface="Tahoma" pitchFamily="1" charset="0"/>
              </a:defRPr>
            </a:pPr>
            <a:r>
              <a:t>Der Klient weiß es aber und baut so seine Fortschritte auf.</a:t>
            </a:r>
          </a:p>
          <a:p>
            <a:pPr>
              <a:lnSpc>
                <a:spcPct val="120000"/>
              </a:lnSpc>
              <a:spcBef>
                <a:spcPts val="400"/>
              </a:spcBef>
              <a:spcAft>
                <a:spcPts val="800"/>
              </a:spcAft>
              <a:buNone/>
              <a:defRPr sz="1400">
                <a:latin typeface="Tahoma" pitchFamily="1" charset="0"/>
                <a:ea typeface="Tahoma" pitchFamily="1" charset="0"/>
                <a:cs typeface="Tahoma" pitchFamily="1" charset="0"/>
              </a:defRPr>
            </a:pPr>
            <a:r>
              <a:t>Der Coach muss es auch nicht wissen. Er muss nur dem Klienten helfen, sich seiner Fortschritte bewusst zu werden.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s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
      </p:ext>
    </p:extLst>
  </p:timing>
</p:sld>
</file>

<file path=ppt/slides/slide6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MB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48L2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Frage nach Ausnahmen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Oftmals enthalten </a:t>
            </a:r>
            <a:r>
              <a:t>Problemaussagen ungültige Verallgemeinerungen, z.B.:</a:t>
            </a:r>
          </a:p>
          <a:p>
            <a:pPr>
              <a:lnSpc>
                <a:spcPct val="120000"/>
              </a:lnSpc>
              <a:spcBef>
                <a:spcPts val="400"/>
              </a:spcBef>
              <a:buNone/>
              <a:defRPr sz="1400">
                <a:latin typeface="Tahoma" pitchFamily="1" charset="0"/>
                <a:ea typeface="Tahoma" pitchFamily="1" charset="0"/>
                <a:cs typeface="Tahoma" pitchFamily="1" charset="0"/>
              </a:defRPr>
            </a:pPr>
            <a:r>
              <a:t>	'Alle sind gegen mich.' oder</a:t>
            </a:r>
          </a:p>
          <a:p>
            <a:pPr>
              <a:lnSpc>
                <a:spcPct val="120000"/>
              </a:lnSpc>
              <a:spcBef>
                <a:spcPts val="400"/>
              </a:spcBef>
              <a:spcAft>
                <a:spcPts val="800"/>
              </a:spcAft>
              <a:buNone/>
              <a:defRPr sz="1400">
                <a:latin typeface="Tahoma" pitchFamily="1" charset="0"/>
                <a:ea typeface="Tahoma" pitchFamily="1" charset="0"/>
                <a:cs typeface="Tahoma" pitchFamily="1" charset="0"/>
              </a:defRPr>
            </a:pPr>
            <a:r>
              <a:t>	'Das hat hier noch nie funktioniert.'</a:t>
            </a:r>
          </a:p>
          <a:p>
            <a:pPr>
              <a:lnSpc>
                <a:spcPct val="120000"/>
              </a:lnSpc>
              <a:spcBef>
                <a:spcPts val="400"/>
              </a:spcBef>
              <a:spcAft>
                <a:spcPts val="800"/>
              </a:spcAft>
              <a:buNone/>
              <a:defRPr sz="1400">
                <a:latin typeface="Tahoma" pitchFamily="1" charset="0"/>
                <a:ea typeface="Tahoma" pitchFamily="1" charset="0"/>
                <a:cs typeface="Tahoma" pitchFamily="1" charset="0"/>
              </a:defRPr>
            </a:pPr>
            <a:r>
              <a:t>Mit der Frage:</a:t>
            </a:r>
          </a:p>
          <a:p>
            <a:pPr>
              <a:lnSpc>
                <a:spcPct val="120000"/>
              </a:lnSpc>
              <a:spcBef>
                <a:spcPts val="400"/>
              </a:spcBef>
              <a:spcAft>
                <a:spcPts val="800"/>
              </a:spcAft>
              <a:buNone/>
              <a:defRPr sz="1400">
                <a:latin typeface="Tahoma" pitchFamily="1" charset="0"/>
                <a:ea typeface="Tahoma" pitchFamily="1" charset="0"/>
                <a:cs typeface="Tahoma" pitchFamily="1" charset="0"/>
              </a:defRPr>
            </a:pPr>
            <a:r>
              <a:t>	"Hat es schon einmal Ausnahmen gegeben?"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werden Situationen gesucht, in denen das Problem nicht vorhanden war. Da diese Erlebnisse meist ausgeblendet sind, werden sie mit der </a:t>
            </a:r>
            <a:r>
              <a:t>Ausnahmefrage wieder in den Blickpunkt gerückt.</a:t>
            </a:r>
          </a:p>
          <a:p>
            <a:pPr>
              <a:lnSpc>
                <a:spcPct val="120000"/>
              </a:lnSpc>
              <a:spcBef>
                <a:spcPts val="400"/>
              </a:spcBef>
              <a:spcAft>
                <a:spcPts val="800"/>
              </a:spcAft>
              <a:buNone/>
              <a:defRPr sz="1400">
                <a:latin typeface="Tahoma" pitchFamily="1" charset="0"/>
                <a:ea typeface="Tahoma" pitchFamily="1" charset="0"/>
                <a:cs typeface="Tahoma" pitchFamily="1" charset="0"/>
              </a:defRPr>
            </a:pPr>
            <a:r>
              <a:t>Im nächsten Schritt werden Unterschiede der Situationen gesucht. Mögliche Fragen lauten:</a:t>
            </a:r>
          </a:p>
          <a:p>
            <a:pPr>
              <a:lnSpc>
                <a:spcPct val="120000"/>
              </a:lnSpc>
              <a:spcBef>
                <a:spcPts val="400"/>
              </a:spcBef>
              <a:buNone/>
              <a:defRPr sz="1400">
                <a:latin typeface="Tahoma" pitchFamily="1" charset="0"/>
                <a:ea typeface="Tahoma" pitchFamily="1" charset="0"/>
                <a:cs typeface="Tahoma" pitchFamily="1" charset="0"/>
              </a:defRPr>
            </a:pPr>
            <a:r>
              <a:t>	"Was war da anders?"</a:t>
            </a:r>
          </a:p>
          <a:p>
            <a:pPr>
              <a:lnSpc>
                <a:spcPct val="120000"/>
              </a:lnSpc>
              <a:spcBef>
                <a:spcPts val="400"/>
              </a:spcBef>
              <a:buNone/>
              <a:defRPr sz="1400">
                <a:latin typeface="Tahoma" pitchFamily="1" charset="0"/>
                <a:ea typeface="Tahoma" pitchFamily="1" charset="0"/>
                <a:cs typeface="Tahoma" pitchFamily="1" charset="0"/>
              </a:defRPr>
            </a:pPr>
            <a:r>
              <a:t>	"Gab es Situationen, bei denen Sie bei 10 (oder 9 oder 8) waren?"</a:t>
            </a:r>
          </a:p>
          <a:p>
            <a:pPr>
              <a:lnSpc>
                <a:spcPct val="120000"/>
              </a:lnSpc>
              <a:spcBef>
                <a:spcPts val="400"/>
              </a:spcBef>
              <a:buNone/>
              <a:defRPr sz="1400">
                <a:latin typeface="Tahoma" pitchFamily="1" charset="0"/>
                <a:ea typeface="Tahoma" pitchFamily="1" charset="0"/>
                <a:cs typeface="Tahoma" pitchFamily="1" charset="0"/>
              </a:defRPr>
            </a:pPr>
            <a:r>
              <a:t>	"Wie haben Sie das gemacht?"</a:t>
            </a:r>
          </a:p>
          <a:p>
            <a:pPr>
              <a:lnSpc>
                <a:spcPct val="120000"/>
              </a:lnSpc>
              <a:spcBef>
                <a:spcPts val="400"/>
              </a:spcBef>
              <a:buNone/>
              <a:defRPr sz="1400">
                <a:latin typeface="Tahoma" pitchFamily="1" charset="0"/>
                <a:ea typeface="Tahoma" pitchFamily="1" charset="0"/>
                <a:cs typeface="Tahoma" pitchFamily="1" charset="0"/>
              </a:defRPr>
            </a:pPr>
            <a:r>
              <a:t>	"Können Sie das wiederholen?"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	"Was brauchen Sie, um die 10 (bzw. 9 oder 8) halten zu können?"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4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
      </p:ext>
    </p:extLst>
  </p:timing>
</p:sld>
</file>

<file path=ppt/slides/slide6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CAB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Wunderfrage</a:t>
            </a:r>
          </a:p>
          <a:p>
            <a:pPr>
              <a:lnSpc>
                <a:spcPct val="120000"/>
              </a:lnSpc>
              <a:spcBef>
                <a:spcPts val="400"/>
              </a:spcBef>
              <a:spcAft>
                <a:spcPts val="800"/>
              </a:spcAft>
              <a:buNone/>
              <a:defRPr sz="1400">
                <a:latin typeface="Tahoma" pitchFamily="1" charset="0"/>
                <a:ea typeface="Tahoma" pitchFamily="1" charset="0"/>
                <a:cs typeface="Tahoma" pitchFamily="1" charset="0"/>
              </a:defRPr>
            </a:pPr>
            <a:r>
              <a:t>Die Struktur der </a:t>
            </a:r>
            <a:r>
              <a:t>Wunderfrage lautet:</a:t>
            </a:r>
          </a:p>
          <a:p>
            <a:pPr marL="720090" indent="-342900">
              <a:lnSpc>
                <a:spcPct val="120000"/>
              </a:lnSpc>
              <a:spcBef>
                <a:spcPts val="400"/>
              </a:spcBef>
              <a:spcAft>
                <a:spcPts val="800"/>
              </a:spcAft>
              <a:buAutoNum type="arabicPeriod"/>
              <a:defRPr sz="1400">
                <a:latin typeface="Tahoma" pitchFamily="1" charset="0"/>
                <a:ea typeface="Tahoma" pitchFamily="1" charset="0"/>
                <a:cs typeface="Tahoma" pitchFamily="1" charset="0"/>
              </a:defRPr>
            </a:pPr>
            <a:r>
              <a:t>Sie gehen abends zu Bett und schlafen ein.</a:t>
            </a:r>
          </a:p>
          <a:p>
            <a:pPr marL="720090" indent="-342900">
              <a:lnSpc>
                <a:spcPct val="120000"/>
              </a:lnSpc>
              <a:spcBef>
                <a:spcPts val="400"/>
              </a:spcBef>
              <a:spcAft>
                <a:spcPts val="800"/>
              </a:spcAft>
              <a:buAutoNum type="arabicPeriod"/>
              <a:defRPr sz="1400">
                <a:latin typeface="Tahoma" pitchFamily="1" charset="0"/>
                <a:ea typeface="Tahoma" pitchFamily="1" charset="0"/>
                <a:cs typeface="Tahoma" pitchFamily="1" charset="0"/>
              </a:defRPr>
            </a:pPr>
            <a:r>
              <a:t>In der Nacht geschieht ein Wunder, welches Ihre Probleme löst. Aber da Sie schlafen, merken Sie nichts davon.</a:t>
            </a:r>
          </a:p>
          <a:p>
            <a:pPr marL="720090" indent="-342900">
              <a:lnSpc>
                <a:spcPct val="120000"/>
              </a:lnSpc>
              <a:spcBef>
                <a:spcPts val="400"/>
              </a:spcBef>
              <a:spcAft>
                <a:spcPts val="800"/>
              </a:spcAft>
              <a:buAutoNum type="arabicPeriod"/>
              <a:defRPr sz="1400">
                <a:latin typeface="Tahoma" pitchFamily="1" charset="0"/>
                <a:ea typeface="Tahoma" pitchFamily="1" charset="0"/>
                <a:cs typeface="Tahoma" pitchFamily="1" charset="0"/>
              </a:defRPr>
            </a:pPr>
            <a:r>
              <a:t>Sie wachen am Morgen auf. Woran werden Sie erkennen, dass das Wunder geschehen ist? Was ist dann anders?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YAAAAFAAAA/v///wEAAAABAAAAAAAAAAAAAAAAAAAAAAAAAAkAAAAAAAAAAQAAAAEAAAAAAAAAAAAAAAAAAAAAAAAADQAAAAEAAAABAAAAAQAAAAAAAAAAAAAAAAAAAAAAAAARAAAAAgAAAAEAAAABAAAAAAAAAAAAAAAAAAAAAAAAABUAAAADAAAAAQAAAAEAAAAAAAAAAAAAAAAAAAAAAAAAGQAAAAQAAAABAAAAAQAAAAAAAAAAAAAAAAAAAAAAAAA="/>
      </p:ext>
    </p:extLst>
  </p:timing>
</p:sld>
</file>

<file path=ppt/slides/slide6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UuV2k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Frage nach </a:t>
            </a:r>
            <a:r>
              <a:t>Bewältigungsstrategien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Wenn der Klient nicht auf die </a:t>
            </a:r>
            <a:r>
              <a:t>Wunderfrage anspricht, weil er eventuell depressiv oder seine Situation so schwierig ist, kann folgende Strategie eingesetzt werden:</a:t>
            </a:r>
          </a:p>
          <a:p>
            <a:pPr marL="360045">
              <a:lnSpc>
                <a:spcPct val="120000"/>
              </a:lnSpc>
              <a:spcBef>
                <a:spcPts val="400"/>
              </a:spcBef>
              <a:spcAft>
                <a:spcPts val="800"/>
              </a:spcAft>
              <a:buNone/>
              <a:defRPr sz="1400">
                <a:latin typeface="Tahoma" pitchFamily="1" charset="0"/>
                <a:ea typeface="Tahoma" pitchFamily="1" charset="0"/>
                <a:cs typeface="Tahoma" pitchFamily="1" charset="0"/>
              </a:defRPr>
            </a:pPr>
            <a:r>
              <a:t>"Wie in aller Welt haben Sie es geschafft, hierher zu kommen?"</a:t>
            </a:r>
          </a:p>
          <a:p>
            <a:pPr>
              <a:lnSpc>
                <a:spcPct val="120000"/>
              </a:lnSpc>
              <a:spcBef>
                <a:spcPts val="400"/>
              </a:spcBef>
              <a:spcAft>
                <a:spcPts val="200"/>
              </a:spcAft>
              <a:buNone/>
              <a:defRPr sz="1400">
                <a:latin typeface="Tahoma" pitchFamily="1" charset="0"/>
                <a:ea typeface="Tahoma" pitchFamily="1" charset="0"/>
                <a:cs typeface="Tahoma" pitchFamily="1" charset="0"/>
              </a:defRPr>
            </a:pPr>
            <a:r>
              <a:t>Hier werden ausgeblendete Erfolge wie </a:t>
            </a:r>
          </a:p>
          <a:p>
            <a:pPr marL="720090" indent="-342900">
              <a:lnSpc>
                <a:spcPct val="120000"/>
              </a:lnSpc>
              <a:spcBef>
                <a:spcPts val="400"/>
              </a:spcBef>
              <a:buClr>
                <a:schemeClr val="folHlink"/>
              </a:buClr>
              <a:buFont typeface="Wingdings" pitchFamily="2" charset="2"/>
              <a:buChar char=""/>
              <a:defRPr sz="1400">
                <a:latin typeface="Tahoma" pitchFamily="1" charset="0"/>
                <a:ea typeface="Tahoma" pitchFamily="1" charset="0"/>
                <a:cs typeface="Tahoma" pitchFamily="1" charset="0"/>
              </a:defRPr>
            </a:pPr>
            <a:r>
              <a:t>Aufstehen</a:t>
            </a:r>
          </a:p>
          <a:p>
            <a:pPr marL="720090" indent="-342900">
              <a:lnSpc>
                <a:spcPct val="120000"/>
              </a:lnSpc>
              <a:spcBef>
                <a:spcPts val="100"/>
              </a:spcBef>
              <a:buClr>
                <a:schemeClr val="folHlink"/>
              </a:buClr>
              <a:buFont typeface="Wingdings" pitchFamily="2" charset="2"/>
              <a:buChar char=""/>
              <a:defRPr sz="1400">
                <a:latin typeface="Tahoma" pitchFamily="1" charset="0"/>
                <a:ea typeface="Tahoma" pitchFamily="1" charset="0"/>
                <a:cs typeface="Tahoma" pitchFamily="1" charset="0"/>
              </a:defRPr>
            </a:pPr>
            <a:r>
              <a:t>Frühstücken</a:t>
            </a:r>
          </a:p>
          <a:p>
            <a:pPr marL="720090" indent="-342900">
              <a:lnSpc>
                <a:spcPct val="120000"/>
              </a:lnSpc>
              <a:spcBef>
                <a:spcPts val="100"/>
              </a:spcBef>
              <a:buClr>
                <a:schemeClr val="folHlink"/>
              </a:buClr>
              <a:buFont typeface="Wingdings" pitchFamily="2" charset="2"/>
              <a:buChar char=""/>
              <a:defRPr sz="1400">
                <a:latin typeface="Tahoma" pitchFamily="1" charset="0"/>
                <a:ea typeface="Tahoma" pitchFamily="1" charset="0"/>
                <a:cs typeface="Tahoma" pitchFamily="1" charset="0"/>
              </a:defRPr>
            </a:pPr>
            <a:r>
              <a:t>Auto fahren</a:t>
            </a:r>
          </a:p>
          <a:p>
            <a:pPr marL="720090" indent="-342900">
              <a:lnSpc>
                <a:spcPct val="120000"/>
              </a:lnSpc>
              <a:spcBef>
                <a:spcPts val="100"/>
              </a:spcBef>
              <a:spcAft>
                <a:spcPts val="800"/>
              </a:spcAft>
              <a:buClr>
                <a:schemeClr val="folHlink"/>
              </a:buClr>
              <a:buFont typeface="Wingdings" pitchFamily="2" charset="2"/>
              <a:buChar char=""/>
              <a:defRPr sz="1400">
                <a:latin typeface="Tahoma" pitchFamily="1" charset="0"/>
                <a:ea typeface="Tahoma" pitchFamily="1" charset="0"/>
                <a:cs typeface="Tahoma" pitchFamily="1" charset="0"/>
              </a:defRPr>
            </a:pPr>
            <a:r>
              <a:t>zum Coaching kommen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gesucht, um zu zeigen, dass doch etwas gut funktioniert.</a:t>
            </a:r>
          </a:p>
          <a:p>
            <a:pPr>
              <a:lnSpc>
                <a:spcPct val="120000"/>
              </a:lnSpc>
              <a:spcBef>
                <a:spcPts val="400"/>
              </a:spcBef>
              <a:spcAft>
                <a:spcPts val="800"/>
              </a:spcAft>
              <a:buNone/>
              <a:defRPr sz="1400">
                <a:latin typeface="Tahoma" pitchFamily="1" charset="0"/>
                <a:ea typeface="Tahoma" pitchFamily="1" charset="0"/>
                <a:cs typeface="Tahoma" pitchFamily="1" charset="0"/>
              </a:defRPr>
            </a:pPr>
            <a:r>
              <a:t>Das Kriterium für Erfolg ist hier sehr niedrig.</a:t>
            </a:r>
          </a:p>
          <a:p>
            <a:pPr>
              <a:lnSpc>
                <a:spcPct val="120000"/>
              </a:lnSpc>
              <a:spcBef>
                <a:spcPts val="400"/>
              </a:spcBef>
              <a:spcAft>
                <a:spcPts val="800"/>
              </a:spcAft>
              <a:buNone/>
              <a:defRPr sz="1400">
                <a:latin typeface="Tahoma" pitchFamily="1" charset="0"/>
                <a:ea typeface="Tahoma" pitchFamily="1" charset="0"/>
                <a:cs typeface="Tahoma" pitchFamily="1" charset="0"/>
              </a:defRPr>
            </a:pPr>
            <a:r>
              <a:t>Wenn eine Person sich im Coaching befindet, dann ist sie erfolgreich, da sie sich entschieden hat, Coaching zu nutzen und den Weg dorthin bewältigt hat.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w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
      </p:ext>
    </p:extLst>
  </p:timing>
</p:sld>
</file>

<file path=ppt/slides/slide6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Ressourcenfragen nach der </a:t>
            </a:r>
            <a:r>
              <a:t>Skalenfrage </a:t>
            </a:r>
            <a:r>
              <a:rPr sz="1200"/>
              <a:t>(1 von 3)</a:t>
            </a:r>
            <a:endParaRPr sz="1200"/>
          </a:p>
          <a:p>
            <a:pPr>
              <a:lnSpc>
                <a:spcPct val="120000"/>
              </a:lnSpc>
              <a:spcBef>
                <a:spcPts val="400"/>
              </a:spcBef>
              <a:spcAft>
                <a:spcPts val="0"/>
              </a:spcAft>
              <a:buNone/>
              <a:defRPr sz="1400">
                <a:latin typeface="Tahoma" pitchFamily="1" charset="0"/>
                <a:ea typeface="Tahoma" pitchFamily="1" charset="0"/>
                <a:cs typeface="Tahoma" pitchFamily="1" charset="0"/>
              </a:defRPr>
            </a:pPr>
            <a:r>
              <a:t>Der Klient sagt z.B. nach der ersten </a:t>
            </a:r>
            <a:r>
              <a:t>Skalenfrage: </a:t>
            </a:r>
          </a:p>
          <a:p>
            <a:pPr>
              <a:lnSpc>
                <a:spcPct val="120000"/>
              </a:lnSpc>
              <a:spcBef>
                <a:spcPts val="400"/>
              </a:spcBef>
              <a:spcAft>
                <a:spcPts val="800"/>
              </a:spcAft>
              <a:buNone/>
              <a:defRPr sz="1400">
                <a:latin typeface="Tahoma" pitchFamily="1" charset="0"/>
                <a:ea typeface="Tahoma" pitchFamily="1" charset="0"/>
                <a:cs typeface="Tahoma" pitchFamily="1" charset="0"/>
              </a:defRPr>
            </a:pPr>
            <a:r>
              <a:t>	"Ich bin bei 1."</a:t>
            </a:r>
          </a:p>
          <a:p>
            <a:pPr>
              <a:lnSpc>
                <a:spcPct val="120000"/>
              </a:lnSpc>
              <a:spcBef>
                <a:spcPts val="400"/>
              </a:spcBef>
              <a:spcAft>
                <a:spcPts val="0"/>
              </a:spcAft>
              <a:buNone/>
              <a:defRPr sz="1400">
                <a:latin typeface="Tahoma" pitchFamily="1" charset="0"/>
                <a:ea typeface="Tahoma" pitchFamily="1" charset="0"/>
                <a:cs typeface="Tahoma" pitchFamily="1" charset="0"/>
              </a:defRPr>
            </a:pPr>
            <a:r>
              <a:t>Nach einer Intervention wird die </a:t>
            </a:r>
            <a:r>
              <a:t>Skalenfrage wieder gestellt. Sagt er z.B.:</a:t>
            </a:r>
          </a:p>
          <a:p>
            <a:pPr>
              <a:lnSpc>
                <a:spcPct val="120000"/>
              </a:lnSpc>
              <a:spcBef>
                <a:spcPts val="400"/>
              </a:spcBef>
              <a:spcAft>
                <a:spcPts val="0"/>
              </a:spcAft>
              <a:buNone/>
              <a:defRPr sz="1400">
                <a:latin typeface="Tahoma" pitchFamily="1" charset="0"/>
                <a:ea typeface="Tahoma" pitchFamily="1" charset="0"/>
                <a:cs typeface="Tahoma" pitchFamily="1" charset="0"/>
              </a:defRPr>
            </a:pPr>
            <a:r>
              <a:t>	"Ich bin erst bei 4.",</a:t>
            </a:r>
          </a:p>
          <a:p>
            <a:pPr>
              <a:lnSpc>
                <a:spcPct val="120000"/>
              </a:lnSpc>
              <a:spcBef>
                <a:spcPts val="400"/>
              </a:spcBef>
              <a:spcAft>
                <a:spcPts val="800"/>
              </a:spcAft>
              <a:buNone/>
              <a:defRPr sz="1400">
                <a:latin typeface="Tahoma" pitchFamily="1" charset="0"/>
                <a:ea typeface="Tahoma" pitchFamily="1" charset="0"/>
                <a:cs typeface="Tahoma" pitchFamily="1" charset="0"/>
              </a:defRPr>
            </a:pPr>
            <a:r>
              <a:t>hat er höhere Erwartungen gehabt und ist eventuell unzufrieden.</a:t>
            </a:r>
          </a:p>
          <a:p>
            <a:pPr>
              <a:lnSpc>
                <a:spcPct val="120000"/>
              </a:lnSpc>
              <a:spcBef>
                <a:spcPts val="400"/>
              </a:spcBef>
              <a:spcAft>
                <a:spcPts val="0"/>
              </a:spcAft>
              <a:buNone/>
              <a:defRPr sz="1400">
                <a:latin typeface="Tahoma" pitchFamily="1" charset="0"/>
                <a:ea typeface="Tahoma" pitchFamily="1" charset="0"/>
                <a:cs typeface="Tahoma" pitchFamily="1" charset="0"/>
              </a:defRPr>
            </a:pPr>
            <a:r>
              <a:t>Dann reagiert der Coach: "Oh, sie sind schon bei 4!" </a:t>
            </a:r>
          </a:p>
          <a:p>
            <a:pPr>
              <a:lnSpc>
                <a:spcPct val="120000"/>
              </a:lnSpc>
              <a:spcBef>
                <a:spcPts val="400"/>
              </a:spcBef>
              <a:spcAft>
                <a:spcPts val="800"/>
              </a:spcAft>
              <a:buNone/>
              <a:defRPr sz="1400">
                <a:latin typeface="Tahoma" pitchFamily="1" charset="0"/>
                <a:ea typeface="Tahoma" pitchFamily="1" charset="0"/>
                <a:cs typeface="Tahoma" pitchFamily="1" charset="0"/>
              </a:defRPr>
            </a:pPr>
            <a:r>
              <a:t>Hier wird die Leistung gewürdigt, von 1 nach 4 gekommen zu sein.</a:t>
            </a:r>
          </a:p>
          <a:p>
            <a:pPr>
              <a:lnSpc>
                <a:spcPct val="120000"/>
              </a:lnSpc>
              <a:spcBef>
                <a:spcPts val="400"/>
              </a:spcBef>
              <a:spcAft>
                <a:spcPts val="800"/>
              </a:spcAft>
              <a:buNone/>
              <a:defRPr sz="1400">
                <a:latin typeface="Tahoma" pitchFamily="1" charset="0"/>
                <a:ea typeface="Tahoma" pitchFamily="1" charset="0"/>
                <a:cs typeface="Tahoma" pitchFamily="1" charset="0"/>
              </a:defRPr>
            </a:pPr>
            <a:r>
              <a:rPr i="1">
                <a:solidFill>
                  <a:srgbClr val="A10010"/>
                </a:solidFill>
              </a:rPr>
              <a:t>'</a:t>
            </a:r>
            <a:r>
              <a:rPr b="1" i="1">
                <a:solidFill>
                  <a:srgbClr val="A10010"/>
                </a:solidFill>
              </a:rPr>
              <a:t>Erst bei 4'</a:t>
            </a:r>
            <a:r>
              <a:t> wirkt problemorientiert, während</a:t>
            </a:r>
            <a:r>
              <a:rPr>
                <a:solidFill>
                  <a:schemeClr val="hlink"/>
                </a:solidFill>
              </a:rPr>
              <a:t> </a:t>
            </a:r>
            <a:r>
              <a:rPr b="1" i="1">
                <a:solidFill>
                  <a:schemeClr val="hlink"/>
                </a:solidFill>
              </a:rPr>
              <a:t>'schon bei 4'</a:t>
            </a:r>
            <a:r>
              <a:t> den Fortschritt honoriert und damit </a:t>
            </a:r>
            <a:r>
              <a:t>lösungsorientiert wirkt.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o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
      </p:ext>
    </p:extLst>
  </p:timing>
</p:sld>
</file>

<file path=ppt/slides/slide6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Ressourcenfragen nach der </a:t>
            </a:r>
            <a:r>
              <a:t>Skalenfrage </a:t>
            </a:r>
            <a:r>
              <a:rPr sz="1200"/>
              <a:t>(2 von 3)</a:t>
            </a:r>
            <a:endParaRPr sz="1200"/>
          </a:p>
          <a:p>
            <a:pPr>
              <a:lnSpc>
                <a:spcPct val="120000"/>
              </a:lnSpc>
              <a:spcBef>
                <a:spcPts val="400"/>
              </a:spcBef>
              <a:spcAft>
                <a:spcPts val="800"/>
              </a:spcAft>
              <a:buNone/>
              <a:defRPr sz="1400">
                <a:latin typeface="Tahoma" pitchFamily="1" charset="0"/>
                <a:ea typeface="Tahoma" pitchFamily="1" charset="0"/>
                <a:cs typeface="Tahoma" pitchFamily="1" charset="0"/>
              </a:defRPr>
            </a:pPr>
            <a:r>
              <a:t>Die nächsten Fragen an den Klienten können sein:</a:t>
            </a:r>
          </a:p>
          <a:p>
            <a:pPr marL="720090" indent="-342900">
              <a:lnSpc>
                <a:spcPct val="120000"/>
              </a:lnSpc>
              <a:spcBef>
                <a:spcPts val="400"/>
              </a:spcBef>
              <a:buClr>
                <a:schemeClr val="folHlink"/>
              </a:buClr>
              <a:buFont typeface="Wingdings" pitchFamily="2" charset="2"/>
              <a:buChar char=""/>
              <a:defRPr sz="1400">
                <a:latin typeface="Tahoma" pitchFamily="1" charset="0"/>
                <a:ea typeface="Tahoma" pitchFamily="1" charset="0"/>
                <a:cs typeface="Tahoma" pitchFamily="1" charset="0"/>
              </a:defRPr>
            </a:pPr>
            <a:r>
              <a:t>"4 ist schon ganz schön hoch. Wie haben Sie das geschafft, von 1 nach 4 zu kommen?"</a:t>
            </a:r>
          </a:p>
          <a:p>
            <a:pPr marL="720090" indent="-342900">
              <a:lnSpc>
                <a:spcPct val="120000"/>
              </a:lnSpc>
              <a:spcBef>
                <a:spcPts val="400"/>
              </a:spcBef>
              <a:buClr>
                <a:schemeClr val="folHlink"/>
              </a:buClr>
              <a:buFont typeface="Wingdings" pitchFamily="2" charset="2"/>
              <a:buChar char=""/>
              <a:defRPr sz="1400">
                <a:latin typeface="Tahoma" pitchFamily="1" charset="0"/>
                <a:ea typeface="Tahoma" pitchFamily="1" charset="0"/>
                <a:cs typeface="Tahoma" pitchFamily="1" charset="0"/>
              </a:defRPr>
            </a:pPr>
            <a:r>
              <a:t>"Nennen Sie Dinge, Personen, Umstände oder Ereignisse, die Ihnen dabei geholfen haben."</a:t>
            </a:r>
          </a:p>
          <a:p>
            <a:pPr marL="720090" indent="-342900">
              <a:lnSpc>
                <a:spcPct val="120000"/>
              </a:lnSpc>
              <a:spcBef>
                <a:spcPts val="400"/>
              </a:spcBef>
              <a:buClr>
                <a:schemeClr val="folHlink"/>
              </a:buClr>
              <a:buFont typeface="Wingdings" pitchFamily="2" charset="2"/>
              <a:buChar char=""/>
              <a:defRPr sz="1400">
                <a:latin typeface="Tahoma" pitchFamily="1" charset="0"/>
                <a:ea typeface="Tahoma" pitchFamily="1" charset="0"/>
                <a:cs typeface="Tahoma" pitchFamily="1" charset="0"/>
              </a:defRPr>
            </a:pPr>
            <a:r>
              <a:t>"Und was noch?"</a:t>
            </a:r>
          </a:p>
          <a:p>
            <a:pPr marL="720090" indent="-342900">
              <a:lnSpc>
                <a:spcPct val="120000"/>
              </a:lnSpc>
              <a:spcBef>
                <a:spcPts val="400"/>
              </a:spcBef>
              <a:buClr>
                <a:schemeClr val="folHlink"/>
              </a:buClr>
              <a:buFont typeface="Wingdings" pitchFamily="2" charset="2"/>
              <a:buChar char=""/>
              <a:defRPr sz="1400">
                <a:latin typeface="Tahoma" pitchFamily="1" charset="0"/>
                <a:ea typeface="Tahoma" pitchFamily="1" charset="0"/>
                <a:cs typeface="Tahoma" pitchFamily="1" charset="0"/>
              </a:defRPr>
            </a:pPr>
            <a:r>
              <a:t>"Können Sie das wiederholen?"</a:t>
            </a:r>
          </a:p>
          <a:p>
            <a:pPr marL="720090" indent="-342900">
              <a:lnSpc>
                <a:spcPct val="120000"/>
              </a:lnSpc>
              <a:spcBef>
                <a:spcPts val="400"/>
              </a:spcBef>
              <a:buClr>
                <a:schemeClr val="folHlink"/>
              </a:buClr>
              <a:buFont typeface="Wingdings" pitchFamily="2" charset="2"/>
              <a:buChar char=""/>
              <a:defRPr sz="1400">
                <a:latin typeface="Tahoma" pitchFamily="1" charset="0"/>
                <a:ea typeface="Tahoma" pitchFamily="1" charset="0"/>
                <a:cs typeface="Tahoma" pitchFamily="1" charset="0"/>
              </a:defRPr>
            </a:pPr>
            <a:r>
              <a:t>"Was machen Sie hier bei 4 anders als bei 1?"</a:t>
            </a:r>
          </a:p>
          <a:p>
            <a:pPr marL="720090" indent="-342900">
              <a:lnSpc>
                <a:spcPct val="120000"/>
              </a:lnSpc>
              <a:spcBef>
                <a:spcPts val="400"/>
              </a:spcBef>
              <a:buClr>
                <a:schemeClr val="folHlink"/>
              </a:buClr>
              <a:buFont typeface="Wingdings" pitchFamily="2" charset="2"/>
              <a:buChar char=""/>
              <a:defRPr sz="1400">
                <a:latin typeface="Tahoma" pitchFamily="1" charset="0"/>
                <a:ea typeface="Tahoma" pitchFamily="1" charset="0"/>
                <a:cs typeface="Tahoma" pitchFamily="1" charset="0"/>
              </a:defRPr>
            </a:pPr>
            <a:r>
              <a:t>"War es viel oder wenig Arbeit, von 1 auf 4 zu kommen?"</a:t>
            </a:r>
          </a:p>
          <a:p>
            <a:pPr marL="720090" indent="-342900">
              <a:lnSpc>
                <a:spcPct val="120000"/>
              </a:lnSpc>
              <a:spcBef>
                <a:spcPts val="400"/>
              </a:spcBef>
              <a:buClr>
                <a:schemeClr val="folHlink"/>
              </a:buClr>
              <a:buFont typeface="Wingdings" pitchFamily="2" charset="2"/>
              <a:buChar char=""/>
              <a:defRPr sz="1400">
                <a:latin typeface="Tahoma" pitchFamily="1" charset="0"/>
                <a:ea typeface="Tahoma" pitchFamily="1" charset="0"/>
                <a:cs typeface="Tahoma" pitchFamily="1" charset="0"/>
              </a:defRPr>
            </a:pPr>
            <a:r>
              <a:t>"Was müssten Sie tun, um von 4 nach 5 zu kommen?"</a:t>
            </a:r>
          </a:p>
          <a:p>
            <a:pPr marL="720090" indent="-342900">
              <a:lnSpc>
                <a:spcPct val="120000"/>
              </a:lnSpc>
              <a:spcBef>
                <a:spcPts val="400"/>
              </a:spcBef>
              <a:spcAft>
                <a:spcPts val="800"/>
              </a:spcAft>
              <a:buClr>
                <a:schemeClr val="folHlink"/>
              </a:buClr>
              <a:buFont typeface="Wingdings" pitchFamily="2" charset="2"/>
              <a:buChar char=""/>
              <a:defRPr sz="1400">
                <a:latin typeface="Tahoma" pitchFamily="1" charset="0"/>
                <a:ea typeface="Tahoma" pitchFamily="1" charset="0"/>
                <a:cs typeface="Tahoma" pitchFamily="1" charset="0"/>
              </a:defRPr>
            </a:pPr>
            <a:r>
              <a:t>"Was würden ihre besten Freunde sagen, wo Sie sind?"</a:t>
            </a:r>
          </a:p>
          <a:p>
            <a:pPr>
              <a:lnSpc>
                <a:spcPct val="120000"/>
              </a:lnSpc>
              <a:spcBef>
                <a:spcPts val="400"/>
              </a:spcBef>
              <a:spcAft>
                <a:spcPts val="800"/>
              </a:spcAft>
              <a:buNone/>
              <a:defRPr sz="1400">
                <a:latin typeface="Tahoma" pitchFamily="1" charset="0"/>
                <a:ea typeface="Tahoma" pitchFamily="1" charset="0"/>
                <a:cs typeface="Tahoma" pitchFamily="1" charset="0"/>
              </a:defRPr>
            </a:pPr>
            <a:r>
              <a:t>Diese Fragen erzeugen einen </a:t>
            </a:r>
            <a:r>
              <a:t>Perspektivwechsel und können zu neuen Erkenntnissen führen.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w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
      </p:ext>
    </p:extLst>
  </p:timing>
</p:sld>
</file>

<file path=ppt/slides/slide6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AAL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Ressourcenfragen nach der </a:t>
            </a:r>
            <a:r>
              <a:t>Skalenfrage </a:t>
            </a:r>
            <a:r>
              <a:rPr sz="1200"/>
              <a:t>(3 von 3)</a:t>
            </a:r>
            <a:endParaRPr sz="1200"/>
          </a:p>
          <a:p>
            <a:pPr>
              <a:lnSpc>
                <a:spcPct val="120000"/>
              </a:lnSpc>
              <a:spcBef>
                <a:spcPts val="400"/>
              </a:spcBef>
              <a:spcAft>
                <a:spcPts val="800"/>
              </a:spcAft>
              <a:buNone/>
              <a:defRPr sz="1400">
                <a:latin typeface="Tahoma" pitchFamily="1" charset="0"/>
                <a:ea typeface="Tahoma" pitchFamily="1" charset="0"/>
                <a:cs typeface="Tahoma" pitchFamily="1" charset="0"/>
              </a:defRPr>
            </a:pPr>
            <a:r>
              <a:t>Wenn die Antwort z.B. lautet: "6", kann man die Frage stellen: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	"Was sehen ihre besten Freunde, was Sie nicht sehen?" (</a:t>
            </a:r>
            <a:r>
              <a:t>Perspektivwechsel)</a:t>
            </a:r>
          </a:p>
          <a:p>
            <a:pPr>
              <a:lnSpc>
                <a:spcPct val="120000"/>
              </a:lnSpc>
              <a:spcBef>
                <a:spcPts val="400"/>
              </a:spcBef>
              <a:spcAft>
                <a:spcPts val="800"/>
              </a:spcAft>
              <a:buNone/>
              <a:defRPr sz="1400">
                <a:latin typeface="Tahoma" pitchFamily="1" charset="0"/>
                <a:ea typeface="Tahoma" pitchFamily="1" charset="0"/>
                <a:cs typeface="Tahoma" pitchFamily="1" charset="0"/>
              </a:defRPr>
            </a:pPr>
            <a:r>
              <a:t>Dann kann der Coach den Klienten fragen, wie es in seinem Leben war, als er der 10 am nächsten kam (erlebte positive Situationen suchen).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Antwortet der Klient: "Ich war bei 9,5.", fragt der Coach: "Wie war das Leben in diesem Augenblick?", (sich an Ressourcen erinnern).</a:t>
            </a:r>
          </a:p>
          <a:p>
            <a:pPr>
              <a:lnSpc>
                <a:spcPct val="120000"/>
              </a:lnSpc>
              <a:spcBef>
                <a:spcPts val="400"/>
              </a:spcBef>
              <a:spcAft>
                <a:spcPts val="800"/>
              </a:spcAft>
              <a:buNone/>
              <a:defRPr sz="1400">
                <a:latin typeface="Tahoma" pitchFamily="1" charset="0"/>
                <a:ea typeface="Tahoma" pitchFamily="1" charset="0"/>
                <a:cs typeface="Tahoma" pitchFamily="1" charset="0"/>
              </a:defRPr>
            </a:pPr>
            <a:r>
              <a:t>9,5 war eine Ausnahme im Leben des Klienten, aber der Klient weiß, was er bei 9,5 empfindet.</a:t>
            </a:r>
            <a:br/>
            <a:r>
              <a:t>Die darauf folgende Frage wäre: </a:t>
            </a:r>
          </a:p>
          <a:p>
            <a:pPr algn="ctr">
              <a:lnSpc>
                <a:spcPct val="120000"/>
              </a:lnSpc>
              <a:spcBef>
                <a:spcPts val="400"/>
              </a:spcBef>
              <a:spcAft>
                <a:spcPts val="800"/>
              </a:spcAft>
              <a:buNone/>
              <a:defRPr sz="1400">
                <a:latin typeface="Tahoma" pitchFamily="1" charset="0"/>
                <a:ea typeface="Tahoma" pitchFamily="1" charset="0"/>
                <a:cs typeface="Tahoma" pitchFamily="1" charset="0"/>
              </a:defRPr>
            </a:pPr>
            <a:r>
              <a:t>"Was war denn damals in ihrem Leben anders?"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slides/slide6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Fragen nach weiteren Aktivitäten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Mögliche Fragen:</a:t>
            </a:r>
          </a:p>
          <a:p>
            <a:pPr marL="720090" indent="-342900">
              <a:lnSpc>
                <a:spcPct val="120000"/>
              </a:lnSpc>
              <a:spcBef>
                <a:spcPts val="400"/>
              </a:spcBef>
              <a:spcAft>
                <a:spcPts val="800"/>
              </a:spcAft>
              <a:buClr>
                <a:schemeClr val="folHlink"/>
              </a:buClr>
              <a:buFont typeface="Wingdings" pitchFamily="2" charset="2"/>
              <a:buChar char=""/>
              <a:defRPr sz="1400">
                <a:latin typeface="Tahoma" pitchFamily="1" charset="0"/>
                <a:ea typeface="Tahoma" pitchFamily="1" charset="0"/>
                <a:cs typeface="Tahoma" pitchFamily="1" charset="0"/>
              </a:defRPr>
            </a:pPr>
            <a:r>
              <a:t>"Was würden Sie noch anders machen?"</a:t>
            </a:r>
          </a:p>
          <a:p>
            <a:pPr marL="720090" indent="-342900">
              <a:lnSpc>
                <a:spcPct val="120000"/>
              </a:lnSpc>
              <a:spcBef>
                <a:spcPts val="400"/>
              </a:spcBef>
              <a:spcAft>
                <a:spcPts val="800"/>
              </a:spcAft>
              <a:buClr>
                <a:schemeClr val="folHlink"/>
              </a:buClr>
              <a:buFont typeface="Wingdings" pitchFamily="2" charset="2"/>
              <a:buChar char=""/>
              <a:defRPr sz="1400">
                <a:latin typeface="Tahoma" pitchFamily="1" charset="0"/>
                <a:ea typeface="Tahoma" pitchFamily="1" charset="0"/>
                <a:cs typeface="Tahoma" pitchFamily="1" charset="0"/>
              </a:defRPr>
            </a:pPr>
            <a:r>
              <a:t>"Was würden ihre Freunde wahrnehmen?"</a:t>
            </a:r>
          </a:p>
          <a:p>
            <a:pPr marL="720090" indent="-342900">
              <a:lnSpc>
                <a:spcPct val="120000"/>
              </a:lnSpc>
              <a:spcBef>
                <a:spcPts val="400"/>
              </a:spcBef>
              <a:spcAft>
                <a:spcPts val="800"/>
              </a:spcAft>
              <a:buClr>
                <a:schemeClr val="folHlink"/>
              </a:buClr>
              <a:buFont typeface="Wingdings" pitchFamily="2" charset="2"/>
              <a:buChar char=""/>
              <a:defRPr sz="1400">
                <a:latin typeface="Tahoma" pitchFamily="1" charset="0"/>
                <a:ea typeface="Tahoma" pitchFamily="1" charset="0"/>
                <a:cs typeface="Tahoma" pitchFamily="1" charset="0"/>
              </a:defRPr>
            </a:pPr>
            <a:r>
              <a:t>"Und was noch?" (Es ist immer noch mehr dahinter.)</a:t>
            </a:r>
          </a:p>
          <a:p>
            <a:pPr marL="720090" indent="-342900">
              <a:lnSpc>
                <a:spcPct val="120000"/>
              </a:lnSpc>
              <a:spcBef>
                <a:spcPts val="400"/>
              </a:spcBef>
              <a:spcAft>
                <a:spcPts val="800"/>
              </a:spcAft>
              <a:buClr>
                <a:schemeClr val="folHlink"/>
              </a:buClr>
              <a:buFont typeface="Wingdings" pitchFamily="2" charset="2"/>
              <a:buChar char=""/>
              <a:defRPr sz="1400">
                <a:latin typeface="Tahoma" pitchFamily="1" charset="0"/>
                <a:ea typeface="Tahoma" pitchFamily="1" charset="0"/>
                <a:cs typeface="Tahoma" pitchFamily="1" charset="0"/>
              </a:defRPr>
            </a:pPr>
            <a:r>
              <a:t>"Welche Schritte müssen Sie unternehmen, um Ihr Ziel zu erreichen?"</a:t>
            </a:r>
          </a:p>
          <a:p>
            <a:pPr marL="720090" indent="-342900">
              <a:lnSpc>
                <a:spcPct val="120000"/>
              </a:lnSpc>
              <a:spcBef>
                <a:spcPts val="400"/>
              </a:spcBef>
              <a:spcAft>
                <a:spcPts val="800"/>
              </a:spcAft>
              <a:buClr>
                <a:schemeClr val="folHlink"/>
              </a:buClr>
              <a:buFont typeface="Wingdings" pitchFamily="2" charset="2"/>
              <a:buChar char=""/>
              <a:defRPr sz="1400">
                <a:latin typeface="Tahoma" pitchFamily="1" charset="0"/>
                <a:ea typeface="Tahoma" pitchFamily="1" charset="0"/>
                <a:cs typeface="Tahoma" pitchFamily="1" charset="0"/>
              </a:defRPr>
            </a:pPr>
            <a:r>
              <a:t>"Was ist der erste Schritt?"</a:t>
            </a:r>
          </a:p>
          <a:p>
            <a:pPr marL="720090" indent="-342900">
              <a:lnSpc>
                <a:spcPct val="120000"/>
              </a:lnSpc>
              <a:spcBef>
                <a:spcPts val="400"/>
              </a:spcBef>
              <a:spcAft>
                <a:spcPts val="800"/>
              </a:spcAft>
              <a:buClr>
                <a:schemeClr val="folHlink"/>
              </a:buClr>
              <a:buFont typeface="Wingdings" pitchFamily="2" charset="2"/>
              <a:buChar char=""/>
              <a:defRPr sz="1400">
                <a:latin typeface="Tahoma" pitchFamily="1" charset="0"/>
                <a:ea typeface="Tahoma" pitchFamily="1" charset="0"/>
                <a:cs typeface="Tahoma" pitchFamily="1" charset="0"/>
              </a:defRPr>
            </a:pPr>
            <a:r>
              <a:t>"Wann werden Sie ihn tun?"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k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
      </p:ext>
    </p:extLst>
  </p:timing>
</p:sld>
</file>

<file path=ppt/slides/slide6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Tipps für den Berater/Coach </a:t>
            </a:r>
            <a:r>
              <a:rPr sz="1200"/>
              <a:t>(1 von 4)</a:t>
            </a:r>
            <a:endParaRPr sz="1200"/>
          </a:p>
          <a:p>
            <a:pPr>
              <a:lnSpc>
                <a:spcPct val="120000"/>
              </a:lnSpc>
              <a:spcBef>
                <a:spcPts val="400"/>
              </a:spcBef>
              <a:spcAft>
                <a:spcPts val="800"/>
              </a:spcAft>
              <a:buNone/>
              <a:defRPr sz="1600">
                <a:latin typeface="Tahoma" pitchFamily="1" charset="0"/>
                <a:ea typeface="Tahoma" pitchFamily="1" charset="0"/>
                <a:cs typeface="Tahoma" pitchFamily="1" charset="0"/>
              </a:defRPr>
            </a:pPr>
            <a:r>
              <a:t>Wunder und Alltag verbinden</a:t>
            </a:r>
          </a:p>
          <a:p>
            <a:pPr>
              <a:lnSpc>
                <a:spcPct val="120000"/>
              </a:lnSpc>
              <a:spcBef>
                <a:spcPts val="2500"/>
              </a:spcBef>
              <a:spcAft>
                <a:spcPts val="800"/>
              </a:spcAft>
              <a:buNone/>
              <a:defRPr sz="1400">
                <a:latin typeface="Tahoma" pitchFamily="1" charset="0"/>
                <a:ea typeface="Tahoma" pitchFamily="1" charset="0"/>
                <a:cs typeface="Tahoma" pitchFamily="1" charset="0"/>
              </a:defRPr>
            </a:pPr>
            <a:r>
              <a:t>Um Akzeptanz für das Wunder zu schaffen,</a:t>
            </a:r>
          </a:p>
          <a:p>
            <a:pPr lvl="1" marL="720090">
              <a:lnSpc>
                <a:spcPct val="120000"/>
              </a:lnSpc>
              <a:spcBef>
                <a:spcPts val="400"/>
              </a:spcBef>
              <a:spcAft>
                <a:spcPts val="800"/>
              </a:spcAft>
              <a:buNone/>
              <a:defRPr sz="1400">
                <a:latin typeface="Tahoma" pitchFamily="1" charset="0"/>
                <a:ea typeface="Tahoma" pitchFamily="1" charset="0"/>
                <a:cs typeface="Tahoma" pitchFamily="1" charset="0"/>
              </a:defRPr>
            </a:pPr>
            <a:r>
              <a:t>sollte es in den alltäglichen Kontext des Klienten integriert werden.</a:t>
            </a:r>
          </a:p>
          <a:p>
            <a:pPr>
              <a:lnSpc>
                <a:spcPct val="120000"/>
              </a:lnSpc>
              <a:spcBef>
                <a:spcPts val="2500"/>
              </a:spcBef>
              <a:spcAft>
                <a:spcPts val="800"/>
              </a:spcAft>
              <a:buNone/>
              <a:defRPr sz="1400">
                <a:latin typeface="Tahoma" pitchFamily="1" charset="0"/>
                <a:ea typeface="Tahoma" pitchFamily="1" charset="0"/>
                <a:cs typeface="Tahoma" pitchFamily="1" charset="0"/>
              </a:defRPr>
            </a:pPr>
            <a:r>
              <a:t>Dieser Kontext, in dem sich das Wunder erfüllt,</a:t>
            </a:r>
          </a:p>
          <a:p>
            <a:pPr marL="720090">
              <a:lnSpc>
                <a:spcPct val="120000"/>
              </a:lnSpc>
              <a:spcBef>
                <a:spcPts val="400"/>
              </a:spcBef>
              <a:spcAft>
                <a:spcPts val="800"/>
              </a:spcAft>
              <a:buNone/>
              <a:defRPr sz="1400">
                <a:latin typeface="Tahoma" pitchFamily="1" charset="0"/>
                <a:ea typeface="Tahoma" pitchFamily="1" charset="0"/>
                <a:cs typeface="Tahoma" pitchFamily="1" charset="0"/>
              </a:defRPr>
            </a:pPr>
            <a:r>
              <a:t>muss zum Thema und Alltagsleben des Klienten passen.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c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A=="/>
      </p:ext>
    </p:extLst>
  </p:timing>
</p:sld>
</file>

<file path=ppt/slides/slide6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Tipps für den Berater/Coach </a:t>
            </a:r>
            <a:r>
              <a:rPr sz="1200"/>
              <a:t>(2 von 4)</a:t>
            </a:r>
            <a:endParaRPr sz="1200"/>
          </a:p>
          <a:p>
            <a:pPr>
              <a:lnSpc>
                <a:spcPct val="120000"/>
              </a:lnSpc>
              <a:spcBef>
                <a:spcPts val="400"/>
              </a:spcBef>
              <a:spcAft>
                <a:spcPts val="800"/>
              </a:spcAft>
              <a:buNone/>
              <a:defRPr sz="1600">
                <a:latin typeface="Tahoma" pitchFamily="1" charset="0"/>
                <a:ea typeface="Tahoma" pitchFamily="1" charset="0"/>
                <a:cs typeface="Tahoma" pitchFamily="1" charset="0"/>
              </a:defRPr>
            </a:pPr>
            <a:r>
              <a:t>Zukünftige Veränderungen bewusst machen</a:t>
            </a:r>
          </a:p>
          <a:p>
            <a:pPr>
              <a:lnSpc>
                <a:spcPct val="120000"/>
              </a:lnSpc>
              <a:spcBef>
                <a:spcPts val="2500"/>
              </a:spcBef>
              <a:spcAft>
                <a:spcPts val="800"/>
              </a:spcAft>
              <a:buNone/>
              <a:defRPr sz="1400">
                <a:latin typeface="Tahoma" pitchFamily="1" charset="0"/>
                <a:ea typeface="Tahoma" pitchFamily="1" charset="0"/>
                <a:cs typeface="Tahoma" pitchFamily="1" charset="0"/>
              </a:defRPr>
            </a:pPr>
            <a:r>
              <a:t>Teil der </a:t>
            </a:r>
            <a:r>
              <a:t>Sprachführung ist auch der Übergang von der Möglichkeitsform zur Wirklichkeitsform</a:t>
            </a:r>
          </a:p>
          <a:p>
            <a:pPr marL="720090">
              <a:lnSpc>
                <a:spcPct val="120000"/>
              </a:lnSpc>
              <a:spcBef>
                <a:spcPts val="400"/>
              </a:spcBef>
              <a:spcAft>
                <a:spcPts val="800"/>
              </a:spcAft>
              <a:buNone/>
              <a:defRPr sz="1400">
                <a:latin typeface="Tahoma" pitchFamily="1" charset="0"/>
                <a:ea typeface="Tahoma" pitchFamily="1" charset="0"/>
                <a:cs typeface="Tahoma" pitchFamily="1" charset="0"/>
              </a:defRPr>
            </a:pPr>
            <a:r>
              <a:t>"und das Wunder bestünde darin ..., dass das Thema ... </a:t>
            </a:r>
            <a:r>
              <a:rPr b="1">
                <a:solidFill>
                  <a:srgbClr val="00998A"/>
                </a:solidFill>
              </a:rPr>
              <a:t>gelöst ist</a:t>
            </a:r>
            <a:r>
              <a:t>."</a:t>
            </a:r>
          </a:p>
          <a:p>
            <a:pPr>
              <a:lnSpc>
                <a:spcPct val="120000"/>
              </a:lnSpc>
              <a:spcBef>
                <a:spcPts val="2500"/>
              </a:spcBef>
              <a:spcAft>
                <a:spcPts val="800"/>
              </a:spcAft>
              <a:buNone/>
              <a:defRPr sz="1400">
                <a:latin typeface="Tahoma" pitchFamily="1" charset="0"/>
                <a:ea typeface="Tahoma" pitchFamily="1" charset="0"/>
                <a:cs typeface="Tahoma" pitchFamily="1" charset="0"/>
              </a:defRPr>
            </a:pPr>
            <a:r>
              <a:t>Dieser Übergang erfolgt bewusst,</a:t>
            </a:r>
          </a:p>
          <a:p>
            <a:pPr marL="720090">
              <a:lnSpc>
                <a:spcPct val="120000"/>
              </a:lnSpc>
              <a:spcBef>
                <a:spcPts val="400"/>
              </a:spcBef>
              <a:spcAft>
                <a:spcPts val="800"/>
              </a:spcAft>
              <a:buNone/>
              <a:defRPr sz="1400">
                <a:latin typeface="Tahoma" pitchFamily="1" charset="0"/>
                <a:ea typeface="Tahoma" pitchFamily="1" charset="0"/>
                <a:cs typeface="Tahoma" pitchFamily="1" charset="0"/>
              </a:defRPr>
            </a:pPr>
            <a:r>
              <a:t>um dem Klienten die Veränderung durch das Wunder bereits in der Gegenwart </a:t>
            </a:r>
            <a:br/>
            <a:r>
              <a:rPr b="1" i="1">
                <a:solidFill>
                  <a:srgbClr val="23A092"/>
                </a:solidFill>
              </a:rPr>
              <a:t>erfahrbar</a:t>
            </a:r>
            <a:r>
              <a:t> zu machen.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c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A=="/>
      </p:ext>
    </p:extLst>
  </p:timing>
</p:sld>
</file>

<file path=ppt/slides/slide70.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Tipps für den Berater/Coach </a:t>
            </a:r>
            <a:r>
              <a:rPr sz="1200"/>
              <a:t>(3 von 4)</a:t>
            </a:r>
            <a:endParaRPr sz="1200"/>
          </a:p>
          <a:p>
            <a:pPr>
              <a:lnSpc>
                <a:spcPct val="120000"/>
              </a:lnSpc>
              <a:spcBef>
                <a:spcPts val="400"/>
              </a:spcBef>
              <a:spcAft>
                <a:spcPts val="800"/>
              </a:spcAft>
              <a:buNone/>
              <a:defRPr sz="1600">
                <a:latin typeface="Tahoma" pitchFamily="1" charset="0"/>
                <a:ea typeface="Tahoma" pitchFamily="1" charset="0"/>
                <a:cs typeface="Tahoma" pitchFamily="1" charset="0"/>
              </a:defRPr>
            </a:pPr>
            <a:r>
              <a:t>Schweigen und Pausen</a:t>
            </a:r>
          </a:p>
          <a:p>
            <a:pPr marL="720090">
              <a:lnSpc>
                <a:spcPct val="120000"/>
              </a:lnSpc>
              <a:spcBef>
                <a:spcPts val="400"/>
              </a:spcBef>
              <a:spcAft>
                <a:spcPts val="800"/>
              </a:spcAft>
              <a:buNone/>
              <a:defRPr sz="1400">
                <a:latin typeface="Tahoma" pitchFamily="1" charset="0"/>
                <a:ea typeface="Tahoma" pitchFamily="1" charset="0"/>
                <a:cs typeface="Tahoma" pitchFamily="1" charset="0"/>
              </a:defRPr>
            </a:pPr>
            <a:r>
              <a:t>"und das Wunder bestünde darin ..., dass das Thema ... </a:t>
            </a:r>
            <a:r>
              <a:rPr b="1">
                <a:solidFill>
                  <a:srgbClr val="00998A"/>
                </a:solidFill>
              </a:rPr>
              <a:t>gelöst ist</a:t>
            </a:r>
            <a:r>
              <a:t>."</a:t>
            </a:r>
          </a:p>
          <a:p>
            <a:pPr>
              <a:lnSpc>
                <a:spcPct val="120000"/>
              </a:lnSpc>
              <a:spcBef>
                <a:spcPts val="2500"/>
              </a:spcBef>
              <a:spcAft>
                <a:spcPts val="800"/>
              </a:spcAft>
              <a:buNone/>
              <a:defRPr sz="1400">
                <a:latin typeface="Tahoma" pitchFamily="1" charset="0"/>
                <a:ea typeface="Tahoma" pitchFamily="1" charset="0"/>
                <a:cs typeface="Tahoma" pitchFamily="1" charset="0"/>
              </a:defRPr>
            </a:pPr>
            <a:r>
              <a:t>Die bei der o.a. Aussage angedeuteten Pausen sind wichtig,</a:t>
            </a:r>
          </a:p>
          <a:p>
            <a:pPr marL="720090">
              <a:lnSpc>
                <a:spcPct val="120000"/>
              </a:lnSpc>
              <a:spcBef>
                <a:spcPts val="400"/>
              </a:spcBef>
              <a:spcAft>
                <a:spcPts val="800"/>
              </a:spcAft>
              <a:buNone/>
              <a:defRPr sz="1400">
                <a:latin typeface="Tahoma" pitchFamily="1" charset="0"/>
                <a:ea typeface="Tahoma" pitchFamily="1" charset="0"/>
                <a:cs typeface="Tahoma" pitchFamily="1" charset="0"/>
              </a:defRPr>
            </a:pPr>
            <a:r>
              <a:t>damit der Klient der Wunder/Ressourcen-Frage in Gedanken und Erleben folgen kann</a:t>
            </a:r>
          </a:p>
          <a:p>
            <a:pPr marL="720090">
              <a:lnSpc>
                <a:spcPct val="120000"/>
              </a:lnSpc>
              <a:spcBef>
                <a:spcPts val="400"/>
              </a:spcBef>
              <a:spcAft>
                <a:spcPts val="800"/>
              </a:spcAft>
              <a:buNone/>
              <a:defRPr sz="1400">
                <a:latin typeface="Tahoma" pitchFamily="1" charset="0"/>
                <a:ea typeface="Tahoma" pitchFamily="1" charset="0"/>
                <a:cs typeface="Tahoma" pitchFamily="1" charset="0"/>
              </a:defRPr>
            </a:pPr>
            <a:r>
              <a:t>und in den Zustand der Wunder/Ressourcen-Trance gelangt.</a:t>
            </a:r>
          </a:p>
          <a:p>
            <a:pPr>
              <a:lnSpc>
                <a:spcPct val="120000"/>
              </a:lnSpc>
              <a:spcBef>
                <a:spcPts val="2500"/>
              </a:spcBef>
              <a:spcAft>
                <a:spcPts val="800"/>
              </a:spcAft>
              <a:buNone/>
              <a:defRPr sz="1400">
                <a:latin typeface="Tahoma" pitchFamily="1" charset="0"/>
                <a:ea typeface="Tahoma" pitchFamily="1" charset="0"/>
                <a:cs typeface="Tahoma" pitchFamily="1" charset="0"/>
              </a:defRPr>
            </a:pPr>
            <a:r>
              <a:t>Generell sind </a:t>
            </a:r>
            <a:r>
              <a:t>Schweigepausen des </a:t>
            </a:r>
            <a:r>
              <a:t>Coaches nach </a:t>
            </a:r>
            <a:r>
              <a:t>Steve de </a:t>
            </a:r>
            <a:r>
              <a:t>Shazer wertvoll,</a:t>
            </a:r>
          </a:p>
          <a:p>
            <a:pPr marL="720090">
              <a:lnSpc>
                <a:spcPct val="120000"/>
              </a:lnSpc>
              <a:spcBef>
                <a:spcPts val="400"/>
              </a:spcBef>
              <a:spcAft>
                <a:spcPts val="800"/>
              </a:spcAft>
              <a:buNone/>
              <a:defRPr sz="1400">
                <a:latin typeface="Tahoma" pitchFamily="1" charset="0"/>
                <a:ea typeface="Tahoma" pitchFamily="1" charset="0"/>
                <a:cs typeface="Tahoma" pitchFamily="1" charset="0"/>
              </a:defRPr>
            </a:pPr>
            <a:r>
              <a:t>da sie die Verantwortung für den Prozess an den Klienten zurückgeben </a:t>
            </a:r>
          </a:p>
          <a:p>
            <a:pPr marL="720090">
              <a:lnSpc>
                <a:spcPct val="120000"/>
              </a:lnSpc>
              <a:spcBef>
                <a:spcPts val="400"/>
              </a:spcBef>
              <a:spcAft>
                <a:spcPts val="800"/>
              </a:spcAft>
              <a:buNone/>
              <a:defRPr sz="1400">
                <a:latin typeface="Tahoma" pitchFamily="1" charset="0"/>
                <a:ea typeface="Tahoma" pitchFamily="1" charset="0"/>
                <a:cs typeface="Tahoma" pitchFamily="1" charset="0"/>
              </a:defRPr>
            </a:pPr>
            <a:r>
              <a:t>und ihm ermöglichen, den nächsten Schritt selbst zu finden.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o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
      </p:ext>
    </p:extLst>
  </p:timing>
</p:sld>
</file>

<file path=ppt/slides/slide7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NyQjEQ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HRlcg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Tipps für den Berater/Coach </a:t>
            </a:r>
            <a:r>
              <a:rPr sz="1200"/>
              <a:t>(4 von 4)</a:t>
            </a:r>
            <a:endParaRPr sz="1200"/>
          </a:p>
          <a:p>
            <a:pPr>
              <a:lnSpc>
                <a:spcPct val="120000"/>
              </a:lnSpc>
              <a:spcBef>
                <a:spcPts val="400"/>
              </a:spcBef>
              <a:spcAft>
                <a:spcPts val="800"/>
              </a:spcAft>
              <a:buNone/>
              <a:defRPr sz="1600">
                <a:latin typeface="Tahoma" pitchFamily="1" charset="0"/>
                <a:ea typeface="Tahoma" pitchFamily="1" charset="0"/>
                <a:cs typeface="Tahoma" pitchFamily="1" charset="0"/>
              </a:defRPr>
            </a:pPr>
            <a:r>
              <a:t>"Und was noch?"</a:t>
            </a:r>
          </a:p>
          <a:p>
            <a:pPr>
              <a:lnSpc>
                <a:spcPct val="120000"/>
              </a:lnSpc>
              <a:spcBef>
                <a:spcPts val="2500"/>
              </a:spcBef>
              <a:spcAft>
                <a:spcPts val="800"/>
              </a:spcAft>
              <a:buNone/>
              <a:defRPr sz="1400">
                <a:latin typeface="Tahoma" pitchFamily="1" charset="0"/>
                <a:ea typeface="Tahoma" pitchFamily="1" charset="0"/>
                <a:cs typeface="Tahoma" pitchFamily="1" charset="0"/>
              </a:defRPr>
            </a:pPr>
            <a:r>
              <a:t>Wenn der Klient z.B. nach der </a:t>
            </a:r>
            <a:r>
              <a:t>Wunderfrage seine Lösung beschreibt, konstruiert und erweitert er die Wahrnehmung seiner Lösung.</a:t>
            </a:r>
          </a:p>
          <a:p>
            <a:pPr>
              <a:lnSpc>
                <a:spcPct val="120000"/>
              </a:lnSpc>
              <a:spcBef>
                <a:spcPts val="2500"/>
              </a:spcBef>
              <a:spcAft>
                <a:spcPts val="800"/>
              </a:spcAft>
              <a:buNone/>
              <a:defRPr sz="1400">
                <a:latin typeface="Tahoma" pitchFamily="1" charset="0"/>
                <a:ea typeface="Tahoma" pitchFamily="1" charset="0"/>
                <a:cs typeface="Tahoma" pitchFamily="1" charset="0"/>
              </a:defRPr>
            </a:pPr>
            <a:r>
              <a:t>Mit "Und was noch?" fragt der Coach wiederholt in diesen </a:t>
            </a:r>
            <a:r>
              <a:t>Lösungsraum hinein</a:t>
            </a:r>
          </a:p>
          <a:p>
            <a:pPr marL="720090">
              <a:lnSpc>
                <a:spcPct val="120000"/>
              </a:lnSpc>
              <a:spcBef>
                <a:spcPts val="400"/>
              </a:spcBef>
              <a:spcAft>
                <a:spcPts val="800"/>
              </a:spcAft>
              <a:buNone/>
              <a:defRPr sz="1400">
                <a:latin typeface="Tahoma" pitchFamily="1" charset="0"/>
                <a:ea typeface="Tahoma" pitchFamily="1" charset="0"/>
                <a:cs typeface="Tahoma" pitchFamily="1" charset="0"/>
              </a:defRPr>
            </a:pPr>
            <a:r>
              <a:t>und lässt den Klienten ein umfassendes und möglichst konkretes Bild </a:t>
            </a:r>
            <a:br/>
            <a:r>
              <a:t>des Zustands nach dem Wunder entwerfen.</a:t>
            </a:r>
          </a:p>
          <a:p>
            <a:pPr>
              <a:lnSpc>
                <a:spcPct val="120000"/>
              </a:lnSpc>
              <a:spcBef>
                <a:spcPts val="2500"/>
              </a:spcBef>
              <a:spcAft>
                <a:spcPts val="800"/>
              </a:spcAft>
              <a:buNone/>
              <a:defRPr sz="1400">
                <a:latin typeface="Tahoma" pitchFamily="1" charset="0"/>
                <a:ea typeface="Tahoma" pitchFamily="1" charset="0"/>
                <a:cs typeface="Tahoma" pitchFamily="1" charset="0"/>
              </a:defRPr>
            </a:pPr>
            <a:r>
              <a:t>Die "Und was noch?"-Frage vertieft den inneren </a:t>
            </a:r>
            <a:r>
              <a:t>Suchprozess.</a:t>
            </a:r>
          </a:p>
          <a:p>
            <a:pPr marL="720090">
              <a:lnSpc>
                <a:spcPct val="120000"/>
              </a:lnSpc>
              <a:spcBef>
                <a:spcPts val="400"/>
              </a:spcBef>
              <a:spcAft>
                <a:spcPts val="0"/>
              </a:spcAft>
              <a:buNone/>
              <a:defRPr sz="1400">
                <a:latin typeface="Tahoma" pitchFamily="1" charset="0"/>
                <a:ea typeface="Tahoma" pitchFamily="1" charset="0"/>
                <a:cs typeface="Tahoma" pitchFamily="1" charset="0"/>
              </a:defRPr>
            </a:pPr>
            <a:r>
              <a:t>Der Klient erlebt auf diese Weise eine Fülle an</a:t>
            </a:r>
          </a:p>
          <a:p>
            <a:pPr marL="720090">
              <a:lnSpc>
                <a:spcPct val="120000"/>
              </a:lnSpc>
              <a:spcBef>
                <a:spcPts val="0"/>
              </a:spcBef>
              <a:spcAft>
                <a:spcPts val="0"/>
              </a:spcAft>
              <a:buNone/>
              <a:defRPr sz="1400">
                <a:latin typeface="Tahoma" pitchFamily="1" charset="0"/>
                <a:ea typeface="Tahoma" pitchFamily="1" charset="0"/>
                <a:cs typeface="Tahoma" pitchFamily="1" charset="0"/>
              </a:defRPr>
            </a:pPr>
            <a:r>
              <a:t>veränderten Gedanken, Gefühlen und Handlungen,</a:t>
            </a:r>
          </a:p>
          <a:p>
            <a:pPr marL="720090">
              <a:lnSpc>
                <a:spcPct val="120000"/>
              </a:lnSpc>
              <a:spcBef>
                <a:spcPts val="0"/>
              </a:spcBef>
              <a:spcAft>
                <a:spcPts val="0"/>
              </a:spcAft>
              <a:buNone/>
              <a:defRPr sz="1400">
                <a:latin typeface="Tahoma" pitchFamily="1" charset="0"/>
                <a:ea typeface="Tahoma" pitchFamily="1" charset="0"/>
                <a:cs typeface="Tahoma" pitchFamily="1" charset="0"/>
              </a:defRPr>
            </a:pPr>
            <a:r>
              <a:t>die ihm helfen,</a:t>
            </a:r>
          </a:p>
          <a:p>
            <a:pPr marL="720090">
              <a:lnSpc>
                <a:spcPct val="120000"/>
              </a:lnSpc>
              <a:spcBef>
                <a:spcPts val="0"/>
              </a:spcBef>
              <a:spcAft>
                <a:spcPts val="800"/>
              </a:spcAft>
              <a:buNone/>
              <a:defRPr sz="1400">
                <a:latin typeface="Tahoma" pitchFamily="1" charset="0"/>
                <a:ea typeface="Tahoma" pitchFamily="1" charset="0"/>
                <a:cs typeface="Tahoma" pitchFamily="1" charset="0"/>
              </a:defRPr>
            </a:pPr>
            <a:r>
              <a:t>die bisherigen Grenzen seines Erlebens zu überwinden.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s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
      </p:ext>
    </p:extLst>
  </p:timing>
</p:sld>
</file>

<file path=ppt/slides/slide72.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AAL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lnSpc>
                <a:spcPct val="120000"/>
              </a:lnSpc>
              <a:spcBef>
                <a:spcPts val="2500"/>
              </a:spcBef>
              <a:spcAft>
                <a:spcPts val="800"/>
              </a:spcAft>
              <a:buNone/>
              <a:defRPr sz="1400" i="1">
                <a:latin typeface="Tahoma" pitchFamily="1" charset="0"/>
                <a:ea typeface="Tahoma" pitchFamily="1" charset="0"/>
                <a:cs typeface="Tahoma" pitchFamily="1" charset="0"/>
              </a:defRPr>
            </a:pPr>
            <a:r>
              <a:t>Übung in </a:t>
            </a:r>
            <a:r>
              <a:t>Dreiergruppen, 20 Minuten</a:t>
            </a:r>
          </a:p>
          <a:p>
            <a:pPr>
              <a:lnSpc>
                <a:spcPct val="120000"/>
              </a:lnSpc>
              <a:spcBef>
                <a:spcPts val="400"/>
              </a:spcBef>
              <a:spcAft>
                <a:spcPts val="800"/>
              </a:spcAft>
              <a:buNone/>
              <a:defRPr sz="1400" i="1">
                <a:latin typeface="Tahoma" pitchFamily="1" charset="0"/>
                <a:ea typeface="Tahoma" pitchFamily="1" charset="0"/>
                <a:cs typeface="Tahoma" pitchFamily="1" charset="0"/>
              </a:defRPr>
            </a:pPr>
            <a:r>
              <a:t>Ziel: Der Coach übt, die </a:t>
            </a:r>
            <a:r>
              <a:t>Ressourcenfrage nach der </a:t>
            </a:r>
            <a:r>
              <a:t>Skalenfrage zu stellen.</a:t>
            </a:r>
          </a:p>
          <a:p>
            <a:pPr>
              <a:lnSpc>
                <a:spcPct val="120000"/>
              </a:lnSpc>
              <a:spcBef>
                <a:spcPts val="400"/>
              </a:spcBef>
              <a:spcAft>
                <a:spcPts val="800"/>
              </a:spcAft>
              <a:buNone/>
              <a:defRPr sz="1400" i="1">
                <a:latin typeface="Tahoma" pitchFamily="1" charset="0"/>
                <a:ea typeface="Tahoma" pitchFamily="1" charset="0"/>
                <a:cs typeface="Tahoma" pitchFamily="1" charset="0"/>
              </a:defRPr>
            </a:pPr>
            <a:r>
              <a:t>Der Klient spielt einen beliebigen Fall. Der Coach stellt die </a:t>
            </a:r>
            <a:r>
              <a:t>Skalenfrage und übt anschließend,</a:t>
            </a:r>
            <a:br/>
            <a:r>
              <a:t>die </a:t>
            </a:r>
            <a:r>
              <a:t>Ressourcenfrage zu stellen.</a:t>
            </a:r>
          </a:p>
          <a:p>
            <a:pPr>
              <a:lnSpc>
                <a:spcPct val="120000"/>
              </a:lnSpc>
              <a:spcBef>
                <a:spcPts val="400"/>
              </a:spcBef>
              <a:spcAft>
                <a:spcPts val="800"/>
              </a:spcAft>
              <a:buNone/>
              <a:defRPr sz="1400" i="1">
                <a:latin typeface="Tahoma" pitchFamily="1" charset="0"/>
                <a:ea typeface="Tahoma" pitchFamily="1" charset="0"/>
                <a:cs typeface="Tahoma" pitchFamily="1" charset="0"/>
              </a:defRPr>
            </a:pPr>
            <a:r>
              <a:t>Der Coach führt den Klienten durch Fragen.</a:t>
            </a:r>
          </a:p>
          <a:p>
            <a:pPr>
              <a:lnSpc>
                <a:spcPct val="120000"/>
              </a:lnSpc>
              <a:spcBef>
                <a:spcPts val="400"/>
              </a:spcBef>
              <a:spcAft>
                <a:spcPts val="800"/>
              </a:spcAft>
              <a:buNone/>
              <a:defRPr sz="1400" i="1">
                <a:latin typeface="Tahoma" pitchFamily="1" charset="0"/>
                <a:ea typeface="Tahoma" pitchFamily="1" charset="0"/>
                <a:cs typeface="Tahoma" pitchFamily="1" charset="0"/>
              </a:defRPr>
            </a:pPr>
            <a:r>
              <a:t>Wenn der Coach glaubt, dass sich beim Klienten etwas verändert hat, kann wieder die </a:t>
            </a:r>
            <a:r>
              <a:t>Skalenfrage gestellt werden.</a:t>
            </a:r>
          </a:p>
          <a:p>
            <a:pPr>
              <a:lnSpc>
                <a:spcPct val="120000"/>
              </a:lnSpc>
              <a:spcBef>
                <a:spcPts val="400"/>
              </a:spcBef>
              <a:spcAft>
                <a:spcPts val="800"/>
              </a:spcAft>
              <a:buNone/>
              <a:defRPr sz="1400" i="1">
                <a:latin typeface="Tahoma" pitchFamily="1" charset="0"/>
                <a:ea typeface="Tahoma" pitchFamily="1" charset="0"/>
                <a:cs typeface="Tahoma" pitchFamily="1" charset="0"/>
              </a:defRPr>
            </a:pPr>
            <a:r>
              <a:t>Weitere Fragen: Was hat dich von ... nach ... gebracht?</a:t>
            </a:r>
          </a:p>
          <a:p>
            <a:pPr>
              <a:lnSpc>
                <a:spcPct val="120000"/>
              </a:lnSpc>
              <a:spcBef>
                <a:spcPts val="400"/>
              </a:spcBef>
              <a:spcAft>
                <a:spcPts val="800"/>
              </a:spcAft>
              <a:buNone/>
              <a:defRPr sz="1400" i="1">
                <a:latin typeface="Tahoma" pitchFamily="1" charset="0"/>
                <a:ea typeface="Tahoma" pitchFamily="1" charset="0"/>
                <a:cs typeface="Tahoma" pitchFamily="1" charset="0"/>
              </a:defRPr>
            </a:pPr>
            <a:r>
              <a:t>Was brauchst du, um noch einen </a:t>
            </a:r>
            <a:r>
              <a:t>Skalenpunkt höher zu kommen?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slides/slide73.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mk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Die unterschiedliche Wirkung von Problem- und </a:t>
            </a:r>
            <a:r>
              <a:t>Lösungssprache </a:t>
            </a:r>
            <a:r>
              <a:rPr sz="1200"/>
              <a:t>(1 von 3)</a:t>
            </a:r>
            <a:endParaRPr sz="1200"/>
          </a:p>
          <a:p>
            <a:pPr>
              <a:lnSpc>
                <a:spcPct val="120000"/>
              </a:lnSpc>
              <a:spcBef>
                <a:spcPts val="400"/>
              </a:spcBef>
              <a:spcAft>
                <a:spcPts val="800"/>
              </a:spcAft>
              <a:buNone/>
              <a:defRPr sz="1600">
                <a:latin typeface="Tahoma" pitchFamily="1" charset="0"/>
                <a:ea typeface="Tahoma" pitchFamily="1" charset="0"/>
                <a:cs typeface="Tahoma" pitchFamily="1" charset="0"/>
              </a:defRPr>
            </a:pPr>
            <a:r>
              <a:t>Sprache lenkt die Aufmerksamkeit.</a:t>
            </a:r>
          </a:p>
          <a:p>
            <a:pPr defTabSz="821055">
              <a:spcAft>
                <a:spcPts val="1200"/>
              </a:spcAft>
              <a:buNone/>
              <a:tabLst>
                <a:tab pos="357505" algn="l"/>
                <a:tab pos="4953000" algn="l"/>
              </a:tabLst>
              <a:defRPr sz="1400"/>
            </a:pPr>
            <a:r>
              <a:t>Unbewusst verwenden wir bei Problem- bzw. </a:t>
            </a:r>
            <a:r>
              <a:t>Lösungsbeschreibungen eine unterschiedliche Sprache mit unterschiedlicher Auswirkung.</a:t>
            </a:r>
          </a:p>
          <a:p>
            <a:pPr defTabSz="821055">
              <a:spcBef>
                <a:spcPts val="800"/>
              </a:spcBef>
              <a:spcAft>
                <a:spcPts val="500"/>
              </a:spcAft>
              <a:buNone/>
              <a:tabLst>
                <a:tab pos="357505" algn="l"/>
                <a:tab pos="4953000" algn="l"/>
              </a:tabLst>
              <a:defRPr sz="1400"/>
            </a:pPr>
            <a:r>
              <a:t>Problemsprache hat Worte wie:</a:t>
            </a:r>
          </a:p>
          <a:p>
            <a:pPr marL="1403985" indent="-252095" defTabSz="821055">
              <a:spcAft>
                <a:spcPts val="0"/>
              </a:spcAft>
              <a:buClr>
                <a:schemeClr val="folHlink"/>
              </a:buClr>
              <a:buFont typeface="Wingdings" pitchFamily="2" charset="2"/>
              <a:buChar char=""/>
              <a:tabLst>
                <a:tab pos="4953000" algn="l"/>
              </a:tabLst>
              <a:defRPr sz="1400"/>
            </a:pPr>
            <a:r>
              <a:t>Problem</a:t>
            </a:r>
          </a:p>
          <a:p>
            <a:pPr marL="1403985" indent="-252095" defTabSz="821055">
              <a:spcAft>
                <a:spcPts val="0"/>
              </a:spcAft>
              <a:buClr>
                <a:schemeClr val="folHlink"/>
              </a:buClr>
              <a:buFont typeface="Wingdings" pitchFamily="2" charset="2"/>
              <a:buChar char=""/>
              <a:tabLst>
                <a:tab pos="4953000" algn="l"/>
              </a:tabLst>
              <a:defRPr sz="1400"/>
            </a:pPr>
            <a:r>
              <a:t>Gründe</a:t>
            </a:r>
          </a:p>
          <a:p>
            <a:pPr marL="1403985" indent="-252095" defTabSz="821055">
              <a:spcAft>
                <a:spcPts val="0"/>
              </a:spcAft>
              <a:buClr>
                <a:schemeClr val="folHlink"/>
              </a:buClr>
              <a:buFont typeface="Wingdings" pitchFamily="2" charset="2"/>
              <a:buChar char=""/>
              <a:tabLst>
                <a:tab pos="4953000" algn="l"/>
              </a:tabLst>
              <a:defRPr sz="1400"/>
            </a:pPr>
            <a:r>
              <a:t>Defizite</a:t>
            </a:r>
          </a:p>
          <a:p>
            <a:pPr marL="1403985" indent="-252095" defTabSz="821055">
              <a:spcAft>
                <a:spcPts val="0"/>
              </a:spcAft>
              <a:buClr>
                <a:schemeClr val="folHlink"/>
              </a:buClr>
              <a:buFont typeface="Wingdings" pitchFamily="2" charset="2"/>
              <a:buChar char=""/>
              <a:tabLst>
                <a:tab pos="4953000" algn="l"/>
              </a:tabLst>
              <a:defRPr sz="1400"/>
            </a:pPr>
            <a:r>
              <a:t>Ursachen</a:t>
            </a:r>
          </a:p>
          <a:p>
            <a:pPr marL="1403985" indent="-252095" defTabSz="821055">
              <a:spcAft>
                <a:spcPts val="0"/>
              </a:spcAft>
              <a:buClr>
                <a:schemeClr val="folHlink"/>
              </a:buClr>
              <a:buFont typeface="Wingdings" pitchFamily="2" charset="2"/>
              <a:buChar char=""/>
              <a:tabLst>
                <a:tab pos="4953000" algn="l"/>
              </a:tabLst>
              <a:defRPr sz="1400"/>
            </a:pPr>
            <a:r>
              <a:t>Diagnose</a:t>
            </a:r>
          </a:p>
          <a:p>
            <a:pPr marL="1403985" indent="-252095" defTabSz="821055">
              <a:spcAft>
                <a:spcPts val="0"/>
              </a:spcAft>
              <a:buClr>
                <a:schemeClr val="folHlink"/>
              </a:buClr>
              <a:buFont typeface="Wingdings" pitchFamily="2" charset="2"/>
              <a:buChar char=""/>
              <a:tabLst>
                <a:tab pos="4953000" algn="l"/>
              </a:tabLst>
              <a:defRPr sz="1400"/>
            </a:pPr>
            <a:r>
              <a:t>Schwächen</a:t>
            </a:r>
          </a:p>
          <a:p>
            <a:pPr marL="1403985" indent="-252095" defTabSz="821055">
              <a:spcAft>
                <a:spcPts val="1200"/>
              </a:spcAft>
              <a:buClr>
                <a:schemeClr val="folHlink"/>
              </a:buClr>
              <a:buFont typeface="Wingdings" pitchFamily="2" charset="2"/>
              <a:buChar char=""/>
              <a:tabLst>
                <a:tab pos="4953000" algn="l"/>
              </a:tabLst>
              <a:defRPr sz="1400"/>
            </a:pPr>
            <a:r>
              <a:t>Schwierigkeiten.</a:t>
            </a:r>
          </a:p>
          <a:p>
            <a:pPr defTabSz="821055">
              <a:spcAft>
                <a:spcPts val="1200"/>
              </a:spcAft>
              <a:buNone/>
              <a:tabLst>
                <a:tab pos="357505" algn="l"/>
                <a:tab pos="4953000" algn="l"/>
              </a:tabLst>
              <a:defRPr sz="1400"/>
            </a:pPr>
            <a:r>
              <a:t>Diese Worte grenzen die Handlungsfähigkeit ein, statt sie zu erweitern.</a:t>
            </a:r>
          </a:p>
          <a:p>
            <a:pPr defTabSz="821055">
              <a:spcBef>
                <a:spcPts val="800"/>
              </a:spcBef>
              <a:spcAft>
                <a:spcPts val="500"/>
              </a:spcAft>
              <a:buNone/>
              <a:tabLst>
                <a:tab pos="357505" algn="l"/>
                <a:tab pos="4953000" algn="l"/>
              </a:tabLst>
              <a:defRPr sz="1400"/>
            </a:pPr>
            <a:r>
              <a:t>Lösungssprache befasst sich mit</a:t>
            </a:r>
          </a:p>
          <a:p>
            <a:pPr marL="1403985" indent="-252095" defTabSz="821055">
              <a:spcBef>
                <a:spcPts val="0"/>
              </a:spcBef>
              <a:spcAft>
                <a:spcPts val="0"/>
              </a:spcAft>
              <a:buClr>
                <a:schemeClr val="folHlink"/>
              </a:buClr>
              <a:buFont typeface="Wingdings" pitchFamily="2" charset="2"/>
              <a:buChar char=""/>
              <a:tabLst>
                <a:tab pos="4953000" algn="l"/>
              </a:tabLst>
              <a:defRPr sz="1400"/>
            </a:pPr>
            <a:r>
              <a:t>Zielen, Hoffnungen, vorhandenen Ressourcen,</a:t>
            </a:r>
          </a:p>
          <a:p>
            <a:pPr marL="1403985" indent="-252095" defTabSz="821055">
              <a:spcAft>
                <a:spcPts val="0"/>
              </a:spcAft>
              <a:buClr>
                <a:schemeClr val="folHlink"/>
              </a:buClr>
              <a:buFont typeface="Wingdings" pitchFamily="2" charset="2"/>
              <a:buChar char=""/>
              <a:tabLst>
                <a:tab pos="4953000" algn="l"/>
              </a:tabLst>
              <a:defRPr sz="1400"/>
            </a:pPr>
            <a:r>
              <a:t>fokussiert sich auf bereits Funktionierendes und</a:t>
            </a:r>
          </a:p>
          <a:p>
            <a:pPr marL="1403985" indent="-252095" defTabSz="821055">
              <a:spcAft>
                <a:spcPts val="0"/>
              </a:spcAft>
              <a:buClr>
                <a:schemeClr val="folHlink"/>
              </a:buClr>
              <a:buFont typeface="Wingdings" pitchFamily="2" charset="2"/>
              <a:buChar char=""/>
              <a:tabLst>
                <a:tab pos="4953000" algn="l"/>
              </a:tabLst>
              <a:defRPr sz="1400"/>
            </a:pPr>
            <a:r>
              <a:t>unterstützt d</a:t>
            </a:r>
            <a:r>
              <a:rPr>
                <a:uFill>
                  <a:solidFill>
                    <a:srgbClr val="000000"/>
                  </a:solidFill>
                </a:uFill>
              </a:rPr>
              <a:t>ie nächsten Schritte.</a:t>
            </a:r>
            <a:endParaRPr>
              <a:uFill>
                <a:solidFill>
                  <a:srgbClr val="000000"/>
                </a:solidFill>
              </a:u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BE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BBAAAADgAAAAEAAAABAAAAAAAAAAAAAAAAAAAAAAAAAEUAAAAPAAAAAQAAAAEAAAAAAAAAAAAAAAAAAAAAAAAA"/>
      </p:ext>
    </p:extLst>
  </p:timing>
</p:sld>
</file>

<file path=ppt/slides/slide74.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QgQAAD4IAABpNwAAJREAABAAAAAmAAAACAAAAP//////////MAAAABQAAAAAAAAAAAD//wAAAQAAAP//AAABAA=="/>
              </a:ext>
            </a:extLst>
          </p:cNvSpPr>
          <p:nvPr/>
        </p:nvSpPr>
        <p:spPr>
          <a:xfrm>
            <a:off x="692150" y="1339850"/>
            <a:ext cx="8315325" cy="144716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Die unterschiedliche Wirkung von Problem- und </a:t>
            </a:r>
            <a:r>
              <a:t>Lösungssprache </a:t>
            </a:r>
            <a:r>
              <a:rPr sz="1200"/>
              <a:t>(2 von 3)</a:t>
            </a:r>
            <a:endParaRPr sz="1200"/>
          </a:p>
          <a:p>
            <a:pPr>
              <a:lnSpc>
                <a:spcPct val="120000"/>
              </a:lnSpc>
              <a:spcBef>
                <a:spcPts val="400"/>
              </a:spcBef>
              <a:spcAft>
                <a:spcPts val="800"/>
              </a:spcAft>
              <a:buNone/>
              <a:defRPr sz="1600">
                <a:latin typeface="Tahoma" pitchFamily="1" charset="0"/>
                <a:ea typeface="Tahoma" pitchFamily="1" charset="0"/>
                <a:cs typeface="Tahoma" pitchFamily="1" charset="0"/>
              </a:defRPr>
            </a:pPr>
            <a:r>
              <a:t>Unterschiede zwischen </a:t>
            </a:r>
            <a:r>
              <a:t>problemfokussierter und </a:t>
            </a:r>
            <a:r>
              <a:t>lösungsfokussierter Sprache </a:t>
            </a:r>
            <a:r>
              <a:rPr sz="1200"/>
              <a:t>(1 von 2)</a:t>
            </a:r>
            <a:endParaRPr sz="1200"/>
          </a:p>
          <a:p>
            <a:pPr defTabSz="821055">
              <a:spcBef>
                <a:spcPts val="1200"/>
              </a:spcBef>
              <a:spcAft>
                <a:spcPts val="1300"/>
              </a:spcAft>
              <a:buNone/>
              <a:tabLst>
                <a:tab pos="357505" algn="l"/>
                <a:tab pos="3636010" algn="l"/>
                <a:tab pos="4953000" algn="l"/>
              </a:tabLst>
              <a:defRPr sz="1600" b="1"/>
            </a:pPr>
            <a:r>
              <a:rPr>
                <a:solidFill>
                  <a:srgbClr val="A10010"/>
                </a:solidFill>
              </a:rPr>
              <a:t>Problemfokussierte Sprache</a:t>
            </a:r>
            <a:r>
              <a:t>	</a:t>
            </a:r>
            <a:r>
              <a:rPr>
                <a:solidFill>
                  <a:srgbClr val="007F7F"/>
                </a:solidFill>
              </a:rPr>
              <a:t>Lösungsfokussierte Sprache</a:t>
            </a:r>
            <a:endParaRPr>
              <a:solidFill>
                <a:srgbClr val="007F7F"/>
              </a:solidFill>
            </a:endParaRPr>
          </a:p>
        </p:txBody>
      </p:sp>
      <p:sp>
        <p:nvSpPr>
          <p:cNvPr id="4" name="Textbox1"/>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GRpdXM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MgQAAKQRAAD3GQAAfRMAABAAAAAmAAAACAAAAP//////////MAAAABQAAAAAAAAAAAD//wAAAQAAAP//AAABAA=="/>
              </a:ext>
            </a:extLst>
          </p:cNvSpPr>
          <p:nvPr/>
        </p:nvSpPr>
        <p:spPr>
          <a:xfrm>
            <a:off x="681990" y="2867660"/>
            <a:ext cx="3538855"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A10010"/>
                </a:solidFill>
              </a:rPr>
              <a:t>Wichtig: Fehler suchen.</a:t>
            </a:r>
            <a:endParaRPr>
              <a:solidFill>
                <a:srgbClr val="A10010"/>
              </a:solidFill>
            </a:endParaRPr>
          </a:p>
        </p:txBody>
      </p:sp>
      <p:sp>
        <p:nvSpPr>
          <p:cNvPr id="5" name="Textbox2"/>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rhoAAKoRAABzMAAAgxMAABAAAAAmAAAACAAAAP//////////MAAAABQAAAAAAAAAAAD//wAAAQAAAP//AAABAA=="/>
              </a:ext>
            </a:extLst>
          </p:cNvSpPr>
          <p:nvPr/>
        </p:nvSpPr>
        <p:spPr>
          <a:xfrm>
            <a:off x="4337050" y="2871470"/>
            <a:ext cx="3538855"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007F7F"/>
                </a:solidFill>
              </a:rPr>
              <a:t>Wichtig: Lösungen entwerfen.</a:t>
            </a:r>
            <a:endParaRPr>
              <a:solidFill>
                <a:srgbClr val="007F7F"/>
              </a:solidFill>
            </a:endParaRPr>
          </a:p>
        </p:txBody>
      </p:sp>
      <p:sp>
        <p:nvSpPr>
          <p:cNvPr id="6" name="Textbox3"/>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Jc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OAQAAAIUAAD9GQAA2xUAABAAAAAmAAAACAAAAP//////////MAAAABQAAAAAAAAAAAD//wAAAQAAAP//AAABAA=="/>
              </a:ext>
            </a:extLst>
          </p:cNvSpPr>
          <p:nvPr/>
        </p:nvSpPr>
        <p:spPr>
          <a:xfrm>
            <a:off x="685800" y="3252470"/>
            <a:ext cx="3538855"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A10010"/>
                </a:solidFill>
              </a:rPr>
              <a:t>Die Sichtweise des Klienten ist untauglich.</a:t>
            </a:r>
            <a:endParaRPr>
              <a:solidFill>
                <a:srgbClr val="A10010"/>
              </a:solidFill>
            </a:endParaRPr>
          </a:p>
        </p:txBody>
      </p:sp>
      <p:sp>
        <p:nvSpPr>
          <p:cNvPr id="7" name="Textbox4"/>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IuZAP8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tBoAAAgUAAAcNQAAJBcAABAAAAAmAAAACAAAAP//////////MAAAABQAAAAAAAAAAAD//wAAAQAAAP//AAABAA=="/>
              </a:ext>
            </a:extLst>
          </p:cNvSpPr>
          <p:nvPr/>
        </p:nvSpPr>
        <p:spPr>
          <a:xfrm>
            <a:off x="4340860" y="3256280"/>
            <a:ext cx="4292600" cy="505460"/>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007F7F"/>
                </a:solidFill>
              </a:rPr>
              <a:t>Die Sichtweise des Klienten wird validiert. (Loslassen des Standpunkts wird einfacher.)</a:t>
            </a:r>
            <a:endParaRPr>
              <a:solidFill>
                <a:srgbClr val="007F7F"/>
              </a:solidFill>
            </a:endParaRPr>
          </a:p>
        </p:txBody>
      </p:sp>
      <p:sp>
        <p:nvSpPr>
          <p:cNvPr id="8" name="Textbox5"/>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PgQAAL4XAAADGgAAlxkAABAAAAAmAAAACAAAAP//////////MAAAABQAAAAAAAAAAAD//wAAAQAAAP//AAABAA=="/>
              </a:ext>
            </a:extLst>
          </p:cNvSpPr>
          <p:nvPr/>
        </p:nvSpPr>
        <p:spPr>
          <a:xfrm>
            <a:off x="689610" y="3859530"/>
            <a:ext cx="3538855"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A10010"/>
                </a:solidFill>
              </a:rPr>
              <a:t>Wessen Fehler ist es?</a:t>
            </a:r>
            <a:endParaRPr>
              <a:solidFill>
                <a:srgbClr val="A10010"/>
              </a:solidFill>
            </a:endParaRPr>
          </a:p>
        </p:txBody>
      </p:sp>
      <p:sp>
        <p:nvSpPr>
          <p:cNvPr id="9" name="Textbox6"/>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tBoAAL4XAAAcNQAAlxkAABAAAAAmAAAACAAAAP//////////MAAAABQAAAAAAAAAAAD//wAAAQAAAP//AAABAA=="/>
              </a:ext>
            </a:extLst>
          </p:cNvSpPr>
          <p:nvPr/>
        </p:nvSpPr>
        <p:spPr>
          <a:xfrm>
            <a:off x="4340860" y="3859530"/>
            <a:ext cx="4292600"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007F7F"/>
                </a:solidFill>
              </a:rPr>
              <a:t>Was meint der Klient, was geschehen sollte?</a:t>
            </a:r>
            <a:endParaRPr>
              <a:solidFill>
                <a:srgbClr val="007F7F"/>
              </a:solidFill>
            </a:endParaRPr>
          </a:p>
        </p:txBody>
      </p:sp>
      <p:sp>
        <p:nvSpPr>
          <p:cNvPr id="10" name="Textbox7"/>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Jc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uhoAABwaAAAiNQAA9RsAABAAAAAmAAAACAAAAP//////////MAAAABQAAAAAAAAAAAD//wAAAQAAAP//AAABAA=="/>
              </a:ext>
            </a:extLst>
          </p:cNvSpPr>
          <p:nvPr/>
        </p:nvSpPr>
        <p:spPr>
          <a:xfrm>
            <a:off x="4344670" y="4244340"/>
            <a:ext cx="4292600"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007F7F"/>
                </a:solidFill>
              </a:rPr>
              <a:t>Motivation wird gesucht und eingesetzt.</a:t>
            </a:r>
            <a:endParaRPr>
              <a:solidFill>
                <a:srgbClr val="007F7F"/>
              </a:solidFill>
            </a:endParaRPr>
          </a:p>
        </p:txBody>
      </p:sp>
      <p:sp>
        <p:nvSpPr>
          <p:cNvPr id="11" name="Textbox8"/>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AIdsh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RAQAABwaAAAJGgAA9RsAABAAAAAmAAAACAAAAP//////////MAAAABQAAAAAAAAAAAD//wAAAQAAAP//AAABAA=="/>
              </a:ext>
            </a:extLst>
          </p:cNvSpPr>
          <p:nvPr/>
        </p:nvSpPr>
        <p:spPr>
          <a:xfrm>
            <a:off x="693420" y="4244340"/>
            <a:ext cx="3538855"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A10010"/>
                </a:solidFill>
              </a:rPr>
              <a:t>Motivation wird angezweifelt.</a:t>
            </a:r>
            <a:endParaRPr>
              <a:solidFill>
                <a:srgbClr val="A10010"/>
              </a:solidFill>
            </a:endParaRPr>
          </a:p>
        </p:txBody>
      </p:sp>
      <p:sp>
        <p:nvSpPr>
          <p:cNvPr id="12" name="Textbox9"/>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ADn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wBoAAHocAAAoNQAAUx4AABAAAAAmAAAACAAAAP//////////MAAAABQAAAAAAAAAAAD//wAAAQAAAP//AAABAA=="/>
              </a:ext>
            </a:extLst>
          </p:cNvSpPr>
          <p:nvPr/>
        </p:nvSpPr>
        <p:spPr>
          <a:xfrm>
            <a:off x="4348480" y="4629150"/>
            <a:ext cx="4292600"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007F7F"/>
                </a:solidFill>
              </a:rPr>
              <a:t>Der Berater stellt Fragen.</a:t>
            </a:r>
            <a:endParaRPr>
              <a:solidFill>
                <a:srgbClr val="007F7F"/>
              </a:solidFill>
            </a:endParaRPr>
          </a:p>
        </p:txBody>
      </p:sp>
      <p:sp>
        <p:nvSpPr>
          <p:cNvPr id="13" name="Textbox10"/>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gQAAHocAAAPGgAAUx4AABAAAAAmAAAACAAAAP//////////MAAAABQAAAAAAAAAAAD//wAAAQAAAP//AAABAA=="/>
              </a:ext>
            </a:extLst>
          </p:cNvSpPr>
          <p:nvPr/>
        </p:nvSpPr>
        <p:spPr>
          <a:xfrm>
            <a:off x="697230" y="4629150"/>
            <a:ext cx="3538855"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A10010"/>
                </a:solidFill>
              </a:rPr>
              <a:t>Der Berater gibt Rat.</a:t>
            </a:r>
            <a:endParaRPr>
              <a:solidFill>
                <a:srgbClr val="A10010"/>
              </a:solidFill>
            </a:endParaRPr>
          </a:p>
        </p:txBody>
      </p:sp>
      <p:sp>
        <p:nvSpPr>
          <p:cNvPr id="14" name="Textbox11"/>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xhoAANgeAAAuNQAAsSAAABAAAAAmAAAACAAAAP//////////MAAAABQAAAAAAAAAAAD//wAAAQAAAP//AAABAA=="/>
              </a:ext>
            </a:extLst>
          </p:cNvSpPr>
          <p:nvPr/>
        </p:nvSpPr>
        <p:spPr>
          <a:xfrm>
            <a:off x="4352290" y="5013960"/>
            <a:ext cx="4292600"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007F7F"/>
                </a:solidFill>
              </a:rPr>
              <a:t>Der Berater hat die Haltung des 'Nicht-Wissens'.</a:t>
            </a:r>
            <a:endParaRPr>
              <a:solidFill>
                <a:srgbClr val="007F7F"/>
              </a:solidFill>
            </a:endParaRPr>
          </a:p>
        </p:txBody>
      </p:sp>
      <p:sp>
        <p:nvSpPr>
          <p:cNvPr id="15" name="Textbox12"/>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EEAQ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UAQAANgeAAAVGgAAsSAAABAAAAAmAAAACAAAAP//////////MAAAABQAAAAAAAAAAAD//wAAAQAAAP//AAABAA=="/>
              </a:ext>
            </a:extLst>
          </p:cNvSpPr>
          <p:nvPr/>
        </p:nvSpPr>
        <p:spPr>
          <a:xfrm>
            <a:off x="701040" y="5013960"/>
            <a:ext cx="3538855"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A10010"/>
                </a:solidFill>
              </a:rPr>
              <a:t>Der Berater ist der Experte.</a:t>
            </a:r>
            <a:endParaRPr>
              <a:solidFill>
                <a:srgbClr val="A10010"/>
              </a:solidFill>
            </a:endParaRPr>
          </a:p>
        </p:txBody>
      </p:sp>
      <p:sp>
        <p:nvSpPr>
          <p:cNvPr id="16" name="Textbox13"/>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zBoAADYhAAA0NQAADyMAABAAAAAmAAAACAAAAP//////////MAAAABQAAAAAAAAAAAD//wAAAQAAAP//AAABAA=="/>
              </a:ext>
            </a:extLst>
          </p:cNvSpPr>
          <p:nvPr/>
        </p:nvSpPr>
        <p:spPr>
          <a:xfrm>
            <a:off x="4356100" y="5398770"/>
            <a:ext cx="4292600"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007F7F"/>
                </a:solidFill>
              </a:rPr>
              <a:t>Die Zukunft ist wichtig.</a:t>
            </a:r>
            <a:endParaRPr>
              <a:solidFill>
                <a:srgbClr val="007F7F"/>
              </a:solidFill>
            </a:endParaRPr>
          </a:p>
        </p:txBody>
      </p:sp>
      <p:sp>
        <p:nvSpPr>
          <p:cNvPr id="17" name="Textbox14"/>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AAQJHI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VgQAADYhAAAbGgAADyMAABAAAAAmAAAACAAAAP//////////MAAAABQAAAAAAAAAAAD//wAAAQAAAP//AAABAA=="/>
              </a:ext>
            </a:extLst>
          </p:cNvSpPr>
          <p:nvPr/>
        </p:nvSpPr>
        <p:spPr>
          <a:xfrm>
            <a:off x="704850" y="5398770"/>
            <a:ext cx="3538855"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A10010"/>
                </a:solidFill>
              </a:rPr>
              <a:t>Die Vergangenheit ist wichtig.</a:t>
            </a:r>
            <a:endParaRPr>
              <a:solidFill>
                <a:srgbClr val="A10010"/>
              </a:solidFill>
            </a:endParaRPr>
          </a:p>
        </p:txBody>
      </p:sp>
      <p:sp>
        <p:nvSpPr>
          <p:cNvPr id="18" name="Textbox15"/>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0hoAAJQjAABhNQAAnyYAABAAAAAmAAAACAAAAP//////////MAAAABQAAAAAAAAAAAD//wAAAQAAAP//AAABAA=="/>
              </a:ext>
            </a:extLst>
          </p:cNvSpPr>
          <p:nvPr/>
        </p:nvSpPr>
        <p:spPr>
          <a:xfrm>
            <a:off x="4359910" y="5783580"/>
            <a:ext cx="4317365" cy="49466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007F7F"/>
                </a:solidFill>
              </a:rPr>
              <a:t>Der Berater akzeptiert die Sichtweise des Klienten und 	fragt höchstens: "Inwieweit hilft das?"</a:t>
            </a:r>
            <a:endParaRPr>
              <a:solidFill>
                <a:srgbClr val="007F7F"/>
              </a:solidFill>
            </a:endParaRPr>
          </a:p>
        </p:txBody>
      </p:sp>
      <p:sp>
        <p:nvSpPr>
          <p:cNvPr id="19" name="Textbox16"/>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XAQAAJQjAAAhGgAAbSUAABAAAAAmAAAACAAAAP//////////MAAAABQAAAAAAAAAAAD//wAAAQAAAP//AAABAA=="/>
              </a:ext>
            </a:extLst>
          </p:cNvSpPr>
          <p:nvPr/>
        </p:nvSpPr>
        <p:spPr>
          <a:xfrm>
            <a:off x="708660" y="5783580"/>
            <a:ext cx="3538855"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A10010"/>
                </a:solidFill>
              </a:rPr>
              <a:t>Der Berater konfrontiert.</a:t>
            </a:r>
            <a:endParaRPr>
              <a:solidFill>
                <a:srgbClr val="A1001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0"/>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2"/>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14"/>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17"/>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16"/>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19"/>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P spid="4" grpId="0" animBg="1" advAuto="0"/>
      <p:bldP spid="5" grpId="0" animBg="1" advAuto="0"/>
      <p:bldP spid="6" grpId="0" animBg="1" advAuto="0"/>
      <p:bldP spid="7" grpId="0" animBg="1" advAuto="0"/>
      <p:bldP spid="8" grpId="0" animBg="1" advAuto="0"/>
      <p:bldP spid="9" grpId="0" animBg="1" advAuto="0"/>
      <p:bldP spid="10" grpId="0" animBg="1" advAuto="0"/>
      <p:bldP spid="11" grpId="0" animBg="1" advAuto="0"/>
      <p:bldP spid="12" grpId="0" animBg="1" advAuto="0"/>
      <p:bldP spid="13" grpId="0" animBg="1" advAuto="0"/>
      <p:bldP spid="14" grpId="0" animBg="1" advAuto="0"/>
      <p:bldP spid="15" grpId="0" animBg="1" advAuto="0"/>
      <p:bldP spid="16" grpId="0" animBg="1" advAuto="0"/>
      <p:bldP spid="17" grpId="0" animBg="1" advAuto="0"/>
      <p:bldP spid="18" grpId="0" animBg="1" advAuto="0"/>
      <p:bldP spid="19" grpId="0" animBg="1" advAuto="0"/>
    </p:bldLst>
    <p:extLst>
      <p:ext uri="smNativeData">
        <pr:smNativeData xmlns:pr="smNativeData" xmlns="smNativeData" val="UKlVYBQAAAAFAAAA/v///wEAAAABAAAAAAAAAAAAAAAAAAAAAAAAAAkAAAAAAAAAAQAAAAEAAAAAAAAAAAAAAAAAAAAAAAAADQAAAAEAAAABAAAAAQAAAAAAAAAAAAAAAAAAAAAAAAARAAAAAgAAAAEAAAABAAAAAAAAAAAAAAAAAAAAAAAAABUAAAD9////AQAAAAEAAAAAAAAAAAAAAAAAAAAAAAAAGQAAAP3///8BAAAAAQAAAAAAAAAAAAAAAAAAAAAAAAAdAAAA/f///wEAAAABAAAAAAAAAAAAAAAAAAAAAAAAACEAAAD9////AQAAAAEAAAAAAAAAAAAAAAAAAAAAAAAAJQAAAP3///8BAAAAAQAAAAAAAAAAAAAAAAAAAAAAAAApAAAA/f///wEAAAABAAAAAAAAAAAAAAAAAAAAAAAAAC0AAAD9////AQAAAAEAAAAAAAAAAAAAAAAAAAAAAAAAMQAAAP3///8BAAAAAQAAAAAAAAAAAAAAAAAAAAAAAAA1AAAA/f///wEAAAABAAAAAAAAAAAAAAAAAAAAAAAAADkAAAD9////AQAAAAEAAAAAAAAAAAAAAAAAAAAAAAAAPQAAAP3///8BAAAAAQAAAAAAAAAAAAAAAAAAAAAAAABBAAAA/f///wEAAAABAAAAAAAAAAAAAAAAAAAAAAAAAEUAAAD9////AQAAAAEAAAAAAAAAAAAAAAAAAAAAAAAASQAAAP3///8BAAAAAQAAAAAAAAAAAAAAAAAAAAAAAABNAAAA/f///wEAAAABAAAAAAAAAAAAAAAAAAAAAAAAAFEAAAD9////AQAAAAEAAAAAAAAAAAAAAAAAAAAAAAAA"/>
      </p:ext>
    </p:extLst>
  </p:timing>
</p:sld>
</file>

<file path=ppt/slides/slide75.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GUKLSw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QgQAAD4IAABpNwAAJREAABAAAAAmAAAACAAAAP//////////MAAAABQAAAAAAAAAAAD//wAAAQAAAP//AAABAA=="/>
              </a:ext>
            </a:extLst>
          </p:cNvSpPr>
          <p:nvPr/>
        </p:nvSpPr>
        <p:spPr>
          <a:xfrm>
            <a:off x="692150" y="1339850"/>
            <a:ext cx="8315325" cy="144716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Die unterschiedliche Wirkung von Problem- und </a:t>
            </a:r>
            <a:r>
              <a:t>Lösungssprache </a:t>
            </a:r>
            <a:r>
              <a:rPr sz="1200"/>
              <a:t>(3 von 3)</a:t>
            </a:r>
            <a:endParaRPr sz="1200"/>
          </a:p>
          <a:p>
            <a:pPr>
              <a:lnSpc>
                <a:spcPct val="120000"/>
              </a:lnSpc>
              <a:spcBef>
                <a:spcPts val="400"/>
              </a:spcBef>
              <a:spcAft>
                <a:spcPts val="800"/>
              </a:spcAft>
              <a:buNone/>
              <a:defRPr sz="1600">
                <a:latin typeface="Tahoma" pitchFamily="1" charset="0"/>
                <a:ea typeface="Tahoma" pitchFamily="1" charset="0"/>
                <a:cs typeface="Tahoma" pitchFamily="1" charset="0"/>
              </a:defRPr>
            </a:pPr>
            <a:r>
              <a:t>Unterschiede zwischen </a:t>
            </a:r>
            <a:r>
              <a:t>problemfokussierter und </a:t>
            </a:r>
            <a:r>
              <a:t>lösungsfokussierter Sprache </a:t>
            </a:r>
            <a:r>
              <a:rPr sz="1200"/>
              <a:t>(2 von 2)</a:t>
            </a:r>
            <a:endParaRPr sz="1200"/>
          </a:p>
          <a:p>
            <a:pPr defTabSz="821055">
              <a:spcBef>
                <a:spcPts val="1200"/>
              </a:spcBef>
              <a:spcAft>
                <a:spcPts val="1300"/>
              </a:spcAft>
              <a:buNone/>
              <a:tabLst>
                <a:tab pos="357505" algn="l"/>
                <a:tab pos="3636010" algn="l"/>
                <a:tab pos="4953000" algn="l"/>
              </a:tabLst>
              <a:defRPr sz="1600" b="1"/>
            </a:pPr>
            <a:r>
              <a:rPr>
                <a:solidFill>
                  <a:srgbClr val="A10010"/>
                </a:solidFill>
              </a:rPr>
              <a:t>Problemfokussierte Sprache</a:t>
            </a:r>
            <a:r>
              <a:t>	</a:t>
            </a:r>
            <a:r>
              <a:rPr>
                <a:solidFill>
                  <a:srgbClr val="007F7F"/>
                </a:solidFill>
              </a:rPr>
              <a:t>Lösungsfokussierte Sprache</a:t>
            </a:r>
            <a:endParaRPr>
              <a:solidFill>
                <a:srgbClr val="007F7F"/>
              </a:solidFill>
            </a:endParaRPr>
          </a:p>
        </p:txBody>
      </p:sp>
      <p:sp>
        <p:nvSpPr>
          <p:cNvPr id="4" name="Textbox1"/>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MgQAAKQRAAD3GQAAfRMAABAAAAAmAAAACAAAAP//////////MAAAABQAAAAAAAAAAAD//wAAAQAAAP//AAABAA=="/>
              </a:ext>
            </a:extLst>
          </p:cNvSpPr>
          <p:nvPr/>
        </p:nvSpPr>
        <p:spPr>
          <a:xfrm>
            <a:off x="681990" y="2867660"/>
            <a:ext cx="3538855"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A10010"/>
                </a:solidFill>
              </a:rPr>
              <a:t>Der Berater überzeugt den Klienten.</a:t>
            </a:r>
            <a:endParaRPr>
              <a:solidFill>
                <a:srgbClr val="A10010"/>
              </a:solidFill>
            </a:endParaRPr>
          </a:p>
        </p:txBody>
      </p:sp>
      <p:sp>
        <p:nvSpPr>
          <p:cNvPr id="5" name="Textbox2"/>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rhoAAKoRAAAcNQAAfRMAABAAAAAmAAAACAAAAP//////////MAAAABQAAAAAAAAAAAD//wAAAQAAAP//AAABAA=="/>
              </a:ext>
            </a:extLst>
          </p:cNvSpPr>
          <p:nvPr/>
        </p:nvSpPr>
        <p:spPr>
          <a:xfrm>
            <a:off x="4337050" y="2871470"/>
            <a:ext cx="4296410" cy="29654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007F7F"/>
                </a:solidFill>
              </a:rPr>
              <a:t>Der Berater lässt sich vom Klienten überzeugen.</a:t>
            </a:r>
            <a:endParaRPr>
              <a:solidFill>
                <a:srgbClr val="007F7F"/>
              </a:solidFill>
            </a:endParaRPr>
          </a:p>
        </p:txBody>
      </p:sp>
      <p:sp>
        <p:nvSpPr>
          <p:cNvPr id="6" name="Textbox3"/>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OAQAAAIUAAD9GQAA2xUAABAAAAAmAAAACAAAAP//////////MAAAABQAAAAAAAAAAAD//wAAAQAAAP//AAABAA=="/>
              </a:ext>
            </a:extLst>
          </p:cNvSpPr>
          <p:nvPr/>
        </p:nvSpPr>
        <p:spPr>
          <a:xfrm>
            <a:off x="685800" y="3252470"/>
            <a:ext cx="3538855"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A10010"/>
                </a:solidFill>
              </a:rPr>
              <a:t>Große Veränderungen sind notwendig.</a:t>
            </a:r>
            <a:endParaRPr>
              <a:solidFill>
                <a:srgbClr val="A10010"/>
              </a:solidFill>
            </a:endParaRPr>
          </a:p>
        </p:txBody>
      </p:sp>
      <p:sp>
        <p:nvSpPr>
          <p:cNvPr id="7" name="Textbox4"/>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tBoAAAgUAAAcNQAA2xUAABAAAAAmAAAACAAAAP//////////MAAAABQAAAAAAAAAAAD//wAAAQAAAP//AAABAA=="/>
              </a:ext>
            </a:extLst>
          </p:cNvSpPr>
          <p:nvPr/>
        </p:nvSpPr>
        <p:spPr>
          <a:xfrm>
            <a:off x="4340860" y="3256280"/>
            <a:ext cx="4292600" cy="29654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007F7F"/>
                </a:solidFill>
              </a:rPr>
              <a:t>Oft genügen kleine Veränderungen.</a:t>
            </a:r>
            <a:endParaRPr>
              <a:solidFill>
                <a:srgbClr val="007F7F"/>
              </a:solidFill>
            </a:endParaRPr>
          </a:p>
        </p:txBody>
      </p:sp>
      <p:sp>
        <p:nvSpPr>
          <p:cNvPr id="8" name="Textbox5"/>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PgQAAGAWAAADGgAAORgAABAAAAAmAAAACAAAAP//////////MAAAABQAAAAAAAAAAAD//wAAAQAAAP//AAABAA=="/>
              </a:ext>
            </a:extLst>
          </p:cNvSpPr>
          <p:nvPr/>
        </p:nvSpPr>
        <p:spPr>
          <a:xfrm>
            <a:off x="689610" y="3637280"/>
            <a:ext cx="3538855"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A10010"/>
                </a:solidFill>
              </a:rPr>
              <a:t>Ressourcen müssen erschlossen werden.</a:t>
            </a:r>
            <a:endParaRPr>
              <a:solidFill>
                <a:srgbClr val="A10010"/>
              </a:solidFill>
            </a:endParaRPr>
          </a:p>
        </p:txBody>
      </p:sp>
      <p:sp>
        <p:nvSpPr>
          <p:cNvPr id="9" name="Textbox6"/>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G4AZg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tBoAAGAWAAAcNQAAORgAABAAAAAmAAAACAAAAP//////////MAAAABQAAAAAAAAAAAD//wAAAQAAAP//AAABAA=="/>
              </a:ext>
            </a:extLst>
          </p:cNvSpPr>
          <p:nvPr/>
        </p:nvSpPr>
        <p:spPr>
          <a:xfrm>
            <a:off x="4340860" y="3637280"/>
            <a:ext cx="4292600"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007F7F"/>
                </a:solidFill>
              </a:rPr>
              <a:t>Die benötigten Ressourcen sind vorhanden.</a:t>
            </a:r>
            <a:endParaRPr>
              <a:solidFill>
                <a:srgbClr val="007F7F"/>
              </a:solidFill>
            </a:endParaRPr>
          </a:p>
        </p:txBody>
      </p:sp>
      <p:sp>
        <p:nvSpPr>
          <p:cNvPr id="10" name="Textbox7"/>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uhoAAL4YAAAiNQAAlxoAABAAAAAmAAAACAAAAP//////////MAAAABQAAAAAAAAAAAD//wAAAQAAAP//AAABAA=="/>
              </a:ext>
            </a:extLst>
          </p:cNvSpPr>
          <p:nvPr/>
        </p:nvSpPr>
        <p:spPr>
          <a:xfrm>
            <a:off x="4344670" y="4022090"/>
            <a:ext cx="4292600"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007F7F"/>
                </a:solidFill>
              </a:rPr>
              <a:t>Das Problem ist nicht immer vorhanden.</a:t>
            </a:r>
            <a:endParaRPr>
              <a:solidFill>
                <a:srgbClr val="007F7F"/>
              </a:solidFill>
            </a:endParaRPr>
          </a:p>
        </p:txBody>
      </p:sp>
      <p:sp>
        <p:nvSpPr>
          <p:cNvPr id="11" name="Textbox8"/>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RAQAAL4YAAAJGgAAlxoAABAAAAAmAAAACAAAAP//////////MAAAABQAAAAAAAAAAAD//wAAAQAAAP//AAABAA=="/>
              </a:ext>
            </a:extLst>
          </p:cNvSpPr>
          <p:nvPr/>
        </p:nvSpPr>
        <p:spPr>
          <a:xfrm>
            <a:off x="693420" y="4022090"/>
            <a:ext cx="3538855"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A10010"/>
                </a:solidFill>
              </a:rPr>
              <a:t>Das Problem ist immer vorhanden.</a:t>
            </a:r>
            <a:endParaRPr>
              <a:solidFill>
                <a:srgbClr val="A10010"/>
              </a:solidFill>
            </a:endParaRPr>
          </a:p>
        </p:txBody>
      </p:sp>
      <p:sp>
        <p:nvSpPr>
          <p:cNvPr id="12" name="Textbox9"/>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HRlcg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wBoAABwbAAAoNQAA9RwAABAAAAAmAAAACAAAAP//////////MAAAABQAAAAAAAAAAAD//wAAAQAAAP//AAABAA=="/>
              </a:ext>
            </a:extLst>
          </p:cNvSpPr>
          <p:nvPr/>
        </p:nvSpPr>
        <p:spPr>
          <a:xfrm>
            <a:off x="4348480" y="4406900"/>
            <a:ext cx="4292600"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007F7F"/>
                </a:solidFill>
              </a:rPr>
              <a:t>Klientenbezogenes Gespräch</a:t>
            </a:r>
            <a:endParaRPr>
              <a:solidFill>
                <a:srgbClr val="007F7F"/>
              </a:solidFill>
            </a:endParaRPr>
          </a:p>
        </p:txBody>
      </p:sp>
      <p:sp>
        <p:nvSpPr>
          <p:cNvPr id="13" name="Textbox10"/>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SgQAABwbAAAPGgAA9RwAABAAAAAmAAAACAAAAP//////////MAAAABQAAAAAAAAAAAD//wAAAQAAAP//AAABAA=="/>
              </a:ext>
            </a:extLst>
          </p:cNvSpPr>
          <p:nvPr/>
        </p:nvSpPr>
        <p:spPr>
          <a:xfrm>
            <a:off x="697230" y="4406900"/>
            <a:ext cx="3538855"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A10010"/>
                </a:solidFill>
              </a:rPr>
              <a:t>Theoriebezogenes Gespräch</a:t>
            </a:r>
            <a:endParaRPr>
              <a:solidFill>
                <a:srgbClr val="A10010"/>
              </a:solidFill>
            </a:endParaRPr>
          </a:p>
        </p:txBody>
      </p:sp>
      <p:sp>
        <p:nvSpPr>
          <p:cNvPr id="14" name="Textbox11"/>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xhoAAHodAABpNwAAUx8AABAAAAAmAAAACAAAAP//////////MAAAABQAAAAAAAAAAAD//wAAAQAAAP//AAABAA=="/>
              </a:ext>
            </a:extLst>
          </p:cNvSpPr>
          <p:nvPr/>
        </p:nvSpPr>
        <p:spPr>
          <a:xfrm>
            <a:off x="4352290" y="4791710"/>
            <a:ext cx="4655185"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007F7F"/>
                </a:solidFill>
              </a:rPr>
              <a:t>Einsicht oder Verständnis kommt nach der Veränderung.</a:t>
            </a:r>
            <a:endParaRPr>
              <a:solidFill>
                <a:srgbClr val="007F7F"/>
              </a:solidFill>
            </a:endParaRPr>
          </a:p>
        </p:txBody>
      </p:sp>
      <p:sp>
        <p:nvSpPr>
          <p:cNvPr id="15" name="Textbox12"/>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UAQAAHodAABlGwAAUx8AABAAAAAmAAAACAAAAP//////////MAAAABQAAAAAAAAAAAD//wAAAQAAAP//AAABAA=="/>
              </a:ext>
            </a:extLst>
          </p:cNvSpPr>
          <p:nvPr/>
        </p:nvSpPr>
        <p:spPr>
          <a:xfrm>
            <a:off x="701040" y="4791710"/>
            <a:ext cx="3752215"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a:solidFill>
                  <a:srgbClr val="A10010"/>
                </a:solidFill>
              </a:rPr>
              <a:t>Einsicht oder Verständnis ist Voraussetzung.</a:t>
            </a:r>
            <a:endParaRPr>
              <a:solidFill>
                <a:srgbClr val="A10010"/>
              </a:solidFill>
            </a:endParaRPr>
          </a:p>
        </p:txBody>
      </p:sp>
      <p:sp>
        <p:nvSpPr>
          <p:cNvPr id="16" name="Textbox13"/>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HBlZmE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zBoAANgfAADnNgAARCMAABAAAAAmAAAACAAAAP//////////MAAAABQAAAAAAAAAAAD//wAAAQAAAP//AAABAA=="/>
              </a:ext>
            </a:extLst>
          </p:cNvSpPr>
          <p:nvPr/>
        </p:nvSpPr>
        <p:spPr>
          <a:xfrm>
            <a:off x="4356100" y="5176520"/>
            <a:ext cx="4568825" cy="556260"/>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noProof="1">
                <a:solidFill>
                  <a:srgbClr val="007F7F"/>
                </a:solidFill>
                <a:latin typeface="Tahoma" pitchFamily="1" charset="0"/>
                <a:ea typeface="ＭＳ Ｐゴシック" pitchFamily="0" charset="0"/>
                <a:cs typeface="ＭＳ Ｐゴシック" pitchFamily="0" charset="0"/>
              </a:rPr>
              <a:t>Veränderungstheorie des Klienten. Der Berater fragt: "Wie wird Ihnen das helfen?"</a:t>
            </a:r>
            <a:endParaRPr noProof="1">
              <a:solidFill>
                <a:srgbClr val="007F7F"/>
              </a:solidFill>
              <a:latin typeface="Tahoma" pitchFamily="1" charset="0"/>
              <a:ea typeface="ＭＳ Ｐゴシック" pitchFamily="0" charset="0"/>
              <a:cs typeface="ＭＳ Ｐゴシック" pitchFamily="0" charset="0"/>
            </a:endParaRPr>
          </a:p>
        </p:txBody>
      </p:sp>
      <p:sp>
        <p:nvSpPr>
          <p:cNvPr id="17" name="Textbox14"/>
          <p:cNvSpPr txBox="1">
            <a:extLst>
              <a:ext uri="smNativeData">
                <pr:smNativeData xmlns:pr="smNativeData" xmlns="smNativeData" val="SMDATA_16_UKlVYBMAAAAlAAAAEgAAAA8B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H4C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VgQAANgfAAAbGgAAsSEAABAAAAAmAAAACAAAAP//////////MAAAABQAAAAAAAAAAAD//wAAAQAAAP//AAABAA=="/>
              </a:ext>
            </a:extLst>
          </p:cNvSpPr>
          <p:nvPr/>
        </p:nvSpPr>
        <p:spPr>
          <a:xfrm>
            <a:off x="704850" y="5176520"/>
            <a:ext cx="3538855" cy="300355"/>
          </a:xfrm>
          <a:prstGeom prst="rect">
            <a:avLst/>
          </a:prstGeom>
          <a:noFill/>
          <a:ln>
            <a:noFill/>
          </a:ln>
          <a:effectLst/>
        </p:spPr>
        <p:txBody>
          <a:bodyPr vert="horz" wrap="square" numCol="1" spcCol="215900" anchor="t"/>
          <a:lstStyle/>
          <a:p>
            <a:pPr defTabSz="821055">
              <a:spcAft>
                <a:spcPts val="1200"/>
              </a:spcAft>
              <a:buNone/>
              <a:tabLst>
                <a:tab pos="357505" algn="l"/>
                <a:tab pos="3636010" algn="l"/>
                <a:tab pos="4953000" algn="l"/>
              </a:tabLst>
              <a:defRPr sz="1400"/>
            </a:pPr>
            <a:r>
              <a:rPr noProof="1">
                <a:solidFill>
                  <a:srgbClr val="A10010"/>
                </a:solidFill>
                <a:latin typeface="Tahoma" pitchFamily="1" charset="0"/>
                <a:ea typeface="ＭＳ Ｐゴシック" pitchFamily="0" charset="0"/>
                <a:cs typeface="ＭＳ Ｐゴシック" pitchFamily="0" charset="0"/>
              </a:rPr>
              <a:t>Veränderungstheorie des Beraters</a:t>
            </a:r>
            <a:endParaRPr noProof="1">
              <a:solidFill>
                <a:srgbClr val="A10010"/>
              </a:solidFill>
              <a:latin typeface="Tahoma" pitchFamily="1" charset="0"/>
              <a:ea typeface="ＭＳ Ｐゴシック" pitchFamily="0" charset="0"/>
              <a:cs typeface="ＭＳ Ｐゴシック" pitchFamily="0"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0"/>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2"/>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14"/>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17"/>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P spid="4" grpId="0" animBg="1" advAuto="0"/>
      <p:bldP spid="5" grpId="0" animBg="1" advAuto="0"/>
      <p:bldP spid="6" grpId="0" animBg="1" advAuto="0"/>
      <p:bldP spid="7" grpId="0" animBg="1" advAuto="0"/>
      <p:bldP spid="8" grpId="0" animBg="1" advAuto="0"/>
      <p:bldP spid="9" grpId="0" animBg="1" advAuto="0"/>
      <p:bldP spid="10" grpId="0" animBg="1" advAuto="0"/>
      <p:bldP spid="11" grpId="0" animBg="1" advAuto="0"/>
      <p:bldP spid="12" grpId="0" animBg="1" advAuto="0"/>
      <p:bldP spid="13" grpId="0" animBg="1" advAuto="0"/>
      <p:bldP spid="14" grpId="0" animBg="1" advAuto="0"/>
      <p:bldP spid="15" grpId="0" animBg="1" advAuto="0"/>
      <p:bldP spid="16" grpId="0" animBg="1" advAuto="0"/>
      <p:bldP spid="17" grpId="0" animBg="1" advAuto="0"/>
    </p:bldLst>
    <p:extLst>
      <p:ext uri="smNativeData">
        <pr:smNativeData xmlns:pr="smNativeData" xmlns="smNativeData" val="UKlVYBIAAAAFAAAA/v///wEAAAABAAAAAAAAAAAAAAAAAAAAAAAAAAkAAAAAAAAAAQAAAAEAAAAAAAAAAAAAAAAAAAAAAAAADQAAAAEAAAABAAAAAQAAAAAAAAAAAAAAAAAAAAAAAAARAAAAAgAAAAEAAAABAAAAAAAAAAAAAAAAAAAAAAAAABUAAAD9////AQAAAAEAAAAAAAAAAAAAAAAAAAAAAAAAGQAAAP3///8BAAAAAQAAAAAAAAAAAAAAAAAAAAAAAAAdAAAA/f///wEAAAABAAAAAAAAAAAAAAAAAAAAAAAAACEAAAD9////AQAAAAEAAAAAAAAAAAAAAAAAAAAAAAAAJQAAAP3///8BAAAAAQAAAAAAAAAAAAAAAAAAAAAAAAApAAAA/f///wEAAAABAAAAAAAAAAAAAAAAAAAAAAAAAC0AAAD9////AQAAAAEAAAAAAAAAAAAAAAAAAAAAAAAAMQAAAP3///8BAAAAAQAAAAAAAAAAAAAAAAAAAAAAAAA1AAAA/f///wEAAAABAAAAAAAAAAAAAAAAAAAAAAAAADkAAAD9////AQAAAAEAAAAAAAAAAAAAAAAAAAAAAAAAPQAAAP3///8BAAAAAQAAAAAAAAAAAAAAAAAAAAAAAABBAAAA/f///wEAAAABAAAAAAAAAAAAAAAAAAAAAAAAAEUAAAD9////AQAAAAEAAAAAAAAAAAAAAAAAAAAAAAAASQAAAP3///8BAAAAAQAAAAAAAAAAAAAAAAAAAAAAAAA="/>
      </p:ext>
    </p:extLst>
  </p:timing>
</p:sld>
</file>

<file path=ppt/slides/slide76.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wB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EIj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Lösungsfokussierter </a:t>
            </a:r>
            <a:r>
              <a:t>Gesprächseinstieg</a:t>
            </a:r>
          </a:p>
          <a:p>
            <a:pPr>
              <a:lnSpc>
                <a:spcPct val="120000"/>
              </a:lnSpc>
              <a:spcBef>
                <a:spcPts val="400"/>
              </a:spcBef>
              <a:spcAft>
                <a:spcPts val="200"/>
              </a:spcAft>
              <a:buNone/>
              <a:defRPr sz="1400">
                <a:latin typeface="Tahoma" pitchFamily="1" charset="0"/>
                <a:ea typeface="Tahoma" pitchFamily="1" charset="0"/>
                <a:cs typeface="Tahoma" pitchFamily="1" charset="0"/>
              </a:defRPr>
            </a:pPr>
            <a:r>
              <a:t>Um den Klienten vor </a:t>
            </a:r>
            <a:r>
              <a:t>Gesprächsbeginn auf das Ergebnis zu fokussieren, helfen folgende Fragen:</a:t>
            </a:r>
          </a:p>
          <a:p>
            <a:pPr marL="720090" indent="-342900">
              <a:lnSpc>
                <a:spcPct val="120000"/>
              </a:lnSpc>
              <a:spcBef>
                <a:spcPts val="100"/>
              </a:spcBef>
              <a:buClr>
                <a:schemeClr val="folHlink"/>
              </a:buClr>
              <a:buFont typeface="Wingdings" pitchFamily="2" charset="2"/>
              <a:buChar char=""/>
              <a:defRPr sz="1400">
                <a:latin typeface="Tahoma" pitchFamily="1" charset="0"/>
                <a:ea typeface="Tahoma" pitchFamily="1" charset="0"/>
                <a:cs typeface="Tahoma" pitchFamily="1" charset="0"/>
              </a:defRPr>
            </a:pPr>
            <a:r>
              <a:t>"Was muss in dem Gespräch geschehen, damit es sich für Sie lohnt?"</a:t>
            </a:r>
          </a:p>
          <a:p>
            <a:pPr marL="720090" indent="-342900">
              <a:lnSpc>
                <a:spcPct val="120000"/>
              </a:lnSpc>
              <a:spcBef>
                <a:spcPts val="100"/>
              </a:spcBef>
              <a:buClr>
                <a:schemeClr val="folHlink"/>
              </a:buClr>
              <a:buFont typeface="Wingdings" pitchFamily="2" charset="2"/>
              <a:buChar char=""/>
              <a:defRPr sz="1400">
                <a:latin typeface="Tahoma" pitchFamily="1" charset="0"/>
                <a:ea typeface="Tahoma" pitchFamily="1" charset="0"/>
                <a:cs typeface="Tahoma" pitchFamily="1" charset="0"/>
              </a:defRPr>
            </a:pPr>
            <a:r>
              <a:t>"Was sind Ihre besten Hoffnungen für das Gespräch?"</a:t>
            </a:r>
          </a:p>
          <a:p>
            <a:pPr marL="720090" indent="-342900">
              <a:lnSpc>
                <a:spcPct val="120000"/>
              </a:lnSpc>
              <a:spcBef>
                <a:spcPts val="100"/>
              </a:spcBef>
              <a:buClr>
                <a:schemeClr val="folHlink"/>
              </a:buClr>
              <a:buFont typeface="Wingdings" pitchFamily="2" charset="2"/>
              <a:buChar char=""/>
              <a:defRPr sz="1400">
                <a:latin typeface="Tahoma" pitchFamily="1" charset="0"/>
                <a:ea typeface="Tahoma" pitchFamily="1" charset="0"/>
                <a:cs typeface="Tahoma" pitchFamily="1" charset="0"/>
              </a:defRPr>
            </a:pPr>
            <a:r>
              <a:t>"Woran werden Sie am Ende des Gesprächs erkennen, dass Sie einen Schritt </a:t>
            </a:r>
            <a:br/>
            <a:r>
              <a:t>weitergekommen sind?"</a:t>
            </a:r>
          </a:p>
          <a:p>
            <a:pPr marL="720090" indent="-342900">
              <a:lnSpc>
                <a:spcPct val="120000"/>
              </a:lnSpc>
              <a:spcBef>
                <a:spcPts val="100"/>
              </a:spcBef>
              <a:buClr>
                <a:schemeClr val="folHlink"/>
              </a:buClr>
              <a:buFont typeface="Wingdings" pitchFamily="2" charset="2"/>
              <a:buChar char=""/>
              <a:defRPr sz="1400">
                <a:latin typeface="Tahoma" pitchFamily="1" charset="0"/>
                <a:ea typeface="Tahoma" pitchFamily="1" charset="0"/>
                <a:cs typeface="Tahoma" pitchFamily="1" charset="0"/>
              </a:defRPr>
            </a:pPr>
            <a:r>
              <a:t>"Wie wird sich dies optimal auswirken?"</a:t>
            </a:r>
          </a:p>
          <a:p>
            <a:pPr marL="720090" indent="-342900">
              <a:lnSpc>
                <a:spcPct val="120000"/>
              </a:lnSpc>
              <a:spcBef>
                <a:spcPts val="100"/>
              </a:spcBef>
              <a:buClr>
                <a:schemeClr val="folHlink"/>
              </a:buClr>
              <a:buFont typeface="Wingdings" pitchFamily="2" charset="2"/>
              <a:buChar char=""/>
              <a:defRPr sz="1400">
                <a:latin typeface="Tahoma" pitchFamily="1" charset="0"/>
                <a:ea typeface="Tahoma" pitchFamily="1" charset="0"/>
                <a:cs typeface="Tahoma" pitchFamily="1" charset="0"/>
              </a:defRPr>
            </a:pPr>
            <a:r>
              <a:t>"Was wird für Sie dann anders sein?"</a:t>
            </a:r>
          </a:p>
          <a:p>
            <a:pPr marL="720090" indent="-342900">
              <a:lnSpc>
                <a:spcPct val="120000"/>
              </a:lnSpc>
              <a:spcBef>
                <a:spcPts val="100"/>
              </a:spcBef>
              <a:spcAft>
                <a:spcPts val="1200"/>
              </a:spcAft>
              <a:buClr>
                <a:schemeClr val="folHlink"/>
              </a:buClr>
              <a:buFont typeface="Wingdings" pitchFamily="2" charset="2"/>
              <a:buChar char=""/>
              <a:defRPr sz="1400">
                <a:latin typeface="Tahoma" pitchFamily="1" charset="0"/>
                <a:ea typeface="Tahoma" pitchFamily="1" charset="0"/>
                <a:cs typeface="Tahoma" pitchFamily="1" charset="0"/>
              </a:defRPr>
            </a:pPr>
            <a:r>
              <a:t>"Was werden Sie anschließend anders machen?"</a:t>
            </a:r>
          </a:p>
          <a:p>
            <a:pPr>
              <a:lnSpc>
                <a:spcPct val="120000"/>
              </a:lnSpc>
              <a:spcBef>
                <a:spcPts val="400"/>
              </a:spcBef>
              <a:spcAft>
                <a:spcPts val="100"/>
              </a:spcAft>
              <a:buNone/>
              <a:defRPr sz="1400">
                <a:latin typeface="Tahoma" pitchFamily="1" charset="0"/>
                <a:ea typeface="Tahoma" pitchFamily="1" charset="0"/>
                <a:cs typeface="Tahoma" pitchFamily="1" charset="0"/>
              </a:defRPr>
            </a:pPr>
            <a:r>
              <a:t>Statt Probleme zu analysieren, nutzt die </a:t>
            </a:r>
            <a:r>
              <a:t>Lösungsfokussierung einen anderen Weg:</a:t>
            </a:r>
          </a:p>
          <a:p>
            <a:pPr lvl="1" marL="720090">
              <a:lnSpc>
                <a:spcPct val="120000"/>
              </a:lnSpc>
              <a:spcBef>
                <a:spcPts val="200"/>
              </a:spcBef>
              <a:spcAft>
                <a:spcPts val="100"/>
              </a:spcAft>
              <a:buNone/>
              <a:defRPr sz="1400" i="1">
                <a:latin typeface="Tahoma" pitchFamily="1" charset="0"/>
                <a:ea typeface="Tahoma" pitchFamily="1" charset="0"/>
                <a:cs typeface="Tahoma" pitchFamily="1" charset="0"/>
              </a:defRPr>
            </a:pPr>
            <a:r>
              <a:t>Entdecken Sie, was bereits alles funktioniert!</a:t>
            </a:r>
          </a:p>
          <a:p>
            <a:pPr>
              <a:lnSpc>
                <a:spcPct val="120000"/>
              </a:lnSpc>
              <a:spcBef>
                <a:spcPts val="200"/>
              </a:spcBef>
              <a:spcAft>
                <a:spcPts val="800"/>
              </a:spcAft>
              <a:buNone/>
              <a:defRPr sz="1400">
                <a:latin typeface="Tahoma" pitchFamily="1" charset="0"/>
                <a:ea typeface="Tahoma" pitchFamily="1" charset="0"/>
                <a:cs typeface="Tahoma" pitchFamily="1" charset="0"/>
              </a:defRPr>
            </a:pPr>
            <a:r>
              <a:t>Wenn die eigenen Ressourcen und Stärken bekannt sind, ist der Weg zur Lösung einfacher.</a:t>
            </a:r>
          </a:p>
          <a:p>
            <a:pPr>
              <a:lnSpc>
                <a:spcPct val="120000"/>
              </a:lnSpc>
              <a:spcBef>
                <a:spcPts val="1200"/>
              </a:spcBef>
              <a:spcAft>
                <a:spcPts val="200"/>
              </a:spcAft>
              <a:buNone/>
              <a:defRPr sz="1400">
                <a:latin typeface="Tahoma" pitchFamily="1" charset="0"/>
                <a:ea typeface="Tahoma" pitchFamily="1" charset="0"/>
                <a:cs typeface="Tahoma" pitchFamily="1" charset="0"/>
              </a:defRPr>
            </a:pPr>
            <a:r>
              <a:t>Lösungsfokussierte Sprache in der Führung:</a:t>
            </a:r>
          </a:p>
          <a:p>
            <a:pPr>
              <a:lnSpc>
                <a:spcPct val="120000"/>
              </a:lnSpc>
              <a:spcBef>
                <a:spcPts val="200"/>
              </a:spcBef>
              <a:spcAft>
                <a:spcPts val="200"/>
              </a:spcAft>
              <a:buNone/>
              <a:defRPr sz="1400">
                <a:latin typeface="Tahoma" pitchFamily="1" charset="0"/>
                <a:ea typeface="Tahoma" pitchFamily="1" charset="0"/>
                <a:cs typeface="Tahoma" pitchFamily="1" charset="0"/>
              </a:defRPr>
            </a:pPr>
            <a:r>
              <a:t>Durch </a:t>
            </a:r>
            <a:r>
              <a:t>lösungsfokussierte Fragen nehmen Sie Ihre Mitarbeitenden ernst und schätzen sie als Expertinnen und Experten für ihren Arbeitsbereich.</a:t>
            </a:r>
          </a:p>
          <a:p>
            <a:pPr>
              <a:lnSpc>
                <a:spcPct val="120000"/>
              </a:lnSpc>
              <a:spcBef>
                <a:spcPts val="200"/>
              </a:spcBef>
              <a:spcAft>
                <a:spcPts val="200"/>
              </a:spcAft>
              <a:buNone/>
              <a:defRPr sz="1400">
                <a:latin typeface="Tahoma" pitchFamily="1" charset="0"/>
                <a:ea typeface="Tahoma" pitchFamily="1" charset="0"/>
                <a:cs typeface="Tahoma" pitchFamily="1" charset="0"/>
              </a:defRPr>
            </a:pPr>
            <a:r>
              <a:t>Zudem erhöht diese Sprache die </a:t>
            </a:r>
            <a:r>
              <a:t>Erfolgswahrscheinlichkeit, da die Mitarbeitenden ihre eigene Lösung entwickeln und diese motiviert angehen können.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8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A="/>
      </p:ext>
    </p:extLst>
  </p:timing>
</p:sld>
</file>

<file path=ppt/slides/slide77.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Vorboten der Lösung entdecken </a:t>
            </a:r>
            <a:r>
              <a:rPr sz="1200"/>
              <a:t>(1 von 2)</a:t>
            </a:r>
            <a:endParaRPr sz="1200"/>
          </a:p>
          <a:p>
            <a:pPr>
              <a:lnSpc>
                <a:spcPct val="120000"/>
              </a:lnSpc>
              <a:spcBef>
                <a:spcPts val="400"/>
              </a:spcBef>
              <a:spcAft>
                <a:spcPts val="800"/>
              </a:spcAft>
              <a:buNone/>
              <a:defRPr sz="1400">
                <a:latin typeface="Tahoma" pitchFamily="1" charset="0"/>
                <a:ea typeface="Tahoma" pitchFamily="1" charset="0"/>
                <a:cs typeface="Tahoma" pitchFamily="1" charset="0"/>
              </a:defRPr>
            </a:pPr>
            <a:r>
              <a:t>Im Meeting macht </a:t>
            </a:r>
            <a:r>
              <a:t>lösungsfokussierte </a:t>
            </a:r>
            <a:r>
              <a:t>Gesprächsführung zunächst eine Rückschau:</a:t>
            </a:r>
            <a:br/>
            <a:r>
              <a:t>Was funktioniert denn alles schon, was zur Lösung beitragen könnte (Brainstorming)?</a:t>
            </a:r>
          </a:p>
          <a:p>
            <a:pPr>
              <a:lnSpc>
                <a:spcPct val="120000"/>
              </a:lnSpc>
              <a:spcBef>
                <a:spcPts val="400"/>
              </a:spcBef>
              <a:spcAft>
                <a:spcPts val="200"/>
              </a:spcAft>
              <a:buNone/>
              <a:defRPr sz="1400">
                <a:latin typeface="Tahoma" pitchFamily="1" charset="0"/>
                <a:ea typeface="Tahoma" pitchFamily="1" charset="0"/>
                <a:cs typeface="Tahoma" pitchFamily="1" charset="0"/>
              </a:defRPr>
            </a:pPr>
            <a:r>
              <a:t>Dazu gehören:</a:t>
            </a:r>
          </a:p>
          <a:p>
            <a:pPr marL="720090" indent="-342900">
              <a:lnSpc>
                <a:spcPct val="120000"/>
              </a:lnSpc>
              <a:spcBef>
                <a:spcPts val="400"/>
              </a:spcBef>
              <a:buClr>
                <a:schemeClr val="folHlink"/>
              </a:buClr>
              <a:buFont typeface="Wingdings" pitchFamily="2" charset="2"/>
              <a:buChar char=""/>
              <a:defRPr sz="1400">
                <a:latin typeface="Tahoma" pitchFamily="1" charset="0"/>
                <a:ea typeface="Tahoma" pitchFamily="1" charset="0"/>
                <a:cs typeface="Tahoma" pitchFamily="1" charset="0"/>
              </a:defRPr>
            </a:pPr>
            <a:r>
              <a:t>Erfolgsgeschichten</a:t>
            </a:r>
          </a:p>
          <a:p>
            <a:pPr marL="720090" indent="-342900">
              <a:lnSpc>
                <a:spcPct val="120000"/>
              </a:lnSpc>
              <a:spcBef>
                <a:spcPts val="100"/>
              </a:spcBef>
              <a:buClr>
                <a:schemeClr val="folHlink"/>
              </a:buClr>
              <a:buFont typeface="Wingdings" pitchFamily="2" charset="2"/>
              <a:buChar char=""/>
              <a:defRPr sz="1400">
                <a:latin typeface="Tahoma" pitchFamily="1" charset="0"/>
                <a:ea typeface="Tahoma" pitchFamily="1" charset="0"/>
                <a:cs typeface="Tahoma" pitchFamily="1" charset="0"/>
              </a:defRPr>
            </a:pPr>
            <a:r>
              <a:t>positive Unterschiede</a:t>
            </a:r>
          </a:p>
          <a:p>
            <a:pPr marL="720090" indent="-342900">
              <a:lnSpc>
                <a:spcPct val="120000"/>
              </a:lnSpc>
              <a:spcBef>
                <a:spcPts val="100"/>
              </a:spcBef>
              <a:buClr>
                <a:schemeClr val="folHlink"/>
              </a:buClr>
              <a:buFont typeface="Wingdings" pitchFamily="2" charset="2"/>
              <a:buChar char=""/>
              <a:defRPr sz="1400">
                <a:latin typeface="Tahoma" pitchFamily="1" charset="0"/>
                <a:ea typeface="Tahoma" pitchFamily="1" charset="0"/>
                <a:cs typeface="Tahoma" pitchFamily="1" charset="0"/>
              </a:defRPr>
            </a:pPr>
            <a:r>
              <a:t>erlebte </a:t>
            </a:r>
            <a:r>
              <a:t>Aufschwungphasen</a:t>
            </a:r>
          </a:p>
          <a:p>
            <a:pPr marL="720090" indent="-342900">
              <a:lnSpc>
                <a:spcPct val="120000"/>
              </a:lnSpc>
              <a:spcBef>
                <a:spcPts val="100"/>
              </a:spcBef>
              <a:buClr>
                <a:schemeClr val="folHlink"/>
              </a:buClr>
              <a:buFont typeface="Wingdings" pitchFamily="2" charset="2"/>
              <a:buChar char=""/>
              <a:defRPr sz="1400">
                <a:latin typeface="Tahoma" pitchFamily="1" charset="0"/>
                <a:ea typeface="Tahoma" pitchFamily="1" charset="0"/>
                <a:cs typeface="Tahoma" pitchFamily="1" charset="0"/>
              </a:defRPr>
            </a:pPr>
            <a:r>
              <a:t>Stärken</a:t>
            </a:r>
          </a:p>
          <a:p>
            <a:pPr marL="720090" indent="-342900">
              <a:lnSpc>
                <a:spcPct val="120000"/>
              </a:lnSpc>
              <a:spcBef>
                <a:spcPts val="100"/>
              </a:spcBef>
              <a:buClr>
                <a:schemeClr val="folHlink"/>
              </a:buClr>
              <a:buFont typeface="Wingdings" pitchFamily="2" charset="2"/>
              <a:buChar char=""/>
              <a:defRPr sz="1400">
                <a:latin typeface="Tahoma" pitchFamily="1" charset="0"/>
                <a:ea typeface="Tahoma" pitchFamily="1" charset="0"/>
                <a:cs typeface="Tahoma" pitchFamily="1" charset="0"/>
              </a:defRPr>
            </a:pPr>
            <a:r>
              <a:t>Ressourcen</a:t>
            </a:r>
          </a:p>
          <a:p>
            <a:pPr marL="720090" indent="-342900">
              <a:lnSpc>
                <a:spcPct val="120000"/>
              </a:lnSpc>
              <a:spcBef>
                <a:spcPts val="100"/>
              </a:spcBef>
              <a:buClr>
                <a:schemeClr val="folHlink"/>
              </a:buClr>
              <a:buFont typeface="Wingdings" pitchFamily="2" charset="2"/>
              <a:buChar char=""/>
              <a:defRPr sz="1400">
                <a:latin typeface="Tahoma" pitchFamily="1" charset="0"/>
                <a:ea typeface="Tahoma" pitchFamily="1" charset="0"/>
                <a:cs typeface="Tahoma" pitchFamily="1" charset="0"/>
              </a:defRPr>
            </a:pPr>
            <a:r>
              <a:t>positive Zusammenarbeit</a:t>
            </a:r>
          </a:p>
          <a:p>
            <a:pPr marL="720090" indent="-342900">
              <a:lnSpc>
                <a:spcPct val="120000"/>
              </a:lnSpc>
              <a:spcBef>
                <a:spcPts val="100"/>
              </a:spcBef>
              <a:buClr>
                <a:schemeClr val="folHlink"/>
              </a:buClr>
              <a:buFont typeface="Wingdings" pitchFamily="2" charset="2"/>
              <a:buChar char=""/>
              <a:defRPr sz="1400">
                <a:latin typeface="Tahoma" pitchFamily="1" charset="0"/>
                <a:ea typeface="Tahoma" pitchFamily="1" charset="0"/>
                <a:cs typeface="Tahoma" pitchFamily="1" charset="0"/>
              </a:defRPr>
            </a:pPr>
            <a:r>
              <a:t>erfolgreiche kleine Schritte</a:t>
            </a:r>
          </a:p>
          <a:p>
            <a:pPr marL="720090" indent="-342900">
              <a:lnSpc>
                <a:spcPct val="120000"/>
              </a:lnSpc>
              <a:spcBef>
                <a:spcPts val="100"/>
              </a:spcBef>
              <a:spcAft>
                <a:spcPts val="800"/>
              </a:spcAft>
              <a:buClr>
                <a:schemeClr val="folHlink"/>
              </a:buClr>
              <a:buFont typeface="Wingdings" pitchFamily="2" charset="2"/>
              <a:buChar char=""/>
              <a:defRPr sz="1400">
                <a:latin typeface="Tahoma" pitchFamily="1" charset="0"/>
                <a:ea typeface="Tahoma" pitchFamily="1" charset="0"/>
                <a:cs typeface="Tahoma" pitchFamily="1" charset="0"/>
              </a:defRPr>
            </a:pPr>
            <a:r>
              <a:t>erreichte Verbesserungen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Alles, was schon funktioniert, sind Vorboten der Lösung.</a:t>
            </a:r>
          </a:p>
          <a:p>
            <a:pPr>
              <a:lnSpc>
                <a:spcPct val="120000"/>
              </a:lnSpc>
              <a:spcBef>
                <a:spcPts val="400"/>
              </a:spcBef>
              <a:spcAft>
                <a:spcPts val="800"/>
              </a:spcAft>
              <a:buNone/>
              <a:defRPr sz="1400">
                <a:latin typeface="Tahoma" pitchFamily="1" charset="0"/>
                <a:ea typeface="Tahoma" pitchFamily="1" charset="0"/>
                <a:cs typeface="Tahoma" pitchFamily="1" charset="0"/>
              </a:defRPr>
            </a:pPr>
            <a:r>
              <a:t>Diese Vorboten haben die Teilnehmenden bereits erlebt und umgesetzt.</a:t>
            </a:r>
          </a:p>
          <a:p>
            <a:pPr>
              <a:lnSpc>
                <a:spcPct val="120000"/>
              </a:lnSpc>
              <a:spcBef>
                <a:spcPts val="400"/>
              </a:spcBef>
              <a:spcAft>
                <a:spcPts val="800"/>
              </a:spcAft>
              <a:buNone/>
              <a:defRPr sz="1400">
                <a:latin typeface="Tahoma" pitchFamily="1" charset="0"/>
                <a:ea typeface="Tahoma" pitchFamily="1" charset="0"/>
                <a:cs typeface="Tahoma" pitchFamily="1" charset="0"/>
              </a:defRPr>
            </a:pPr>
            <a:r>
              <a:t>Daraus ergeben sich Hinweise für die nächsten Schritte.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8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A="/>
      </p:ext>
    </p:extLst>
  </p:timing>
</p:sld>
</file>

<file path=ppt/slides/slide78.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KB9kG0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0iYm0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Vorboten der Lösung entdecken </a:t>
            </a:r>
            <a:r>
              <a:rPr sz="1200"/>
              <a:t>(2 von 2)</a:t>
            </a:r>
            <a:endParaRPr sz="1200"/>
          </a:p>
          <a:p>
            <a:pPr>
              <a:lnSpc>
                <a:spcPct val="120000"/>
              </a:lnSpc>
              <a:spcBef>
                <a:spcPts val="400"/>
              </a:spcBef>
              <a:spcAft>
                <a:spcPts val="800"/>
              </a:spcAft>
              <a:buNone/>
              <a:defRPr sz="1400">
                <a:latin typeface="Tahoma" pitchFamily="1" charset="0"/>
                <a:ea typeface="Tahoma" pitchFamily="1" charset="0"/>
                <a:cs typeface="Tahoma" pitchFamily="1" charset="0"/>
              </a:defRPr>
            </a:pPr>
            <a:r>
              <a:t>Führungskräfte haben sich hierzu wie folgt geäußert:</a:t>
            </a:r>
          </a:p>
          <a:p>
            <a:pPr marL="360045">
              <a:lnSpc>
                <a:spcPct val="120000"/>
              </a:lnSpc>
              <a:spcBef>
                <a:spcPts val="400"/>
              </a:spcBef>
              <a:spcAft>
                <a:spcPts val="800"/>
              </a:spcAft>
              <a:buNone/>
              <a:defRPr sz="1400">
                <a:latin typeface="Tahoma" pitchFamily="1" charset="0"/>
                <a:ea typeface="Tahoma" pitchFamily="1" charset="0"/>
                <a:cs typeface="Tahoma" pitchFamily="1" charset="0"/>
              </a:defRPr>
            </a:pPr>
            <a:r>
              <a:t>"Wir fragen vor und nach jedem Treffen nach dem Funktionierenden. Wir lernen immer wieder viel dabei und die Mitarbeiter fühlen sich danach handlungsfähiger und zuversichtlicher."</a:t>
            </a:r>
          </a:p>
          <a:p>
            <a:pPr marL="360045">
              <a:lnSpc>
                <a:spcPct val="120000"/>
              </a:lnSpc>
              <a:spcBef>
                <a:spcPts val="400"/>
              </a:spcBef>
              <a:spcAft>
                <a:spcPts val="800"/>
              </a:spcAft>
              <a:buNone/>
              <a:defRPr sz="1400">
                <a:latin typeface="Tahoma" pitchFamily="1" charset="0"/>
                <a:ea typeface="Tahoma" pitchFamily="1" charset="0"/>
                <a:cs typeface="Tahoma" pitchFamily="1" charset="0"/>
              </a:defRPr>
            </a:pPr>
            <a:r>
              <a:t>"An unseren </a:t>
            </a:r>
            <a:r>
              <a:t>Strategietagen schauen wir immer, was funktioniert, und vor allen auch, wann es funktioniert hat. Was ging erstaunlich gut gegen alle Vermutungen?"</a:t>
            </a:r>
          </a:p>
          <a:p>
            <a:pPr marL="360045">
              <a:lnSpc>
                <a:spcPct val="120000"/>
              </a:lnSpc>
              <a:spcBef>
                <a:spcPts val="400"/>
              </a:spcBef>
              <a:spcAft>
                <a:spcPts val="800"/>
              </a:spcAft>
              <a:buNone/>
              <a:defRPr sz="1400">
                <a:latin typeface="Tahoma" pitchFamily="1" charset="0"/>
                <a:ea typeface="Tahoma" pitchFamily="1" charset="0"/>
                <a:cs typeface="Tahoma" pitchFamily="1" charset="0"/>
              </a:defRPr>
            </a:pPr>
            <a:r>
              <a:t>"Wir starten unsere </a:t>
            </a:r>
            <a:r>
              <a:t>Teamsitzungen mit unseren 'leuchtenden Diamanten' (</a:t>
            </a:r>
            <a:r>
              <a:t>Erfolgsgeschichten) aus der unmittelbaren Vergangenheit."</a:t>
            </a:r>
          </a:p>
          <a:p>
            <a:pPr marL="360045">
              <a:lnSpc>
                <a:spcPct val="120000"/>
              </a:lnSpc>
              <a:spcBef>
                <a:spcPts val="400"/>
              </a:spcBef>
              <a:spcAft>
                <a:spcPts val="800"/>
              </a:spcAft>
              <a:buNone/>
              <a:defRPr sz="1400">
                <a:latin typeface="Tahoma" pitchFamily="1" charset="0"/>
                <a:ea typeface="Tahoma" pitchFamily="1" charset="0"/>
                <a:cs typeface="Tahoma" pitchFamily="1" charset="0"/>
              </a:defRPr>
            </a:pPr>
            <a:r>
              <a:t>"Wir investieren jede Woche 15 bis 30 Minuten in das Teilen von </a:t>
            </a:r>
            <a:r>
              <a:t>Erfolgsgeschichten."</a:t>
            </a:r>
          </a:p>
          <a:p>
            <a:pPr marL="360045">
              <a:lnSpc>
                <a:spcPct val="120000"/>
              </a:lnSpc>
              <a:spcBef>
                <a:spcPts val="400"/>
              </a:spcBef>
              <a:spcAft>
                <a:spcPts val="800"/>
              </a:spcAft>
              <a:buNone/>
              <a:defRPr sz="1400">
                <a:latin typeface="Tahoma" pitchFamily="1" charset="0"/>
                <a:ea typeface="Tahoma" pitchFamily="1" charset="0"/>
                <a:cs typeface="Tahoma" pitchFamily="1" charset="0"/>
              </a:defRPr>
            </a:pPr>
            <a:r>
              <a:t>"Wir klären bei jeder </a:t>
            </a:r>
            <a:r>
              <a:t>Problemmeldung zunächst, was bereits funktioniert."</a:t>
            </a:r>
          </a:p>
          <a:p>
            <a:pPr>
              <a:lnSpc>
                <a:spcPct val="120000"/>
              </a:lnSpc>
              <a:spcBef>
                <a:spcPts val="400"/>
              </a:spcBef>
              <a:spcAft>
                <a:spcPts val="200"/>
              </a:spcAft>
              <a:buNone/>
              <a:defRPr sz="1400" i="1">
                <a:latin typeface="Tahoma" pitchFamily="1" charset="0"/>
                <a:ea typeface="Tahoma" pitchFamily="1" charset="0"/>
                <a:cs typeface="Tahoma" pitchFamily="1" charset="0"/>
              </a:defRPr>
            </a:pPr>
            <a:r>
              <a:t>Übung in </a:t>
            </a:r>
            <a:r>
              <a:t>Dreiergruppen, 20 Minuten</a:t>
            </a:r>
          </a:p>
          <a:p>
            <a:pPr>
              <a:lnSpc>
                <a:spcPct val="120000"/>
              </a:lnSpc>
              <a:spcBef>
                <a:spcPts val="400"/>
              </a:spcBef>
              <a:spcAft>
                <a:spcPts val="200"/>
              </a:spcAft>
              <a:buNone/>
              <a:defRPr sz="1400" i="1">
                <a:latin typeface="Tahoma" pitchFamily="1" charset="0"/>
                <a:ea typeface="Tahoma" pitchFamily="1" charset="0"/>
                <a:cs typeface="Tahoma" pitchFamily="1" charset="0"/>
              </a:defRPr>
            </a:pPr>
            <a:r>
              <a:t>Berichten Sie, was in Ihrer Arbeitsgruppe oder bei Ihnen persönlich gut funktioniert.</a:t>
            </a:r>
          </a:p>
          <a:p>
            <a:pPr>
              <a:lnSpc>
                <a:spcPct val="120000"/>
              </a:lnSpc>
              <a:spcBef>
                <a:spcPts val="400"/>
              </a:spcBef>
              <a:spcAft>
                <a:spcPts val="200"/>
              </a:spcAft>
              <a:buNone/>
              <a:defRPr sz="1400" i="1">
                <a:latin typeface="Tahoma" pitchFamily="1" charset="0"/>
                <a:ea typeface="Tahoma" pitchFamily="1" charset="0"/>
                <a:cs typeface="Tahoma" pitchFamily="1" charset="0"/>
              </a:defRPr>
            </a:pPr>
            <a:r>
              <a:t>Hierzu können gehören:</a:t>
            </a:r>
          </a:p>
          <a:p>
            <a:pPr>
              <a:lnSpc>
                <a:spcPct val="120000"/>
              </a:lnSpc>
              <a:spcBef>
                <a:spcPts val="400"/>
              </a:spcBef>
              <a:spcAft>
                <a:spcPts val="200"/>
              </a:spcAft>
              <a:buNone/>
              <a:defRPr sz="1400" i="1">
                <a:latin typeface="Tahoma" pitchFamily="1" charset="0"/>
                <a:ea typeface="Tahoma" pitchFamily="1" charset="0"/>
                <a:cs typeface="Tahoma" pitchFamily="1" charset="0"/>
              </a:defRPr>
            </a:pPr>
            <a:r>
              <a:t>Erfolgsgeschichten, positive Unterschiede, erlebte </a:t>
            </a:r>
            <a:r>
              <a:t>Aufschwungphasen, Stärken, Ressourcen, positive Zusammenarbeit, erfolgreiche kleine Schritte und erreichte Verbesserungen.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w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
      </p:ext>
    </p:extLst>
  </p:timing>
</p:sld>
</file>

<file path=ppt/slides/slide79.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DAALQ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Unterstützung der Mitarbeitenden durch Wertschätzung </a:t>
            </a:r>
            <a:r>
              <a:rPr sz="1200"/>
              <a:t>(1 von 3)</a:t>
            </a:r>
            <a:endParaRPr sz="1200"/>
          </a:p>
          <a:p>
            <a:pPr>
              <a:lnSpc>
                <a:spcPct val="120000"/>
              </a:lnSpc>
              <a:spcBef>
                <a:spcPts val="400"/>
              </a:spcBef>
              <a:spcAft>
                <a:spcPts val="800"/>
              </a:spcAft>
              <a:buNone/>
              <a:defRPr sz="1400">
                <a:latin typeface="Tahoma" pitchFamily="1" charset="0"/>
                <a:ea typeface="Tahoma" pitchFamily="1" charset="0"/>
                <a:cs typeface="Tahoma" pitchFamily="1" charset="0"/>
              </a:defRPr>
            </a:pPr>
            <a:r>
              <a:t>Wenn Führungskräfte gute Ergebnisse gegenüber Einzelnen oder einer Gruppe benennen, </a:t>
            </a:r>
            <a:br/>
            <a:r>
              <a:t>werden sie den Mitarbeitenden wieder bewusst und bestärken sie in ihrem Selbstwert.</a:t>
            </a:r>
          </a:p>
          <a:p>
            <a:pPr>
              <a:lnSpc>
                <a:spcPct val="120000"/>
              </a:lnSpc>
              <a:spcBef>
                <a:spcPts val="400"/>
              </a:spcBef>
              <a:spcAft>
                <a:spcPts val="800"/>
              </a:spcAft>
              <a:buNone/>
              <a:defRPr sz="1400">
                <a:latin typeface="Tahoma" pitchFamily="1" charset="0"/>
                <a:ea typeface="Tahoma" pitchFamily="1" charset="0"/>
                <a:cs typeface="Tahoma" pitchFamily="1" charset="0"/>
              </a:defRPr>
            </a:pPr>
            <a:r>
              <a:t>Dies unterstützt ihre </a:t>
            </a:r>
            <a:r>
              <a:t>Potenzialentfaltung, schafft eine gute Atmosphäre und ist förderlich für die Erzielung zukünftiger Fortschritte.</a:t>
            </a:r>
          </a:p>
          <a:p>
            <a:pPr>
              <a:lnSpc>
                <a:spcPct val="120000"/>
              </a:lnSpc>
              <a:spcBef>
                <a:spcPts val="400"/>
              </a:spcBef>
              <a:spcAft>
                <a:spcPts val="800"/>
              </a:spcAft>
              <a:buNone/>
              <a:defRPr sz="1400">
                <a:latin typeface="Tahoma" pitchFamily="1" charset="0"/>
                <a:ea typeface="Tahoma" pitchFamily="1" charset="0"/>
                <a:cs typeface="Tahoma" pitchFamily="1" charset="0"/>
              </a:defRPr>
            </a:pPr>
            <a:r>
              <a:t>Durch Wertschätzung wird anderen mitgeteilt, wie wertvoll sie sind und was an ihrer Arbeit geschätzt wird.</a:t>
            </a:r>
          </a:p>
          <a:p>
            <a:pPr>
              <a:lnSpc>
                <a:spcPct val="120000"/>
              </a:lnSpc>
              <a:spcBef>
                <a:spcPts val="1400"/>
              </a:spcBef>
              <a:spcAft>
                <a:spcPts val="800"/>
              </a:spcAft>
              <a:buNone/>
              <a:defRPr sz="1400">
                <a:latin typeface="Tahoma" pitchFamily="1" charset="0"/>
                <a:ea typeface="Tahoma" pitchFamily="1" charset="0"/>
                <a:cs typeface="Tahoma" pitchFamily="1" charset="0"/>
              </a:defRPr>
            </a:pPr>
            <a:r>
              <a:t>Es gibt zwei Arten der Wertschätzung, die direkte und die indirekte Wertschätzung.</a:t>
            </a:r>
          </a:p>
          <a:p>
            <a:pPr>
              <a:lnSpc>
                <a:spcPct val="120000"/>
              </a:lnSpc>
              <a:spcBef>
                <a:spcPts val="400"/>
              </a:spcBef>
              <a:spcAft>
                <a:spcPts val="200"/>
              </a:spcAft>
              <a:buNone/>
              <a:defRPr sz="1400">
                <a:latin typeface="Tahoma" pitchFamily="1" charset="0"/>
                <a:ea typeface="Tahoma" pitchFamily="1" charset="0"/>
                <a:cs typeface="Tahoma" pitchFamily="1" charset="0"/>
              </a:defRPr>
            </a:pPr>
            <a:r>
              <a:t>Die </a:t>
            </a:r>
            <a:r>
              <a:rPr sz="1500" i="1"/>
              <a:t>direkte Wertschätzung</a:t>
            </a:r>
            <a:r>
              <a:t> würdigt das erzielte Ergebnis. Es wird neutral hervorgehoben:</a:t>
            </a:r>
          </a:p>
          <a:p>
            <a:pPr marL="720090">
              <a:lnSpc>
                <a:spcPct val="120000"/>
              </a:lnSpc>
              <a:spcBef>
                <a:spcPts val="400"/>
              </a:spcBef>
              <a:spcAft>
                <a:spcPts val="800"/>
              </a:spcAft>
              <a:buNone/>
              <a:defRPr sz="1400" i="1">
                <a:latin typeface="Tahoma" pitchFamily="1" charset="0"/>
                <a:ea typeface="Tahoma" pitchFamily="1" charset="0"/>
                <a:cs typeface="Tahoma" pitchFamily="1" charset="0"/>
              </a:defRPr>
            </a:pPr>
            <a:r>
              <a:t>"Ich habe gesehen, wie Sie mit wenigen Argumenten den Kunden überzeugt haben."</a:t>
            </a:r>
          </a:p>
          <a:p>
            <a:pPr>
              <a:lnSpc>
                <a:spcPct val="120000"/>
              </a:lnSpc>
              <a:spcBef>
                <a:spcPts val="800"/>
              </a:spcBef>
              <a:spcAft>
                <a:spcPts val="200"/>
              </a:spcAft>
              <a:buNone/>
              <a:defRPr sz="1400">
                <a:latin typeface="Tahoma" pitchFamily="1" charset="0"/>
                <a:ea typeface="Tahoma" pitchFamily="1" charset="0"/>
                <a:cs typeface="Tahoma" pitchFamily="1" charset="0"/>
              </a:defRPr>
            </a:pPr>
            <a:r>
              <a:t>Oder die </a:t>
            </a:r>
            <a:r>
              <a:rPr sz="1500" i="1"/>
              <a:t>direkte Wertschätzung</a:t>
            </a:r>
            <a:r>
              <a:t> wird mit der Beschreibung eines Gefühls verbunden:</a:t>
            </a:r>
          </a:p>
          <a:p>
            <a:pPr marL="720090">
              <a:lnSpc>
                <a:spcPct val="120000"/>
              </a:lnSpc>
              <a:spcBef>
                <a:spcPts val="400"/>
              </a:spcBef>
              <a:spcAft>
                <a:spcPts val="800"/>
              </a:spcAft>
              <a:buNone/>
              <a:defRPr sz="1400" i="1">
                <a:latin typeface="Tahoma" pitchFamily="1" charset="0"/>
                <a:ea typeface="Tahoma" pitchFamily="1" charset="0"/>
                <a:cs typeface="Tahoma" pitchFamily="1" charset="0"/>
              </a:defRPr>
            </a:pPr>
            <a:r>
              <a:t>"Ich finde es toll, wie souverän und </a:t>
            </a:r>
            <a:r>
              <a:t>wertschätzend Sie im Gespräch mit dem Kunden waren."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o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
      </p:ext>
    </p:extLst>
  </p:timing>
</p:sld>
</file>

<file path=ppt/slides/slide80.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Unterstützung der Mitarbeitenden durch Wertschätzung </a:t>
            </a:r>
            <a:r>
              <a:rPr sz="1200"/>
              <a:t>(2 von 3)</a:t>
            </a:r>
            <a:endParaRPr sz="1200"/>
          </a:p>
          <a:p>
            <a:pPr>
              <a:lnSpc>
                <a:spcPct val="120000"/>
              </a:lnSpc>
              <a:spcBef>
                <a:spcPts val="400"/>
              </a:spcBef>
              <a:spcAft>
                <a:spcPts val="800"/>
              </a:spcAft>
              <a:buNone/>
              <a:defRPr sz="1400">
                <a:latin typeface="Tahoma" pitchFamily="1" charset="0"/>
                <a:ea typeface="Tahoma" pitchFamily="1" charset="0"/>
                <a:cs typeface="Tahoma" pitchFamily="1" charset="0"/>
              </a:defRPr>
            </a:pPr>
            <a:r>
              <a:t>Bei </a:t>
            </a:r>
            <a:r>
              <a:rPr sz="1500" i="1"/>
              <a:t>indirekter Wertschätzung</a:t>
            </a:r>
            <a:r>
              <a:t> wird gefragt, wie es gelang, das gute Ergebnis zu erzielen.</a:t>
            </a:r>
          </a:p>
          <a:p>
            <a:pPr>
              <a:lnSpc>
                <a:spcPct val="120000"/>
              </a:lnSpc>
              <a:spcBef>
                <a:spcPts val="400"/>
              </a:spcBef>
              <a:spcAft>
                <a:spcPts val="800"/>
              </a:spcAft>
              <a:buNone/>
              <a:defRPr sz="1400">
                <a:latin typeface="Tahoma" pitchFamily="1" charset="0"/>
                <a:ea typeface="Tahoma" pitchFamily="1" charset="0"/>
                <a:cs typeface="Tahoma" pitchFamily="1" charset="0"/>
              </a:defRPr>
            </a:pPr>
            <a:r>
              <a:t>Dies löst beim Angesprochenen einen </a:t>
            </a:r>
            <a:r>
              <a:t>Reflexionsprozess über die eigenen Ressourcen und Stärken aus.</a:t>
            </a:r>
          </a:p>
          <a:p>
            <a:pPr>
              <a:lnSpc>
                <a:spcPct val="120000"/>
              </a:lnSpc>
              <a:spcBef>
                <a:spcPts val="1200"/>
              </a:spcBef>
              <a:spcAft>
                <a:spcPts val="800"/>
              </a:spcAft>
              <a:buNone/>
              <a:defRPr sz="1400">
                <a:latin typeface="Tahoma" pitchFamily="1" charset="0"/>
                <a:ea typeface="Tahoma" pitchFamily="1" charset="0"/>
                <a:cs typeface="Tahoma" pitchFamily="1" charset="0"/>
              </a:defRPr>
            </a:pPr>
            <a:r>
              <a:t>Beispiele:</a:t>
            </a:r>
          </a:p>
          <a:p>
            <a:pPr marL="539750">
              <a:lnSpc>
                <a:spcPct val="120000"/>
              </a:lnSpc>
              <a:spcBef>
                <a:spcPts val="1200"/>
              </a:spcBef>
              <a:spcAft>
                <a:spcPts val="800"/>
              </a:spcAft>
              <a:buNone/>
              <a:defRPr sz="1400">
                <a:latin typeface="Tahoma" pitchFamily="1" charset="0"/>
                <a:ea typeface="Tahoma" pitchFamily="1" charset="0"/>
                <a:cs typeface="Tahoma" pitchFamily="1" charset="0"/>
              </a:defRPr>
            </a:pPr>
            <a:r>
              <a:t>Erfolgshandlungen erkunden:</a:t>
            </a:r>
          </a:p>
          <a:p>
            <a:pPr marL="1080135">
              <a:lnSpc>
                <a:spcPct val="120000"/>
              </a:lnSpc>
              <a:spcBef>
                <a:spcPts val="400"/>
              </a:spcBef>
              <a:spcAft>
                <a:spcPts val="800"/>
              </a:spcAft>
              <a:buNone/>
              <a:defRPr sz="1400">
                <a:latin typeface="Tahoma" pitchFamily="1" charset="0"/>
                <a:ea typeface="Tahoma" pitchFamily="1" charset="0"/>
                <a:cs typeface="Tahoma" pitchFamily="1" charset="0"/>
              </a:defRPr>
            </a:pPr>
            <a:r>
              <a:t>"Wie haben Sie es geschafft, den Kunden zu überzeugen?"</a:t>
            </a:r>
          </a:p>
          <a:p>
            <a:pPr marL="539750">
              <a:lnSpc>
                <a:spcPct val="120000"/>
              </a:lnSpc>
              <a:spcBef>
                <a:spcPts val="1200"/>
              </a:spcBef>
              <a:spcAft>
                <a:spcPts val="800"/>
              </a:spcAft>
              <a:buNone/>
              <a:defRPr sz="1400">
                <a:latin typeface="Tahoma" pitchFamily="1" charset="0"/>
                <a:ea typeface="Tahoma" pitchFamily="1" charset="0"/>
                <a:cs typeface="Tahoma" pitchFamily="1" charset="0"/>
              </a:defRPr>
            </a:pPr>
            <a:r>
              <a:t>Perspektive wechseln:</a:t>
            </a:r>
          </a:p>
          <a:p>
            <a:pPr marL="1080135">
              <a:lnSpc>
                <a:spcPct val="120000"/>
              </a:lnSpc>
              <a:spcBef>
                <a:spcPts val="400"/>
              </a:spcBef>
              <a:spcAft>
                <a:spcPts val="800"/>
              </a:spcAft>
              <a:buNone/>
              <a:defRPr sz="1400">
                <a:latin typeface="Tahoma" pitchFamily="1" charset="0"/>
                <a:ea typeface="Tahoma" pitchFamily="1" charset="0"/>
                <a:cs typeface="Tahoma" pitchFamily="1" charset="0"/>
              </a:defRPr>
            </a:pPr>
            <a:r>
              <a:t>"Was glauben Sie, schätzt der Kunde an Ihnen, dass er Ihnen vertraut hat?"</a:t>
            </a:r>
          </a:p>
          <a:p>
            <a:pPr marL="539750">
              <a:lnSpc>
                <a:spcPct val="120000"/>
              </a:lnSpc>
              <a:spcBef>
                <a:spcPts val="1200"/>
              </a:spcBef>
              <a:spcAft>
                <a:spcPts val="800"/>
              </a:spcAft>
              <a:buNone/>
              <a:defRPr sz="1400">
                <a:latin typeface="Tahoma" pitchFamily="1" charset="0"/>
                <a:ea typeface="Tahoma" pitchFamily="1" charset="0"/>
                <a:cs typeface="Tahoma" pitchFamily="1" charset="0"/>
              </a:defRPr>
            </a:pPr>
            <a:r>
              <a:t>Expertise implizieren:</a:t>
            </a:r>
          </a:p>
          <a:p>
            <a:pPr marL="1080135">
              <a:lnSpc>
                <a:spcPct val="120000"/>
              </a:lnSpc>
              <a:spcBef>
                <a:spcPts val="400"/>
              </a:spcBef>
              <a:spcAft>
                <a:spcPts val="800"/>
              </a:spcAft>
              <a:buNone/>
              <a:defRPr sz="1400">
                <a:latin typeface="Tahoma" pitchFamily="1" charset="0"/>
                <a:ea typeface="Tahoma" pitchFamily="1" charset="0"/>
                <a:cs typeface="Tahoma" pitchFamily="1" charset="0"/>
              </a:defRPr>
            </a:pPr>
            <a:r>
              <a:t>"Wie haben Sie gewusst, dass Sie diesen Kunden überzeugen können?"</a:t>
            </a:r>
          </a:p>
          <a:p>
            <a:pPr marL="1080135">
              <a:lnSpc>
                <a:spcPct val="120000"/>
              </a:lnSpc>
              <a:spcBef>
                <a:spcPts val="400"/>
              </a:spcBef>
              <a:spcAft>
                <a:spcPts val="800"/>
              </a:spcAft>
              <a:buNone/>
              <a:defRPr sz="1400">
                <a:latin typeface="Tahoma" pitchFamily="1" charset="0"/>
                <a:ea typeface="Tahoma" pitchFamily="1" charset="0"/>
                <a:cs typeface="Tahoma" pitchFamily="1" charset="0"/>
              </a:defRPr>
            </a:pPr>
            <a:r>
              <a:t>"Wann und wodurch wurde es Ihnen klar?"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w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
      </p:ext>
    </p:extLst>
  </p:timing>
</p:sld>
</file>

<file path=ppt/slides/slide81.xml><?xml version="1.0" encoding="utf-8"?>
<p:sld xmlns:p="http://schemas.openxmlformats.org/presentationml/2006/main" xmlns:mc="http://schemas.openxmlformats.org/markup-compatibility/2006" xmlns:p14="http://schemas.microsoft.com/office/powerpoint/2010/main" xmlns:p15="http://schemas.microsoft.com/office/powerpoint/2012/main" xmlns:r="http://schemas.openxmlformats.org/officeDocument/2006/relationships" xmlns:a="http://schemas.openxmlformats.org/drawingml/2006/main" mc:Ignorable="p14">
  <p:cSld>
    <p:spTree>
      <p:nvGrpSpPr>
        <p:cNvPr id="1" name=""/>
        <p:cNvGrpSpPr/>
        <p:nvPr/>
      </p:nvGrpSpPr>
      <p:grpSpPr>
        <a:xfrm>
          <a:off x="0" y="0"/>
          <a:ext cx="0" cy="0"/>
          <a:chOff x="0" y="0"/>
          <a:chExt cx="0" cy="0"/>
        </a:xfrm>
      </p:grpSpPr>
      <p:sp>
        <p:nvSpPr>
          <p:cNvPr id="2" name="Folientext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I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CYmJgJ/f38A297hA8zMzADAwP8Af39/AAAAAAAAAAAAAAAAAAAAAAAAAAAAIQAAABgAAAAUAAAAIwAAALUCAAALMQAA7AQAABAAAAAmAAAACAAAAP//////////MAAAABQAAAAAAAAAAAD//wAAAQAAAP//AAABAA=="/>
              </a:ext>
            </a:extLst>
          </p:cNvSpPr>
          <p:nvPr/>
        </p:nvSpPr>
        <p:spPr>
          <a:xfrm>
            <a:off x="22225" y="440055"/>
            <a:ext cx="7950200" cy="360045"/>
          </a:xfrm>
          <a:prstGeom prst="rect">
            <a:avLst/>
          </a:prstGeom>
          <a:noFill/>
          <a:ln>
            <a:noFill/>
          </a:ln>
          <a:effectLst/>
        </p:spPr>
        <p:txBody>
          <a:bodyPr vert="horz" wrap="square" lIns="91440" tIns="45720" rIns="91440" bIns="45720" numCol="1" spcCol="215900" anchor="t"/>
          <a:lstStyle/>
          <a:p>
            <a:pPr marL="342900" indent="-342900">
              <a:buNone/>
              <a:defRPr sz="1800" b="1">
                <a:solidFill>
                  <a:schemeClr val="accent1"/>
                </a:solidFill>
              </a:defRPr>
            </a:pPr>
            <a:r>
              <a:t>Grundtechniken der Psychologischen Beratung - 2</a:t>
            </a:r>
          </a:p>
        </p:txBody>
      </p:sp>
      <p:sp>
        <p:nvSpPr>
          <p:cNvPr id="3" name="Rechteck1"/>
          <p:cNvSpPr>
            <a:extLst>
              <a:ext uri="smNativeData">
                <pr:smNativeData xmlns:pr="smNativeData" xmlns="smNativeData" val="SMDATA_16_UKlVYBMAAAAlAAAAZAAAAA0AAAAAkAAAAEgAAACQAAAASAAAAAAAAAAAAAAAAAAAAAEAAABQAAAAAAAAAAAA4D8AAAAAAADgPwAAAAAAAOA/AAAAAAAA4D8AAAAAAADgPwAAAAAAAOA/AAAAAAAA4D8AAAAAAADgPwAAAAAAAOA/AAAAAAAA4D8CAAAAjAAAAAAAAAAAAAAAAJmKDP///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8BAAAAf39/AAEAAABkAAAAAAAAABQAAABAHwAAAAAAACYAAAAAAAAAwOD//wAAAAAmAAAAZAAAABYAAABMAAAAAAAAAAAAAAAEAAAAAAAAAAEAAADb3uEKAAAAACgAAAAoAAAAZAAAAGQAAAAAAAAAzMzMAAAAAABQAAAAUAAAAGQAAABkAAAAAAAAABcAAAAUAAAAAAAAAAAAAAD/fwAA/38AAAAAAAAJAAAABAAAAAAAAAAeAAAAaAAAAAAAAAAAAAAAAAAAAAAAAAAAAAAAECcAABAnAAAAAAAAAAAAAAAAAAAAAAAAAAAAAAAAAAAAAAAAAAAAABQAAAAAAAAAwMD/AAAAAABkAAAAMgAAAAAAAABkAAAAAAAAAH9/fwAKAAAAIgAAABgAAAAAAAAAAAAAAAAAAAAAAAAAAAAAAAAAAAAkAAAAJAAAAAAAAAAHAAAAAAAAAAAAAAAAAAAAAAAAAAAAAAAAAAAAf39/ACUAAABYAAAAAAAAAAAAAAAAAAAAAAAAAAAAAAAAAAAAAAAAAAAAAAAAAAAAAAAAAAAAAAA/AAAAAAAAAKCGAQAAAAAAAAAAAAAAAAAMAAAAAQAAAAAAAAAAAAAAAAAAAB8AAABUAAAAAJmKBf///wEAAAAAAAAAAAAAAAAAAAAAAAAAAAAAAAAAAAAAAAAAAAAAAAB/f38A297hA8zMzADAwP8Af39/AAAAAAAAAAAAAAAAAAAAAAAAAAAAIQAAABgAAAAUAAAACwIAAAcGAAAyNQAAGicAABAAAAAmAAAACAAAAP//////////MAAAABQAAAAAAAAAAAD//wAAAQAAAP//AAABAA=="/>
              </a:ext>
            </a:extLst>
          </p:cNvSpPr>
          <p:nvPr/>
        </p:nvSpPr>
        <p:spPr>
          <a:xfrm>
            <a:off x="332105" y="979805"/>
            <a:ext cx="8315325" cy="5376545"/>
          </a:xfrm>
          <a:prstGeom prst="rect">
            <a:avLst/>
          </a:prstGeom>
          <a:noFill/>
          <a:ln>
            <a:noFill/>
          </a:ln>
          <a:effectLst/>
        </p:spPr>
        <p:txBody>
          <a:bodyPr vert="horz" wrap="square" lIns="91440" tIns="45720" rIns="91440" bIns="45720" numCol="1" spcCol="215900" anchor="t"/>
          <a:lstStyle/>
          <a:p>
            <a:pPr>
              <a:spcAft>
                <a:spcPts val="1800"/>
              </a:spcAft>
              <a:buNone/>
              <a:defRPr sz="1800">
                <a:latin typeface="Tahoma" pitchFamily="1" charset="0"/>
                <a:ea typeface="Tahoma" pitchFamily="1" charset="0"/>
                <a:cs typeface="Tahoma" pitchFamily="1" charset="0"/>
              </a:defRPr>
            </a:pPr>
            <a:r>
              <a:t>Unterstützung der Mitarbeitenden durch Wertschätzung </a:t>
            </a:r>
            <a:r>
              <a:rPr sz="1200"/>
              <a:t>(3 von 3)</a:t>
            </a:r>
            <a:endParaRPr sz="1200"/>
          </a:p>
          <a:p>
            <a:pPr>
              <a:lnSpc>
                <a:spcPct val="120000"/>
              </a:lnSpc>
              <a:spcBef>
                <a:spcPts val="400"/>
              </a:spcBef>
              <a:spcAft>
                <a:spcPts val="800"/>
              </a:spcAft>
              <a:buNone/>
              <a:defRPr sz="1400" i="1">
                <a:latin typeface="Tahoma" pitchFamily="1" charset="0"/>
                <a:ea typeface="Tahoma" pitchFamily="1" charset="0"/>
                <a:cs typeface="Tahoma" pitchFamily="1" charset="0"/>
              </a:defRPr>
            </a:pPr>
            <a:r>
              <a:t>Übung in </a:t>
            </a:r>
            <a:r>
              <a:t>Dreiergruppen, 25 Minuten</a:t>
            </a:r>
          </a:p>
          <a:p>
            <a:pPr>
              <a:lnSpc>
                <a:spcPct val="120000"/>
              </a:lnSpc>
              <a:spcBef>
                <a:spcPts val="400"/>
              </a:spcBef>
              <a:spcAft>
                <a:spcPts val="800"/>
              </a:spcAft>
              <a:buNone/>
              <a:defRPr sz="1400" i="1">
                <a:latin typeface="Tahoma" pitchFamily="1" charset="0"/>
                <a:ea typeface="Tahoma" pitchFamily="1" charset="0"/>
                <a:cs typeface="Tahoma" pitchFamily="1" charset="0"/>
              </a:defRPr>
            </a:pPr>
            <a:r>
              <a:t>Führen Sie ein beliebiges Beratungsgespräch, welches mindestens 5 Minuten dauert.</a:t>
            </a:r>
          </a:p>
          <a:p>
            <a:pPr marL="360045">
              <a:lnSpc>
                <a:spcPct val="120000"/>
              </a:lnSpc>
              <a:spcBef>
                <a:spcPts val="400"/>
              </a:spcBef>
              <a:spcAft>
                <a:spcPts val="800"/>
              </a:spcAft>
              <a:buNone/>
              <a:defRPr sz="1400" i="1">
                <a:latin typeface="Tahoma" pitchFamily="1" charset="0"/>
                <a:ea typeface="Tahoma" pitchFamily="1" charset="0"/>
                <a:cs typeface="Tahoma" pitchFamily="1" charset="0"/>
              </a:defRPr>
            </a:pPr>
            <a:r>
              <a:t>Machen Sie dann dem Klienten mindestens drei Komplimente.</a:t>
            </a:r>
          </a:p>
          <a:p>
            <a:pPr marL="360045">
              <a:lnSpc>
                <a:spcPct val="120000"/>
              </a:lnSpc>
              <a:spcBef>
                <a:spcPts val="400"/>
              </a:spcBef>
              <a:spcAft>
                <a:spcPts val="800"/>
              </a:spcAft>
              <a:buNone/>
              <a:defRPr sz="1400" i="1">
                <a:latin typeface="Tahoma" pitchFamily="1" charset="0"/>
                <a:ea typeface="Tahoma" pitchFamily="1" charset="0"/>
                <a:cs typeface="Tahoma" pitchFamily="1" charset="0"/>
              </a:defRPr>
            </a:pPr>
            <a:r>
              <a:t>Achten Sie darauf, wie sich die </a:t>
            </a:r>
            <a:r>
              <a:t>Gesprächsatmosphäre verändert.</a:t>
            </a:r>
          </a:p>
          <a:p>
            <a:pPr marL="360045">
              <a:lnSpc>
                <a:spcPct val="120000"/>
              </a:lnSpc>
              <a:spcBef>
                <a:spcPts val="400"/>
              </a:spcBef>
              <a:spcAft>
                <a:spcPts val="800"/>
              </a:spcAft>
              <a:buNone/>
              <a:defRPr sz="1400" i="1">
                <a:latin typeface="Tahoma" pitchFamily="1" charset="0"/>
                <a:ea typeface="Tahoma" pitchFamily="1" charset="0"/>
                <a:cs typeface="Tahoma" pitchFamily="1" charset="0"/>
              </a:defRPr>
            </a:pPr>
            <a:r>
              <a:t>Der Klient gibt anschließend Rückmeldung über sein Befinden während des Gesprächs und eventuelle Veränderungen aufgrund der Komplimente.</a:t>
            </a:r>
          </a:p>
          <a:p>
            <a:pPr>
              <a:lnSpc>
                <a:spcPct val="120000"/>
              </a:lnSpc>
              <a:spcBef>
                <a:spcPts val="400"/>
              </a:spcBef>
              <a:spcAft>
                <a:spcPts val="800"/>
              </a:spcAft>
              <a:buNone/>
              <a:defRPr sz="1400" i="1">
                <a:latin typeface="Tahoma" pitchFamily="1" charset="0"/>
                <a:ea typeface="Tahoma" pitchFamily="1" charset="0"/>
                <a:cs typeface="Tahoma" pitchFamily="1" charset="0"/>
              </a:defRPr>
            </a:pPr>
            <a:r>
              <a:t>Danach Rollentausch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animBg="1"/>
    </p:bldLst>
    <p:extLst>
      <p:ext uri="smNativeData">
        <pr:smNativeData xmlns:pr="smNativeData" xmlns="smNativeData" val="UKlVYAgAAAAFAAAA/v///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
      </p:ext>
    </p:extLst>
  </p:timing>
</p:sld>
</file>

<file path=ppt/theme/theme1.xml><?xml version="1.0" encoding="utf-8"?>
<a:theme xmlns:a="http://schemas.openxmlformats.org/drawingml/2006/main" name="Presentation">
  <a:themeElements>
    <a:clrScheme name="Presentation 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fontScheme name="Presentation">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prstTxWarp prst="textNoShape">
          <a:avLst/>
        </a:prstTxWarp>
        <a:noAutofit/>
      </a:bodyPr>
      <a:lstStyle>
        <a:defPPr>
          <a:defRPr/>
        </a:defPPr>
      </a:lstStyle>
      <a:style>
        <a:lnRef idx="0">
          <a:schemeClr val="accent1"/>
        </a:lnRef>
        <a:fillRef idx="0">
          <a:schemeClr val="accent1"/>
        </a:fillRef>
        <a:effectRef idx="0">
          <a:schemeClr val="accent1"/>
        </a:effectRef>
        <a:fontRef idx="minor">
          <a:schemeClr val="lt1"/>
        </a:fontRef>
      </a:style>
    </a:spDef>
  </a:objectDefaults>
  <a:extraClrSchemeLst>
    <a:extraClrScheme>
      <a:clrScheme name="Presentation 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
        <a:dk1>
          <a:srgbClr val="FFFFFF"/>
        </a:dk1>
        <a:lt1>
          <a:srgbClr val="0000FF"/>
        </a:lt1>
        <a:dk2>
          <a:srgbClr val="FFFF00"/>
        </a:dk2>
        <a:lt2>
          <a:srgbClr val="000000"/>
        </a:lt2>
        <a:accent1>
          <a:srgbClr val="FF9900"/>
        </a:accent1>
        <a:accent2>
          <a:srgbClr val="00FFFF"/>
        </a:accent2>
        <a:accent3>
          <a:srgbClr val="535379"/>
        </a:accent3>
        <a:accent4>
          <a:srgbClr val="737359"/>
        </a:accent4>
        <a:accent5>
          <a:srgbClr val="939339"/>
        </a:accent5>
        <a:accent6>
          <a:srgbClr val="B3B319"/>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Presentation 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
        <a:dk1>
          <a:srgbClr val="000000"/>
        </a:dk1>
        <a:lt1>
          <a:srgbClr val="FFFFFF"/>
        </a:lt1>
        <a:dk2>
          <a:srgbClr val="000000"/>
        </a:dk2>
        <a:lt2>
          <a:srgbClr val="333333"/>
        </a:lt2>
        <a:accent1>
          <a:srgbClr val="DDDDDD"/>
        </a:accent1>
        <a:accent2>
          <a:srgbClr val="808080"/>
        </a:accent2>
        <a:accent3>
          <a:srgbClr val="535379"/>
        </a:accent3>
        <a:accent4>
          <a:srgbClr val="737359"/>
        </a:accent4>
        <a:accent5>
          <a:srgbClr val="939339"/>
        </a:accent5>
        <a:accent6>
          <a:srgbClr val="B3B31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esentation 5">
        <a:dk1>
          <a:srgbClr val="000000"/>
        </a:dk1>
        <a:lt1>
          <a:srgbClr val="FFFFCC"/>
        </a:lt1>
        <a:dk2>
          <a:srgbClr val="808000"/>
        </a:dk2>
        <a:lt2>
          <a:srgbClr val="666633"/>
        </a:lt2>
        <a:accent1>
          <a:srgbClr val="339933"/>
        </a:accent1>
        <a:accent2>
          <a:srgbClr val="800000"/>
        </a:accent2>
        <a:accent3>
          <a:srgbClr val="535379"/>
        </a:accent3>
        <a:accent4>
          <a:srgbClr val="737359"/>
        </a:accent4>
        <a:accent5>
          <a:srgbClr val="939339"/>
        </a:accent5>
        <a:accent6>
          <a:srgbClr val="B3B319"/>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esentation 6">
        <a:dk1>
          <a:srgbClr val="000000"/>
        </a:dk1>
        <a:lt1>
          <a:srgbClr val="FFFFFF"/>
        </a:lt1>
        <a:dk2>
          <a:srgbClr val="000000"/>
        </a:dk2>
        <a:lt2>
          <a:srgbClr val="808080"/>
        </a:lt2>
        <a:accent1>
          <a:srgbClr val="FFCC66"/>
        </a:accent1>
        <a:accent2>
          <a:srgbClr val="0000FF"/>
        </a:accent2>
        <a:accent3>
          <a:srgbClr val="535379"/>
        </a:accent3>
        <a:accent4>
          <a:srgbClr val="737359"/>
        </a:accent4>
        <a:accent5>
          <a:srgbClr val="939339"/>
        </a:accent5>
        <a:accent6>
          <a:srgbClr val="B3B319"/>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esentation 7">
        <a:dk1>
          <a:srgbClr val="000000"/>
        </a:dk1>
        <a:lt1>
          <a:srgbClr val="FFFFFF"/>
        </a:lt1>
        <a:dk2>
          <a:srgbClr val="000000"/>
        </a:dk2>
        <a:lt2>
          <a:srgbClr val="808080"/>
        </a:lt2>
        <a:accent1>
          <a:srgbClr val="C0C0C0"/>
        </a:accent1>
        <a:accent2>
          <a:srgbClr val="0066FF"/>
        </a:accent2>
        <a:accent3>
          <a:srgbClr val="535379"/>
        </a:accent3>
        <a:accent4>
          <a:srgbClr val="737359"/>
        </a:accent4>
        <a:accent5>
          <a:srgbClr val="939339"/>
        </a:accent5>
        <a:accent6>
          <a:srgbClr val="B3B319"/>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esentation 8">
        <a:dk1>
          <a:srgbClr val="000000"/>
        </a:dk1>
        <a:lt1>
          <a:srgbClr val="FFFFFF"/>
        </a:lt1>
        <a:dk2>
          <a:srgbClr val="000000"/>
        </a:dk2>
        <a:lt2>
          <a:srgbClr val="808080"/>
        </a:lt2>
        <a:accent1>
          <a:srgbClr val="3399FF"/>
        </a:accent1>
        <a:accent2>
          <a:srgbClr val="99FFCC"/>
        </a:accent2>
        <a:accent3>
          <a:srgbClr val="535379"/>
        </a:accent3>
        <a:accent4>
          <a:srgbClr val="737359"/>
        </a:accent4>
        <a:accent5>
          <a:srgbClr val="939339"/>
        </a:accent5>
        <a:accent6>
          <a:srgbClr val="B3B31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Presentation 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Presentation">
  <a:themeElements>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fontScheme name="Presentation">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prstTxWarp prst="textNoShape">
          <a:avLst/>
        </a:prstTxWarp>
        <a:noAutofit/>
      </a:bodyPr>
      <a:lstStyle>
        <a:defPPr>
          <a:defRPr/>
        </a:defPPr>
      </a:lstStyle>
      <a:style>
        <a:lnRef idx="0">
          <a:schemeClr val="accent1"/>
        </a:lnRef>
        <a:fillRef idx="0">
          <a:schemeClr val="accent1"/>
        </a:fillRef>
        <a:effectRef idx="0">
          <a:schemeClr val="accent1"/>
        </a:effectRef>
        <a:fontRef idx="minor">
          <a:schemeClr val="lt1"/>
        </a:fontRef>
      </a:style>
    </a:spDef>
  </a:objectDefaults>
  <a:extraClrSchemeLst>
    <a:extraClrScheme>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Presentation">
  <a:themeElements>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fontScheme name="Presentation">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prstTxWarp prst="textNoShape">
          <a:avLst/>
        </a:prstTxWarp>
        <a:noAutofit/>
      </a:bodyPr>
      <a:lstStyle>
        <a:defPPr>
          <a:defRPr/>
        </a:defPPr>
      </a:lstStyle>
      <a:style>
        <a:lnRef idx="0">
          <a:schemeClr val="accent1"/>
        </a:lnRef>
        <a:fillRef idx="0">
          <a:schemeClr val="accent1"/>
        </a:fillRef>
        <a:effectRef idx="0">
          <a:schemeClr val="accent1"/>
        </a:effectRef>
        <a:fontRef idx="minor">
          <a:schemeClr val="lt1"/>
        </a:fontRef>
      </a:style>
    </a:spDef>
  </a:objectDefaults>
  <a:extraClrSchemeLst>
    <a:extraClrScheme>
      <a:clrScheme name="Presentation 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3">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5">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6">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7">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8">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19">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0">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1">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2">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Presentation">
  <a:themeElements>
    <a:clrScheme name="Presentation 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fontScheme name="Presentation">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prstTxWarp prst="textNoShape">
          <a:avLst/>
        </a:prstTxWarp>
        <a:noAutofit/>
      </a:bodyPr>
      <a:lstStyle>
        <a:defPPr>
          <a:defRPr/>
        </a:defPPr>
      </a:lstStyle>
      <a:style>
        <a:lnRef idx="0">
          <a:schemeClr val="accent1"/>
        </a:lnRef>
        <a:fillRef idx="0">
          <a:schemeClr val="accent1"/>
        </a:fillRef>
        <a:effectRef idx="0">
          <a:schemeClr val="accent1"/>
        </a:effectRef>
        <a:fontRef idx="minor">
          <a:schemeClr val="lt1"/>
        </a:fontRef>
      </a:style>
    </a:spDef>
  </a:objectDefaults>
  <a:extraClrSchemeLst>
    <a:extraClrScheme>
      <a:clrScheme name="Presentation 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3">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4">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5">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6">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7">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8">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19">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0">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1">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2">
        <a:dk1>
          <a:srgbClr val="262626"/>
        </a:dk1>
        <a:lt1>
          <a:srgbClr val="FFFFFF"/>
        </a:lt1>
        <a:dk2>
          <a:srgbClr val="717D87"/>
        </a:dk2>
        <a:lt2>
          <a:srgbClr val="DBDEE1"/>
        </a:lt2>
        <a:accent1>
          <a:srgbClr val="00998A"/>
        </a:accent1>
        <a:accent2>
          <a:srgbClr val="BFE5E2"/>
        </a:accent2>
        <a:accent3>
          <a:srgbClr val="535379"/>
        </a:accent3>
        <a:accent4>
          <a:srgbClr val="737359"/>
        </a:accent4>
        <a:accent5>
          <a:srgbClr val="939339"/>
        </a:accent5>
        <a:accent6>
          <a:srgbClr val="B3B319"/>
        </a:accent6>
        <a:hlink>
          <a:srgbClr val="00998A"/>
        </a:hlink>
        <a:folHlink>
          <a:srgbClr val="00998A"/>
        </a:folHlink>
      </a:clrScheme>
      <a:clrMap bg1="lt1" tx1="dk1" bg2="lt2" tx2="dk2" accent1="accent1" accent2="accent2" accent3="accent3" accent4="accent4" accent5="accent5" accent6="accent6" hlink="hlink" folHlink="folHlink"/>
    </a:extraClrScheme>
    <a:extraClrScheme>
      <a:clrScheme name="Presentation 23">
        <a:dk1>
          <a:srgbClr val="FFFFFF"/>
        </a:dk1>
        <a:lt1>
          <a:srgbClr val="0000FF"/>
        </a:lt1>
        <a:dk2>
          <a:srgbClr val="FFFF00"/>
        </a:dk2>
        <a:lt2>
          <a:srgbClr val="000000"/>
        </a:lt2>
        <a:accent1>
          <a:srgbClr val="FF9900"/>
        </a:accent1>
        <a:accent2>
          <a:srgbClr val="00FFFF"/>
        </a:accent2>
        <a:accent3>
          <a:srgbClr val="535379"/>
        </a:accent3>
        <a:accent4>
          <a:srgbClr val="737359"/>
        </a:accent4>
        <a:accent5>
          <a:srgbClr val="939339"/>
        </a:accent5>
        <a:accent6>
          <a:srgbClr val="B3B319"/>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Presentation 24">
        <a:dk1>
          <a:srgbClr val="000000"/>
        </a:dk1>
        <a:lt1>
          <a:srgbClr val="FFFFFF"/>
        </a:lt1>
        <a:dk2>
          <a:srgbClr val="000000"/>
        </a:dk2>
        <a:lt2>
          <a:srgbClr val="808080"/>
        </a:lt2>
        <a:accent1>
          <a:srgbClr val="00CC99"/>
        </a:accent1>
        <a:accent2>
          <a:srgbClr val="3333CC"/>
        </a:accent2>
        <a:accent3>
          <a:srgbClr val="535379"/>
        </a:accent3>
        <a:accent4>
          <a:srgbClr val="737359"/>
        </a:accent4>
        <a:accent5>
          <a:srgbClr val="939339"/>
        </a:accent5>
        <a:accent6>
          <a:srgbClr val="B3B31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esentation 25">
        <a:dk1>
          <a:srgbClr val="000000"/>
        </a:dk1>
        <a:lt1>
          <a:srgbClr val="FFFFFF"/>
        </a:lt1>
        <a:dk2>
          <a:srgbClr val="000000"/>
        </a:dk2>
        <a:lt2>
          <a:srgbClr val="333333"/>
        </a:lt2>
        <a:accent1>
          <a:srgbClr val="DDDDDD"/>
        </a:accent1>
        <a:accent2>
          <a:srgbClr val="808080"/>
        </a:accent2>
        <a:accent3>
          <a:srgbClr val="535379"/>
        </a:accent3>
        <a:accent4>
          <a:srgbClr val="737359"/>
        </a:accent4>
        <a:accent5>
          <a:srgbClr val="939339"/>
        </a:accent5>
        <a:accent6>
          <a:srgbClr val="B3B31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esentation 26">
        <a:dk1>
          <a:srgbClr val="000000"/>
        </a:dk1>
        <a:lt1>
          <a:srgbClr val="FFFFCC"/>
        </a:lt1>
        <a:dk2>
          <a:srgbClr val="808000"/>
        </a:dk2>
        <a:lt2>
          <a:srgbClr val="666633"/>
        </a:lt2>
        <a:accent1>
          <a:srgbClr val="339933"/>
        </a:accent1>
        <a:accent2>
          <a:srgbClr val="800000"/>
        </a:accent2>
        <a:accent3>
          <a:srgbClr val="535379"/>
        </a:accent3>
        <a:accent4>
          <a:srgbClr val="737359"/>
        </a:accent4>
        <a:accent5>
          <a:srgbClr val="939339"/>
        </a:accent5>
        <a:accent6>
          <a:srgbClr val="B3B319"/>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esentation 27">
        <a:dk1>
          <a:srgbClr val="000000"/>
        </a:dk1>
        <a:lt1>
          <a:srgbClr val="FFFFFF"/>
        </a:lt1>
        <a:dk2>
          <a:srgbClr val="000000"/>
        </a:dk2>
        <a:lt2>
          <a:srgbClr val="808080"/>
        </a:lt2>
        <a:accent1>
          <a:srgbClr val="FFCC66"/>
        </a:accent1>
        <a:accent2>
          <a:srgbClr val="0000FF"/>
        </a:accent2>
        <a:accent3>
          <a:srgbClr val="535379"/>
        </a:accent3>
        <a:accent4>
          <a:srgbClr val="737359"/>
        </a:accent4>
        <a:accent5>
          <a:srgbClr val="939339"/>
        </a:accent5>
        <a:accent6>
          <a:srgbClr val="B3B319"/>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esentation 28">
        <a:dk1>
          <a:srgbClr val="000000"/>
        </a:dk1>
        <a:lt1>
          <a:srgbClr val="FFFFFF"/>
        </a:lt1>
        <a:dk2>
          <a:srgbClr val="000000"/>
        </a:dk2>
        <a:lt2>
          <a:srgbClr val="808080"/>
        </a:lt2>
        <a:accent1>
          <a:srgbClr val="C0C0C0"/>
        </a:accent1>
        <a:accent2>
          <a:srgbClr val="0066FF"/>
        </a:accent2>
        <a:accent3>
          <a:srgbClr val="535379"/>
        </a:accent3>
        <a:accent4>
          <a:srgbClr val="737359"/>
        </a:accent4>
        <a:accent5>
          <a:srgbClr val="939339"/>
        </a:accent5>
        <a:accent6>
          <a:srgbClr val="B3B319"/>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esentation 29">
        <a:dk1>
          <a:srgbClr val="000000"/>
        </a:dk1>
        <a:lt1>
          <a:srgbClr val="FFFFFF"/>
        </a:lt1>
        <a:dk2>
          <a:srgbClr val="000000"/>
        </a:dk2>
        <a:lt2>
          <a:srgbClr val="808080"/>
        </a:lt2>
        <a:accent1>
          <a:srgbClr val="3399FF"/>
        </a:accent1>
        <a:accent2>
          <a:srgbClr val="99FFCC"/>
        </a:accent2>
        <a:accent3>
          <a:srgbClr val="535379"/>
        </a:accent3>
        <a:accent4>
          <a:srgbClr val="737359"/>
        </a:accent4>
        <a:accent5>
          <a:srgbClr val="939339"/>
        </a:accent5>
        <a:accent6>
          <a:srgbClr val="B3B31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subject/>
  <dc:creator/>
  <cp:keywords/>
  <dc:description/>
  <cp:lastModifiedBy>gerhard</cp:lastModifiedBy>
  <cp:revision>0</cp:revision>
  <dcterms:created xsi:type="dcterms:W3CDTF">2019-02-15T11:55:27Z</dcterms:created>
  <dcterms:modified xsi:type="dcterms:W3CDTF">2021-03-20T07:50:40Z</dcterms:modified>
</cp:coreProperties>
</file>