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  <p:sldMasterId id="2147483672" r:id="rId6"/>
  </p:sldMasterIdLst>
  <p:sldIdLst>
    <p:sldId id="257" r:id="rId7"/>
    <p:sldId id="258" r:id="rId8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21771509" val="1030" rev64="64" revOS="1"/>
      <pr:smFileRevision xmlns:pr="smNativeData" xmlns="smNativeData" dt="1621771509" val="101"/>
      <pr:guideOptions xmlns:pr="smNativeData" xmlns="smNativeData" dt="162177150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2" d="100"/>
          <a:sy n="52" d="100"/>
        </p:scale>
        <p:origin x="451" y="520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1" d="100"/>
        <a:sy n="11" d="100"/>
      </p:scale>
      <p:origin x="0" y="0"/>
    </p:cViewPr>
  </p:sorterViewPr>
  <p:notesViewPr>
    <p:cSldViewPr snapToObjects="1" showGuides="1">
      <p:cViewPr>
        <p:scale>
          <a:sx n="52" d="100"/>
          <a:sy n="52" d="100"/>
        </p:scale>
        <p:origin x="451" y="52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9USq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30AC0027-69DD-F9F6-9314-9FA34E5A65CA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7EAB1B97-D993-FEED-DD13-2FB8555D2B7A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pI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6CBBCDE-90CB-9E4A-8573-661FF23D733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B15124-6AE0-E4A7-AE09-9CF21F4758C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>
                <a:solidFill>
                  <a:srgbClr val="000000"/>
                </a:solidFill>
              </a:defRPr>
            </a:lvl2pPr>
            <a:lvl3pPr marL="0" indent="0" algn="l">
              <a:buNone/>
              <a:defRPr>
                <a:solidFill>
                  <a:srgbClr val="000000"/>
                </a:solidFill>
              </a:defRPr>
            </a:lvl3pPr>
            <a:lvl4pPr marL="0" indent="0" algn="l">
              <a:buNone/>
              <a:defRPr>
                <a:solidFill>
                  <a:srgbClr val="000000"/>
                </a:solidFill>
              </a:defRPr>
            </a:lvl4pPr>
            <a:lvl5pPr marL="0" indent="0" algn="l">
              <a:buNone/>
              <a:defRPr>
                <a:solidFill>
                  <a:srgbClr val="000000"/>
                </a:solidFill>
              </a:defRPr>
            </a:lvl5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PL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MAcd5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C2C2038-76A1-79D6-EF94-80836EDA19D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MAzb5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MBKZ5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1FECD9-97E0-4A1A-AEA7-614FA2E95834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vL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zP82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DeOK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A0C3BB5-FB97-59CD-D9B4-0D9875FA2F58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l8l1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rj+L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8E5F1E6-A8B5-B007-FB5D-5E52BF130D0B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3L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kCAQ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0y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08FF1E5-ABBD-DA07-F337-5D52BF790508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OqpAb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ETGs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F154FEA-A482-40B9-CCAD-52EC01E33A07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pL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90C4654-1AB4-59B0-FAB4-ECE508FA0CB9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978851-1FA1-C27E-EF2F-E92BC66119BC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422A71D-5389-7751-C79A-A504E9D431F0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L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ED5D887-C983-802E-CD6D-3F7B96233B6A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/IZ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4267E9B-D589-7388-C79E-23DD30D03176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5dXV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DD2AB8-F6D9-88DC-9765-0089642B6155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Mp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sL13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VDKA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CEECD5F-1181-BB3B-CF56-E76E831839B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0MDQ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O9617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387615E-10CE-D297-803F-E6C22F7176B3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pMp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+ps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730A25-6BE9-26FC-A7CB-9DA9448551C8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NdYMe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DGwD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49225C6-88A9-C7D3-E72A-7E866B64112B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DM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BC52EE4-AAA6-90D8-E87D-5C8D60331E0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6A5C4C4-8AFB-F032-B51D-7C678A534329}" type="slidenum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9USq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P3x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00D3DC6E-20ED-862A-A36B-D67F92255583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2D040E94-DAC0-51F8-8EBC-2CAD40F27879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bM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75BDC8D-C3DA-0E2A-94E3-357F92AD626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477E0E2-ACB9-2216-F7CF-5A43AE81010F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>
                <a:solidFill>
                  <a:srgbClr val="000000"/>
                </a:solidFill>
              </a:defRPr>
            </a:lvl2pPr>
            <a:lvl3pPr marL="0" indent="0" algn="l">
              <a:buNone/>
              <a:defRPr>
                <a:solidFill>
                  <a:srgbClr val="000000"/>
                </a:solidFill>
              </a:defRPr>
            </a:lvl3pPr>
            <a:lvl4pPr marL="0" indent="0" algn="l">
              <a:buNone/>
              <a:defRPr>
                <a:solidFill>
                  <a:srgbClr val="000000"/>
                </a:solidFill>
              </a:defRPr>
            </a:lvl4pPr>
            <a:lvl5pPr marL="0" indent="0" algn="l">
              <a:buNone/>
              <a:defRPr>
                <a:solidFill>
                  <a:srgbClr val="000000"/>
                </a:solidFill>
              </a:defRPr>
            </a:lvl5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7M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C9E1AC-E299-9C17-D771-1442AF3F214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h4eH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C35BF23-6DB1-6049-FF8D-9B1CF1C309CE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bM5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AB606E-20A3-FE96-ED13-D6C32E5D1B8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F5D73-3DD2-3AAB-9CD7-CBFE13996A9E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bMp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96463E-70D8-C3B0-962E-86E5086060D3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20DCD91-DF9F-583B-D1B5-296E83FB277C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1N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8E0106-4890-DBF7-DE36-BEA24F7828EB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77B4A22-6CEA-2EBC-A4C3-9AE9048D52CF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BEDDF54-1AF6-B829-B855-EC7C911B4EB9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PN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21FBDB9-F7EF-4A4B-A1A7-011EF3E95754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jN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h4eH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A89D16E-20B7-DC27-F931-D6729F7F0F8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0697C3E-70ED-3C8A-A3D1-86DF329F55D3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  <a:lvl2pPr algn="l"/>
            <a:lvl3pPr algn="l"/>
            <a:lvl4pPr algn="l"/>
            <a:lvl5pPr algn="l"/>
          </a:lstStyle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JN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64CEDD8-96FB-191B-B5F4-604EA3BA4335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CC8386F-21F1-9DCE-BF70-D79B763E4982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vNJ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3149EC7-89CE-4168-80AC-7F3DD0E2762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8/Pz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48A18EB-A5D9-DFEE-9732-53BB567C6106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9USqY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bKZ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DF15097-D980-A4A6-CE49-2FF31E07387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D2DB4E-00BB-872D-F56A-F678952403A3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9USq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9USq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9USq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84D6685-CBE5-1890-ABF5-3DC528BB5D68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15B5945F-11F8-E062-B60D-E737DA4340B2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9USq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9USq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9USq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65E8F4AC-E288-BD02-C650-1457BA1E3041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0645B291-DFEB-1044-A5FD-2911FCB3537C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2"/>
          <p:cNvPicPr>
            <a:picLocks noChangeAspect="1"/>
            <a:extLst>
              <a:ext uri="smNativeData">
                <pr:smNativeData xmlns:pr="smNativeData" xmlns="smNativeData" val="SMDATA_18_9USq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F0bAAB/FQAALR4AAE8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448175" y="349440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Form9"/>
          <p:cNvSpPr>
            <a:extLst>
              <a:ext uri="smNativeData">
                <pr:smNativeData xmlns:pr="smNativeData" xmlns="smNativeData" val="SMDATA_16_9USq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qBgAAPUPAACFJwAAGyQAABAAAAAmAAAACAAAAP//////////MAAAABQAAAAAAAAAAAD//wAAAQAAAP//AAABAA=="/>
              </a:ext>
            </a:extLst>
          </p:cNvSpPr>
          <p:nvPr/>
        </p:nvSpPr>
        <p:spPr>
          <a:xfrm>
            <a:off x="4008120" y="2593975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pic>
        <p:nvPicPr>
          <p:cNvPr id="4" name="Grafik3"/>
          <p:cNvPicPr>
            <a:picLocks noChangeAspect="1"/>
            <a:extLst>
              <a:ext uri="smNativeData">
                <pr:smNativeData xmlns:pr="smNativeData" xmlns="smNativeData" val="SMDATA_18_9USqYBMAAAAlAAAAEQAAAC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gfZB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MTAABpFQAA4xUAADkY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00705" y="3480435"/>
            <a:ext cx="457200" cy="457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Form8"/>
          <p:cNvSpPr>
            <a:extLst>
              <a:ext uri="smNativeData">
                <pr:smNativeData xmlns:pr="smNativeData" xmlns="smNativeData" val="SMDATA_16_9USqYBMAAAAlAAAAQAE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CYmJgJ/f38A297hA8zMzADAwP8Af39/AAAAAAAAAAAAAAAAAAAAAAAAAAAAIQAAABgAAAAUAAAAhwkAAPIPAABkGAAAGCQAABAAAAAmAAAACAAAAP//////////MAAAABQAAAAAAAAAAAD//wAAAQAAAP//AAABAA=="/>
              </a:ext>
            </a:extLst>
          </p:cNvSpPr>
          <p:nvPr/>
        </p:nvSpPr>
        <p:spPr>
          <a:xfrm>
            <a:off x="1548765" y="2592070"/>
            <a:ext cx="2416175" cy="3275330"/>
          </a:xfrm>
          <a:prstGeom prst="flowChartExtract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Folientext1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P//////////MAAAABQAAAAAAAAAAAD//wAAAQAAAP//AAABAA=="/>
              </a:ext>
            </a:extLst>
          </p:cNvSpPr>
          <p:nvPr/>
        </p:nvSpPr>
        <p:spPr>
          <a:xfrm>
            <a:off x="22225" y="440055"/>
            <a:ext cx="795020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b="1">
                <a:solidFill>
                  <a:schemeClr val="accent1"/>
                </a:solidFill>
              </a:defRPr>
            </a:pPr>
            <a:r>
              <a:t>Konflikte</a:t>
            </a:r>
          </a:p>
        </p:txBody>
      </p:sp>
      <p:sp>
        <p:nvSpPr>
          <p:cNvPr id="7" name="Objekt1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IkGAAA8LQAAgwkAABAAAAAmAAAACAAAAP//////////MAAAABQAAAAAAAAAAAD//wAAAQAAAP//AAABAA=="/>
              </a:ext>
            </a:extLst>
          </p:cNvSpPr>
          <p:nvPr/>
        </p:nvSpPr>
        <p:spPr>
          <a:xfrm>
            <a:off x="332105" y="1062355"/>
            <a:ext cx="7021195" cy="4838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</a:pPr>
            <a:r>
              <a:t>Das Eisberg-Modell</a:t>
            </a:r>
          </a:p>
        </p:txBody>
      </p:sp>
      <p:sp>
        <p:nvSpPr>
          <p:cNvPr id="8" name="AutoForm1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wAAAP0QAAA/CQAA2RkAABAAAAAmAAAACAAAAP//////////MAAAABQAAAAAAAAAAAD//wAAAQAAAP//AAABAA=="/>
              </a:ext>
            </a:extLst>
          </p:cNvSpPr>
          <p:nvPr/>
        </p:nvSpPr>
        <p:spPr>
          <a:xfrm rot="8100317">
            <a:off x="62865" y="276161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AutoForm2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0iM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QwAAP8QAADBFQAA2xkAABAAAAAmAAAACAAAAP//////////MAAAABQAAAAAAAAAAAD//wAAAQAAAP//AAABAA=="/>
              </a:ext>
            </a:extLst>
          </p:cNvSpPr>
          <p:nvPr/>
        </p:nvSpPr>
        <p:spPr>
          <a:xfrm rot="8100317">
            <a:off x="2096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Form3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k9Ij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aBkAABARAABEIgAA7BkAABAAAAAmAAAACAAAAP//////////MAAAABQAAAAAAAAAAAD//wAAAQAAAP//AAABAA=="/>
              </a:ext>
            </a:extLst>
          </p:cNvSpPr>
          <p:nvPr/>
        </p:nvSpPr>
        <p:spPr>
          <a:xfrm rot="8100317">
            <a:off x="4130040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AutoForm4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h8AAA4RAACCKAAA6hkAABAAAAAmAAAACAAAAP//////////MAAAABQAAAAAAAAAAAD//wAAAQAAAP//AAABAA=="/>
              </a:ext>
            </a:extLst>
          </p:cNvSpPr>
          <p:nvPr/>
        </p:nvSpPr>
        <p:spPr>
          <a:xfrm rot="8100317">
            <a:off x="5144770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Rechteck1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Q0AAIIUAACCFAAAchgAABAAAAAmAAAACAAAAP//////////MAAAABQAAAAAAAAAAAD//wAAAQAAAP//AAABAA=="/>
              </a:ext>
            </a:extLst>
          </p:cNvSpPr>
          <p:nvPr/>
        </p:nvSpPr>
        <p:spPr>
          <a:xfrm>
            <a:off x="2235835" y="333375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3" name="Rechteck2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4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RwAAJ4UAAB2IwAAjhgAABAAAAAmAAAACAAAAP//////////MAAAABQAAAAAAAAAAAD//wAAAQAAAP//AAABAA=="/>
              </a:ext>
            </a:extLst>
          </p:cNvSpPr>
          <p:nvPr/>
        </p:nvSpPr>
        <p:spPr>
          <a:xfrm>
            <a:off x="4666615" y="3351530"/>
            <a:ext cx="109791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Ziele</a:t>
            </a:r>
          </a:p>
          <a:p>
            <a:pPr algn="ctr">
              <a:defRPr sz="1200"/>
            </a:pPr>
            <a:r>
              <a:t>Aufgaben</a:t>
            </a:r>
          </a:p>
          <a:p>
            <a:pPr algn="ctr">
              <a:defRPr sz="1200"/>
            </a:pPr>
            <a:r>
              <a:t>Positionen</a:t>
            </a:r>
          </a:p>
        </p:txBody>
      </p:sp>
      <p:sp>
        <p:nvSpPr>
          <p:cNvPr id="14" name="Rechteck3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0AAHQbAABsFAAApCEAABAAAAAmAAAACAAAAP//////////MAAAABQAAAAAAAAAAAD//wAAAQAAAP//AAABAA=="/>
              </a:ext>
            </a:extLst>
          </p:cNvSpPr>
          <p:nvPr/>
        </p:nvSpPr>
        <p:spPr>
          <a:xfrm>
            <a:off x="2221865" y="446278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sp>
        <p:nvSpPr>
          <p:cNvPr id="15" name="Rechteck4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RwAAJAbAAAuIwAAwCEAABAAAAAmAAAACAAAAP//////////MAAAABQAAAAAAAAAAAD//wAAAQAAAP//AAABAA=="/>
              </a:ext>
            </a:extLst>
          </p:cNvSpPr>
          <p:nvPr/>
        </p:nvSpPr>
        <p:spPr>
          <a:xfrm>
            <a:off x="4620895" y="4480560"/>
            <a:ext cx="1097915" cy="1005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sz="1200"/>
            </a:pPr>
            <a:r>
              <a:t>Interessen</a:t>
            </a:r>
          </a:p>
          <a:p>
            <a:pPr algn="ctr">
              <a:defRPr sz="1200"/>
            </a:pPr>
            <a:r>
              <a:t>Bedürfnisse</a:t>
            </a:r>
          </a:p>
          <a:p>
            <a:pPr algn="ctr">
              <a:defRPr sz="1200"/>
            </a:pPr>
            <a:r>
              <a:t>Wünsche</a:t>
            </a:r>
          </a:p>
          <a:p>
            <a:pPr algn="ctr">
              <a:defRPr sz="1200"/>
            </a:pPr>
            <a:r>
              <a:t>Gefühle</a:t>
            </a:r>
          </a:p>
          <a:p>
            <a:pPr algn="ctr">
              <a:defRPr sz="1200"/>
            </a:pPr>
            <a:r>
              <a:t>Werte</a:t>
            </a:r>
          </a:p>
        </p:txBody>
      </p:sp>
      <p:pic>
        <p:nvPicPr>
          <p:cNvPr id="16" name="Grafik1"/>
          <p:cNvPicPr>
            <a:picLocks noChangeAspect="1"/>
            <a:extLst>
              <a:ext uri="smNativeData">
                <pr:smNativeData xmlns:pr="smNativeData" xmlns="smNativeData" val="SMDATA_18_9USq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BuAHQ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BgUAABbCwAA4R0AAFEV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66440" y="1845945"/>
            <a:ext cx="1590675" cy="1619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Rechteck5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BUAAAkNAABLHQAAMBIAABAAAAAmAAAACAAAAP//////////MAAAABQAAAAAAAAAAAD//wAAAQAAAP//AAABAA=="/>
              </a:ext>
            </a:extLst>
          </p:cNvSpPr>
          <p:nvPr/>
        </p:nvSpPr>
        <p:spPr>
          <a:xfrm>
            <a:off x="3429000" y="2118995"/>
            <a:ext cx="1332865" cy="8375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>
                <a:solidFill>
                  <a:schemeClr val="bg1"/>
                </a:solidFill>
              </a:defRPr>
            </a:pPr>
            <a:r>
              <a:t>Konflikt</a:t>
            </a:r>
          </a:p>
        </p:txBody>
      </p:sp>
      <p:sp>
        <p:nvSpPr>
          <p:cNvPr id="18" name="Textbox1"/>
          <p:cNvSpPr txBox="1">
            <a:extLst>
              <a:ext uri="smNativeData">
                <pr:smNativeData xmlns:pr="smNativeData" xmlns="smNativeData" val="SMDATA_16_9USqYB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CYAADwcAAAMMwAAZh4AABAAAAAmAAAACAAAAP//////////MAAAABQAAAAAAAAAAAD//wAAAQAAAP//AAABAA=="/>
              </a:ext>
            </a:extLst>
          </p:cNvSpPr>
          <p:nvPr/>
        </p:nvSpPr>
        <p:spPr>
          <a:xfrm>
            <a:off x="6215380" y="4589780"/>
            <a:ext cx="2082800" cy="351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Beziehungs-Ebene</a:t>
            </a:r>
          </a:p>
        </p:txBody>
      </p:sp>
      <p:sp>
        <p:nvSpPr>
          <p:cNvPr id="19" name="Textbox2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sAAAglAAASFwAASCcAABAgAAAmAAAACAAAAP//////////MAAAABQAAAAAAAAAAAD//wAAAQAAAP//AAABAA=="/>
              </a:ext>
            </a:extLst>
          </p:cNvSpPr>
          <p:nvPr/>
        </p:nvSpPr>
        <p:spPr>
          <a:xfrm>
            <a:off x="1805940" y="601980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Konfliktpartner 1</a:t>
            </a:r>
          </a:p>
        </p:txBody>
      </p:sp>
      <p:sp>
        <p:nvSpPr>
          <p:cNvPr id="20" name="Textbox3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EAC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BoAAAYlAAAaJgAARicAABAgAAAmAAAACAAAAP//////////MAAAABQAAAAAAAAAAAD//wAAAQAAAP//AAABAA=="/>
              </a:ext>
            </a:extLst>
          </p:cNvSpPr>
          <p:nvPr/>
        </p:nvSpPr>
        <p:spPr>
          <a:xfrm>
            <a:off x="4249420" y="6018530"/>
            <a:ext cx="194437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Konfliktpartner 2</a:t>
            </a:r>
          </a:p>
        </p:txBody>
      </p:sp>
      <p:sp>
        <p:nvSpPr>
          <p:cNvPr id="21" name="AutoForm5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QYAAP8QAACBDwAA2xkAABAAAAAmAAAACAAAAP//////////MAAAABQAAAAAAAAAAAD//wAAAQAAAP//AAABAA=="/>
              </a:ext>
            </a:extLst>
          </p:cNvSpPr>
          <p:nvPr/>
        </p:nvSpPr>
        <p:spPr>
          <a:xfrm rot="8100317">
            <a:off x="1080135" y="2762885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2" name="AutoForm6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xMAABARAAD/GwAA7BkAABAAAAAmAAAACAAAAP//////////MAAAABQAAAAAAAAAAAD//wAAAQAAAP//AAABAA=="/>
              </a:ext>
            </a:extLst>
          </p:cNvSpPr>
          <p:nvPr/>
        </p:nvSpPr>
        <p:spPr>
          <a:xfrm rot="8100317">
            <a:off x="3110865" y="277368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3" name="AutoForm7"/>
          <p:cNvSpPr>
            <a:extLst>
              <a:ext uri="smNativeData">
                <pr:smNativeData xmlns:pr="smNativeData" xmlns="smNativeData" val="SMDATA_16_9USqYBMAAAAlAAAAjgAAAA0AAAAAkAAAAEgAAACQAAAASAAAAAAAAAAAAAAAAAAAAAEAAABQAAAAAAAAAAAAAAAAAAAAAADo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6yUAAA4RAADHLgAA6hkAABAAAAAmAAAACAAAAP//////////MAAAABQAAAAAAAAAAAD//wAAAQAAAP//AAABAA=="/>
              </a:ext>
            </a:extLst>
          </p:cNvSpPr>
          <p:nvPr/>
        </p:nvSpPr>
        <p:spPr>
          <a:xfrm rot="8100317">
            <a:off x="6163945" y="2772410"/>
            <a:ext cx="1440180" cy="1440180"/>
          </a:xfrm>
          <a:prstGeom prst="arc">
            <a:avLst>
              <a:gd name="adj1" fmla="val 16200000"/>
              <a:gd name="adj2" fmla="val 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24" name="Textbox4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KgBAAD/fwAA/38AAAAAAAAJAAAABAAAAOU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iYAAJoVAABCLwAAqhcAABAgAAAmAAAACAAAAP//////////MAAAABQAAAAAAAAAAAD//wAAAQAAAP//AAABAA=="/>
              </a:ext>
            </a:extLst>
          </p:cNvSpPr>
          <p:nvPr/>
        </p:nvSpPr>
        <p:spPr>
          <a:xfrm>
            <a:off x="6216650" y="3511550"/>
            <a:ext cx="1465580" cy="335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600"/>
            </a:pPr>
            <a:r>
              <a:t>Sach-Ebene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build="p" bldLvl="3" animBg="1"/>
      <p:bldP spid="13" grpId="0" build="p" bldLvl="3" animBg="1"/>
      <p:bldP spid="14" grpId="0" build="p" bldLvl="3" animBg="1"/>
      <p:bldP spid="15" grpId="0" build="p" bldLvl="3" animBg="1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</p:bldLst>
    <p:extLst>
      <p:ext uri="smNativeData">
        <pr:smNativeData xmlns:pr="smNativeData" xmlns="smNativeData" val="9USqYCYAAAAFAAAA/f///wEAAAABAAAAAAAAAAAAAAAAAAAAAAAAAAkAAAD9////AQAAAAEAAAAAAAAAAAAAAAAAAAAAAAAACwAAAP3///8BAAAAAQAAAAAAAAAAAAAAAAAAAAAAAAANAAAA/f///wEAAAABAAAAAAAAAAAAAAAAAAAAAAAAAA8AAAD9////AQAAAAEAAAAAAAAAAAAAAAAAAAAAAAAAEQAAAP3///8BAAAAAQAAAAAAAAAAAAAAAAAAAAAAAAATAAAA/f///wEAAAABAAAAAAAAAAAAAAAAAAAAAAAAABUAAAD9////AQAAAAEAAAAAAAAAAAAAAAAAAAAAAAAAGQAAAP3///8BAAAAAQAAAAAAAAAAAAAAAAAAAAAAAAAbAAAA/f///wEAAAABAAAAAAAAAAAAAAAAAAAAAAAAAB8AAAD9////AQAAAAEAAAAAAAAAAAAAAAAAAAAAAAAAIQAAAP3///8BAAAAAQAAAAAAAAAAAAAAAAAAAAAAAAAlAAAA/v///wEAAAABAAAAAAAAAAAAAAAAAAAAAAAAACkAAAAAAAAAAQAAAAEAAAAAAAAAAAAAAAAAAAAAAAAALQAAAAEAAAABAAAAAQAAAAAAAAAAAAAAAAAAAAAAAAAxAAAAAgAAAAEAAAABAAAAAAAAAAAAAAAAAAAAAAAAADUAAAD+////AQAAAAEAAAAAAAAAAAAAAAAAAAAAAAAAOQAAAAAAAAABAAAAAQAAAAAAAAAAAAAAAAAAAAAAAAA9AAAAAQAAAAEAAAABAAAAAAAAAAAAAAAAAAAAAAAAAEEAAAACAAAAAQAAAAEAAAAAAAAAAAAAAAAAAAAAAAAARQAAAP3///8BAAAAAQAAAAAAAAAAAAAAAAAAAAAAAABJAAAA/v///wEAAAABAAAAAAAAAAAAAAAAAAAAAAAAAE0AAAAAAAAAAQAAAAEAAAAAAAAAAAAAAAAAAAAAAAAAUQAAAAEAAAABAAAAAQAAAAAAAAAAAAAAAAAAAAAAAABVAAAAAgAAAAEAAAABAAAAAAAAAAAAAAAAAAAAAAAAAFkAAAADAAAAAQAAAAEAAAAAAAAAAAAAAAAAAAAAAAAAXQAAAAQAAAABAAAAAQAAAAAAAAAAAAAAAAAAAAAAAABhAAAA/v///wEAAAABAAAAAAAAAAAAAAAAAAAAAAAAAGUAAAAAAAAAAQAAAAEAAAAAAAAAAAAAAAAAAAAAAAAAaQAAAAEAAAABAAAAAQAAAAAAAAAAAAAAAAAAAAAAAABtAAAAAgAAAAEAAAABAAAAAAAAAAAAAAAAAAAAAAAAAHEAAAADAAAAAQAAAAEAAAAAAAAAAAAAAAAAAAAAAAAAdQAAAAQAAAABAAAAAQAAAAAAAAAAAAAAAAAAAAAAAAB5AAAA/f///wEAAAABAAAAAAAAAAAAAAAAAAAAAAAAAH0AAAD9////AQAAAAEAAAAAAAAAAAAAAAAAAAAAAAAAgAAAAP3///8BAAAAAQAAAAAAAAAAAAAAAAAAAAAAAACDAAAA/f///wEAAAABAAAAAAAAAAAAAAAAAAAAAAAAAIYAAAD9////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6"/>
          <p:cNvSpPr>
            <a:spLocks noGrp="1" noChangeArrowheads="1"/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lsZT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H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2225" y="440055"/>
            <a:ext cx="7950200" cy="36004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1">
                <a:solidFill>
                  <a:schemeClr val="accent1"/>
                </a:solidFill>
              </a:defRPr>
            </a:pPr>
            <a:r>
              <a:t>Lösungsfokussierte Gesprächsführung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9USq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0AM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AcGAAC9LgAAYBwAABAAAAAmAAAACAAAAP//////////MAAAABQAAAAAAAAAAAD//wAAAQAAAP//AAABAA=="/>
              </a:ext>
            </a:extLst>
          </p:cNvSpPr>
          <p:nvPr/>
        </p:nvSpPr>
        <p:spPr>
          <a:xfrm>
            <a:off x="332105" y="979805"/>
            <a:ext cx="7265670" cy="3632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Skalenfrage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Die Intensität eines Problems ist das Ergebnis einer subjektiven Bewertung einer </a:t>
            </a:r>
            <a:br/>
            <a:r>
              <a:t>Information aus dem Körper oder der Umwelt.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Wie kann dieses Ergebnis dem Berater/Coach/Therapeuten mitgeteilt werden, um </a:t>
            </a:r>
            <a:br/>
            <a:r>
              <a:t>Veränderungen zu erkennen?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Um dem Klienten die Größe von Veränderungen bewusst zu machen und diese </a:t>
            </a:r>
            <a:br/>
            <a:r>
              <a:t>kommunizieren zu können, wird die Skalenfrage vor und nach Interventionen benutzt:</a:t>
            </a:r>
          </a:p>
          <a:p>
            <a:pPr marL="179705">
              <a:lnSpc>
                <a:spcPct val="120000"/>
              </a:lnSpc>
              <a:spcBef>
                <a:spcPts val="400"/>
              </a:spcBef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"Stellen Sie sich eine Skala von 0 bis 10 vor, auf der Sie die Intensität </a:t>
            </a:r>
            <a:br/>
            <a:r>
              <a:t>Ihres Problems einstufen.</a:t>
            </a:r>
          </a:p>
          <a:p>
            <a:pPr marL="179705">
              <a:lnSpc>
                <a:spcPct val="120000"/>
              </a:lnSpc>
              <a:spcBef>
                <a:spcPts val="200"/>
              </a:spcBef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0 veranschaulicht die maximale Stärke des Problems, </a:t>
            </a:r>
            <a:br/>
            <a:r>
              <a:t>10 bedeutet die Lösung des Problems.</a:t>
            </a:r>
          </a:p>
        </p:txBody>
      </p:sp>
      <p:sp>
        <p:nvSpPr>
          <p:cNvPr id="4" name="Textbox1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M4K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9AEAAD8cAAC9LgAAHigAABAgAAAmAAAACAAAAP//////////MAAAABQAAAAAAAAAAAD//wAAAQAAAP//AAABAA=="/>
              </a:ext>
            </a:extLst>
          </p:cNvSpPr>
          <p:nvPr/>
        </p:nvSpPr>
        <p:spPr>
          <a:xfrm>
            <a:off x="317500" y="4591685"/>
            <a:ext cx="7280275" cy="19297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marL="179705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Wo würden Sie jetzt Ihr Problem einstufen?"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Wenn der Klient 1 oder 4 oder 5 sagt, weiß der Coach nicht, was der Klient damit meint.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Der Klient weiß es aber und baut so seine Fortschritte auf.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>
                <a:latin typeface="Tahoma" pitchFamily="1" charset="0"/>
                <a:ea typeface="SimSun" pitchFamily="0" charset="0"/>
                <a:cs typeface="Times New Roman" pitchFamily="1" charset="0"/>
              </a:defRPr>
            </a:pPr>
            <a:r>
              <a:t>Der Coach muss es auch nicht wissen. Er muss nur dem Klienten helfen, </a:t>
            </a:r>
            <a:br/>
            <a:r>
              <a:t>sich seiner Fortschritte bewusst zu werden.</a:t>
            </a:r>
          </a:p>
        </p:txBody>
      </p:sp>
      <p:sp>
        <p:nvSpPr>
          <p:cNvPr id="5" name="Linie1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oAAAAAQAAAAIAAAAAAAAAAAAAAAA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DIAAOcRAABSMgAAjyUAABAAAAAmAAAACAAAAP//////////MAAAABQAAAAAAAAAAAD//wAAAQAAAP//AAABAA=="/>
              </a:ext>
            </a:extLst>
          </p:cNvSpPr>
          <p:nvPr/>
        </p:nvSpPr>
        <p:spPr>
          <a:xfrm flipH="1" flipV="1">
            <a:off x="8178800" y="2910205"/>
            <a:ext cx="1270" cy="319532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Linie2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mk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TIAAIIlAAAIMwAAhCUAABAAAAAmAAAACAAAAP//////////MAAAABQAAAAAAAAAAAD//wAAAQAAAP//AAABAA=="/>
              </a:ext>
            </a:extLst>
          </p:cNvSpPr>
          <p:nvPr/>
        </p:nvSpPr>
        <p:spPr>
          <a:xfrm>
            <a:off x="8176895" y="60972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Linie3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zIAAIwjAAAGMwAAjiMAABAAAAAmAAAACAAAAP//////////MAAAABQAAAAAAAAAAAD//wAAAQAAAP//AAABAA=="/>
              </a:ext>
            </a:extLst>
          </p:cNvSpPr>
          <p:nvPr/>
        </p:nvSpPr>
        <p:spPr>
          <a:xfrm>
            <a:off x="8175625" y="577850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Linie4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TIAAJYhAAAEMwAAmCEAABAAAAAmAAAACAAAAP//////////MAAAABQAAAAAAAAAAAD//wAAAQAAAP//AAABAA=="/>
              </a:ext>
            </a:extLst>
          </p:cNvSpPr>
          <p:nvPr/>
        </p:nvSpPr>
        <p:spPr>
          <a:xfrm>
            <a:off x="8174355" y="545973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Linie5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zIAAKAfAAACMwAAoh8AABAAAAAmAAAACAAAAP//////////MAAAABQAAAAAAAAAAAD//wAAAQAAAP//AAABAA=="/>
              </a:ext>
            </a:extLst>
          </p:cNvSpPr>
          <p:nvPr/>
        </p:nvSpPr>
        <p:spPr>
          <a:xfrm>
            <a:off x="8173085" y="514096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Linie6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TIAAKodAAAAMwAArB0AABAAAAAmAAAACAAAAP//////////MAAAABQAAAAAAAAAAAD//wAAAQAAAP//AAABAA=="/>
              </a:ext>
            </a:extLst>
          </p:cNvSpPr>
          <p:nvPr/>
        </p:nvSpPr>
        <p:spPr>
          <a:xfrm>
            <a:off x="8171815" y="482219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Linie7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zIAALQbAAD+MgAAthsAABAAAAAmAAAACAAAAP//////////MAAAABQAAAAAAAAAAAD//wAAAQAAAP//AAABAA=="/>
              </a:ext>
            </a:extLst>
          </p:cNvSpPr>
          <p:nvPr/>
        </p:nvSpPr>
        <p:spPr>
          <a:xfrm>
            <a:off x="8170545" y="450342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Linie8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gL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IAAL4ZAAD8MgAAwBkAABAAAAAmAAAACAAAAP//////////MAAAABQAAAAAAAAAAAD//wAAAQAAAP//AAABAA=="/>
              </a:ext>
            </a:extLst>
          </p:cNvSpPr>
          <p:nvPr/>
        </p:nvSpPr>
        <p:spPr>
          <a:xfrm>
            <a:off x="8169275" y="418465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Linie9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zIAAMgXAAD6MgAAyhcAABAAAAAmAAAACAAAAP//////////MAAAABQAAAAAAAAAAAD//wAAAQAAAP//AAABAA=="/>
              </a:ext>
            </a:extLst>
          </p:cNvSpPr>
          <p:nvPr/>
        </p:nvSpPr>
        <p:spPr>
          <a:xfrm>
            <a:off x="8168005" y="386588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Linie10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TIAANIVAAD4MgAA1BUAABAAAAAmAAAACAAAAP//////////MAAAABQAAAAAAAAAAAD//wAAAQAAAP//AAABAA=="/>
              </a:ext>
            </a:extLst>
          </p:cNvSpPr>
          <p:nvPr/>
        </p:nvSpPr>
        <p:spPr>
          <a:xfrm>
            <a:off x="8166735" y="354711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Linie11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zIAANwTAAD2MgAA3hMAABAAAAAmAAAACAAAAP//////////MAAAABQAAAAAAAAAAAD//wAAAQAAAP//AAABAA=="/>
              </a:ext>
            </a:extLst>
          </p:cNvSpPr>
          <p:nvPr/>
        </p:nvSpPr>
        <p:spPr>
          <a:xfrm>
            <a:off x="8165465" y="322834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6" name="Linie12"/>
          <p:cNvSpPr>
            <a:extLst>
              <a:ext uri="smNativeData">
                <pr:smNativeData xmlns:pr="smNativeData" xmlns="smNativeData" val="SMDATA_16_9USqYBMAAAAlAAAAC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TIAAOYRAAD0MgAA6BEAABAAAAAmAAAACAAAAP//////////MAAAABQAAAAAAAAAAAD//wAAAQAAAP//AAABAA=="/>
              </a:ext>
            </a:extLst>
          </p:cNvSpPr>
          <p:nvPr/>
        </p:nvSpPr>
        <p:spPr>
          <a:xfrm>
            <a:off x="8164195" y="29095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7" name="Textbox2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IhzZs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ZDMAAJAkAACGNAAAQCYAABAgAAAmAAAACAAAAP//////////MAAAABQAAAAAAAAAAAD//wAAAQAAAP//AAABAA=="/>
              </a:ext>
            </a:extLst>
          </p:cNvSpPr>
          <p:nvPr/>
        </p:nvSpPr>
        <p:spPr>
          <a:xfrm>
            <a:off x="8354060" y="594360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0</a:t>
            </a:r>
          </a:p>
        </p:txBody>
      </p:sp>
      <p:sp>
        <p:nvSpPr>
          <p:cNvPr id="18" name="Textbox3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jMAAJoiAACENAAASiQAABAgAAAmAAAACAAAAP//////////MAAAABQAAAAAAAAAAAD//wAAAQAAAP//AAABAA=="/>
              </a:ext>
            </a:extLst>
          </p:cNvSpPr>
          <p:nvPr/>
        </p:nvSpPr>
        <p:spPr>
          <a:xfrm>
            <a:off x="8352790" y="562483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</a:t>
            </a:r>
          </a:p>
        </p:txBody>
      </p:sp>
      <p:sp>
        <p:nvSpPr>
          <p:cNvPr id="19" name="Textbox5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DMAAKQgAACCNAAAVCIAABAgAAAmAAAACAAAAP//////////MAAAABQAAAAAAAAAAAD//wAAAQAAAP//AAABAA=="/>
              </a:ext>
            </a:extLst>
          </p:cNvSpPr>
          <p:nvPr/>
        </p:nvSpPr>
        <p:spPr>
          <a:xfrm>
            <a:off x="8351520" y="530606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2</a:t>
            </a:r>
          </a:p>
        </p:txBody>
      </p:sp>
      <p:sp>
        <p:nvSpPr>
          <p:cNvPr id="20" name="Textbox4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D8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jMAAK4eAACANAAAXiAAABAgAAAmAAAACAAAAP//////////MAAAABQAAAAAAAAAAAD//wAAAQAAAP//AAABAA=="/>
              </a:ext>
            </a:extLst>
          </p:cNvSpPr>
          <p:nvPr/>
        </p:nvSpPr>
        <p:spPr>
          <a:xfrm>
            <a:off x="8350250" y="498729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3</a:t>
            </a:r>
          </a:p>
        </p:txBody>
      </p:sp>
      <p:sp>
        <p:nvSpPr>
          <p:cNvPr id="21" name="Textbox6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G4AZ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DMAALgcAAB+NAAAaB4AABAgAAAmAAAACAAAAP//////////MAAAABQAAAAAAAAAAAD//wAAAQAAAP//AAABAA=="/>
              </a:ext>
            </a:extLst>
          </p:cNvSpPr>
          <p:nvPr/>
        </p:nvSpPr>
        <p:spPr>
          <a:xfrm>
            <a:off x="8348980" y="466852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4</a:t>
            </a:r>
          </a:p>
        </p:txBody>
      </p:sp>
      <p:sp>
        <p:nvSpPr>
          <p:cNvPr id="22" name="Textbox7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jMAAMIaAAB8NAAAchwAABAgAAAmAAAACAAAAP//////////MAAAABQAAAAAAAAAAAD//wAAAQAAAP//AAABAA=="/>
              </a:ext>
            </a:extLst>
          </p:cNvSpPr>
          <p:nvPr/>
        </p:nvSpPr>
        <p:spPr>
          <a:xfrm>
            <a:off x="8347710" y="434975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5</a:t>
            </a:r>
          </a:p>
        </p:txBody>
      </p:sp>
      <p:sp>
        <p:nvSpPr>
          <p:cNvPr id="23" name="Textbox8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DMAAMwYAAB6NAAAfBoAABAgAAAmAAAACAAAAP//////////MAAAABQAAAAAAAAAAAD//wAAAQAAAP//AAABAA=="/>
              </a:ext>
            </a:extLst>
          </p:cNvSpPr>
          <p:nvPr/>
        </p:nvSpPr>
        <p:spPr>
          <a:xfrm>
            <a:off x="8346440" y="403098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6</a:t>
            </a:r>
          </a:p>
        </p:txBody>
      </p:sp>
      <p:sp>
        <p:nvSpPr>
          <p:cNvPr id="24" name="Textbox9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MAANYWAAB4NAAAhhgAABAgAAAmAAAACAAAAP//////////MAAAABQAAAAAAAAAAAD//wAAAQAAAP//AAABAA=="/>
              </a:ext>
            </a:extLst>
          </p:cNvSpPr>
          <p:nvPr/>
        </p:nvSpPr>
        <p:spPr>
          <a:xfrm>
            <a:off x="8345170" y="371221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7</a:t>
            </a:r>
          </a:p>
        </p:txBody>
      </p:sp>
      <p:sp>
        <p:nvSpPr>
          <p:cNvPr id="25" name="Textbox10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DMAAOAUAAB2NAAAkBYAABAgAAAmAAAACAAAAP//////////MAAAABQAAAAAAAAAAAD//wAAAQAAAP//AAABAA=="/>
              </a:ext>
            </a:extLst>
          </p:cNvSpPr>
          <p:nvPr/>
        </p:nvSpPr>
        <p:spPr>
          <a:xfrm>
            <a:off x="8343900" y="339344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8</a:t>
            </a:r>
          </a:p>
        </p:txBody>
      </p:sp>
      <p:sp>
        <p:nvSpPr>
          <p:cNvPr id="26" name="Textbox11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jMAAOoSAAB0NAAAmhQAABAgAAAmAAAACAAAAP//////////MAAAABQAAAAAAAAAAAD//wAAAQAAAP//AAABAA=="/>
              </a:ext>
            </a:extLst>
          </p:cNvSpPr>
          <p:nvPr/>
        </p:nvSpPr>
        <p:spPr>
          <a:xfrm>
            <a:off x="8342630" y="307467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9</a:t>
            </a:r>
          </a:p>
        </p:txBody>
      </p:sp>
      <p:sp>
        <p:nvSpPr>
          <p:cNvPr id="27" name="Textbox12"/>
          <p:cNvSpPr txBox="1">
            <a:extLst>
              <a:ext uri="smNativeData">
                <pr:smNativeData xmlns:pr="smNativeData" xmlns="smNativeData" val="SMDATA_16_9USqYBMAAAAlAAAAEgAAAE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DYBAAD/fwAA/38AAAAAAAAJAAAABAAAACYmJ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IAAPQQAACrNAAApBIAABAgAAAmAAAACAAAAP//////////MAAAABQAAAAAAAAAAAD//wAAAQAAAP//AAABAA=="/>
              </a:ext>
            </a:extLst>
          </p:cNvSpPr>
          <p:nvPr/>
        </p:nvSpPr>
        <p:spPr>
          <a:xfrm>
            <a:off x="8182610" y="2755900"/>
            <a:ext cx="379095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200"/>
            </a:pPr>
            <a: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  <p:bldP spid="4" grpId="0" build="p" bldLvl="4" animBg="1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9USqYCM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B8AAAD9////AQAAAAEAAAAAAAAAAAAAAAAAAAAAAAAAIQAAAP3///8BAAAAAQAAAAAAAAAAAAAAAAAAAAAAAAAjAAAA/f///wEAAAABAAAAAAAAAAAAAAAAAAAAAAAAACYAAAD9////AQAAAAEAAAAAAAAAAAAAAAAAAAAAAAAAKAAAAP3///8BAAAAAQAAAAAAAAAAAAAAAAAAAAAAAAArAAAA/f///wEAAAABAAAAAAAAAAAAAAAAAAAAAAAAAC0AAAD9////AQAAAAEAAAAAAAAAAAAAAAAAAAAAAAAAMAAAAP3///8BAAAAAQAAAAAAAAAAAAAAAAAAAAAAAAAzAAAA/f///wEAAAABAAAAAAAAAAAAAAAAAAAAAAAAADYAAAD9////AQAAAAEAAAAAAAAAAAAAAAAAAAAAAAAAOQAAAP3///8BAAAAAQAAAAAAAAAAAAAAAAAAAAAAAAA8AAAA/f///wEAAAABAAAAAAAAAAAAAAAAAAAAAAAAAD8AAAD9////AQAAAAEAAAAAAAAAAAAAAAAAAAAAAAAAQgAAAP3///8BAAAAAQAAAAAAAAAAAAAAAAAAAAAAAABFAAAA/f///wEAAAABAAAAAAAAAAAAAAAAAAAAAAAAAEgAAAD9////AQAAAAEAAAAAAAAAAAAAAAAAAAAAAAAASwAAAP3///8BAAAAAQAAAAAAAAAAAAAAAAAAAAAAAABOAAAA/f///wEAAAABAAAAAAAAAAAAAAAAAAAAAAAAAFEAAAD9////AQAAAAEAAAAAAAAAAAAAAAAAAAAAAAAAVAAAAP3///8BAAAAAQAAAAAAAAAAAAAAAAAAAAAAAABXAAAA/f///wEAAAABAAAAAAAAAAAAAAAAAAAAAAAAAFoAAAD9////AQAAAAEAAAAAAAAAAAAAAAAAAAAAAAAAXQAAAP3///8BAAAAAQAAAAAAAAAAAAAAAAAAAAAAAABhAAAA/v///wEAAAABAAAAAAAAAAAAAAAAAAAAAAAAAGUAAAAAAAAAAQAAAAEAAAAAAAAAAAAAAAAAAAAAAAAAaQAAAAEAAAABAAAAAQAAAAAAAAAAAAAAAAAAAAAAAABtAAAAAgAAAAEAAAABAAAAAAAAAAAAAAAAAAAAAAAAAHEAAAADAAAA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mohan</cp:lastModifiedBy>
  <cp:revision>0</cp:revision>
  <dcterms:created xsi:type="dcterms:W3CDTF">2021-05-23T12:04:59Z</dcterms:created>
  <dcterms:modified xsi:type="dcterms:W3CDTF">2021-05-23T12:05:09Z</dcterms:modified>
</cp:coreProperties>
</file>