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theme/theme2.xml" ContentType="application/vnd.openxmlformats-officedocument.theme+xml"/>
  <Override PartName="/ppt/theme/theme3.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SpecialPlsOnTitleSld="0">
  <p:sldMasterIdLst>
    <p:sldMasterId id="2147483768" r:id="rId5"/>
    <p:sldMasterId id="2147483769" r:id="rId6"/>
  </p:sldMasterIdLst>
  <p:notesMasterIdLst>
    <p:notesMasterId r:id="rId7"/>
  </p:notesMasterIdLst>
  <p:handoutMasterIdLst>
    <p:handoutMasterId r:id="rId8"/>
  </p:handoutMasterIdLst>
  <p:sldIdLst>
    <p:sldId id="330" r:id="rId9"/>
    <p:sldId id="335" r:id="rId10"/>
    <p:sldId id="361" r:id="rId11"/>
    <p:sldId id="438" r:id="rId12"/>
    <p:sldId id="462" r:id="rId13"/>
    <p:sldId id="461" r:id="rId14"/>
    <p:sldId id="460" r:id="rId15"/>
    <p:sldId id="459" r:id="rId16"/>
    <p:sldId id="458" r:id="rId17"/>
    <p:sldId id="457" r:id="rId18"/>
    <p:sldId id="456" r:id="rId19"/>
    <p:sldId id="455" r:id="rId20"/>
    <p:sldId id="454" r:id="rId21"/>
    <p:sldId id="453" r:id="rId22"/>
    <p:sldId id="452" r:id="rId23"/>
    <p:sldId id="451" r:id="rId24"/>
    <p:sldId id="450" r:id="rId25"/>
    <p:sldId id="449" r:id="rId26"/>
    <p:sldId id="448" r:id="rId27"/>
    <p:sldId id="447" r:id="rId28"/>
    <p:sldId id="446" r:id="rId29"/>
    <p:sldId id="445" r:id="rId30"/>
    <p:sldId id="444" r:id="rId31"/>
    <p:sldId id="443" r:id="rId32"/>
    <p:sldId id="442" r:id="rId33"/>
    <p:sldId id="441" r:id="rId34"/>
    <p:sldId id="440" r:id="rId35"/>
    <p:sldId id="439" r:id="rId36"/>
    <p:sldId id="363" r:id="rId37"/>
    <p:sldId id="383" r:id="rId38"/>
    <p:sldId id="384" r:id="rId39"/>
    <p:sldId id="385" r:id="rId40"/>
    <p:sldId id="386" r:id="rId41"/>
    <p:sldId id="412" r:id="rId42"/>
    <p:sldId id="387" r:id="rId43"/>
    <p:sldId id="388" r:id="rId44"/>
    <p:sldId id="413" r:id="rId45"/>
    <p:sldId id="414" r:id="rId46"/>
    <p:sldId id="415" r:id="rId47"/>
    <p:sldId id="416" r:id="rId48"/>
    <p:sldId id="417" r:id="rId49"/>
    <p:sldId id="418" r:id="rId50"/>
    <p:sldId id="419" r:id="rId51"/>
    <p:sldId id="389" r:id="rId52"/>
    <p:sldId id="390" r:id="rId53"/>
    <p:sldId id="391" r:id="rId54"/>
    <p:sldId id="420" r:id="rId55"/>
    <p:sldId id="421" r:id="rId56"/>
    <p:sldId id="422" r:id="rId57"/>
    <p:sldId id="423" r:id="rId58"/>
    <p:sldId id="424" r:id="rId59"/>
    <p:sldId id="425" r:id="rId60"/>
    <p:sldId id="426" r:id="rId61"/>
    <p:sldId id="427" r:id="rId62"/>
    <p:sldId id="428" r:id="rId63"/>
    <p:sldId id="429" r:id="rId64"/>
    <p:sldId id="430" r:id="rId65"/>
    <p:sldId id="431" r:id="rId66"/>
    <p:sldId id="432" r:id="rId67"/>
    <p:sldId id="433" r:id="rId68"/>
    <p:sldId id="434" r:id="rId69"/>
    <p:sldId id="435" r:id="rId70"/>
    <p:sldId id="437" r:id="rId71"/>
    <p:sldId id="436" r:id="rId72"/>
  </p:sldIdLst>
  <p:sldSz cx="9144000" cy="6858000"/>
  <p:notesSz cx="6797675" cy="9926955"/>
  <p:defaultTextStyle>
    <a:lvl1pPr marL="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penClr>
      <a:srgbClr val="0000FF"/>
    </p:penClr>
  </p:showPr>
  <p:extLst>
    <p:ext uri="smNativeData">
      <pr:smAppRevision xmlns:pr="smNativeData" xmlns="smNativeData" dt="1616227073" val="1030" rev64="64" revOS="1"/>
      <pr:smFileRevision xmlns:pr="smNativeData" xmlns="smNativeData" dt="1616227073" val="101"/>
      <pr:guideOptions xmlns:pr="smNativeData" xmlns="smNativeData" dt="1616227073" snapToBorder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Grid="0" snapToObjects="1">
      <p:cViewPr varScale="1">
        <p:scale>
          <a:sx n="67" d="100"/>
          <a:sy n="67" d="100"/>
        </p:scale>
        <p:origin x="287" y="2959"/>
      </p:cViewPr>
      <p:guideLst x="0" y="0">
        <p:guide orient="horz" pos="610"/>
        <p:guide orient="horz" pos="77"/>
        <p:guide orient="horz" pos="4057"/>
        <p:guide orient="horz" pos="2319"/>
        <p:guide orient="horz" pos="4269"/>
        <p:guide pos="5232"/>
        <p:guide pos="2659"/>
        <p:guide pos="5683"/>
        <p:guide pos="82"/>
      </p:guideLst>
    </p:cSldViewPr>
  </p:slideViewPr>
  <p:outlineViewPr>
    <p:cViewPr>
      <p:scale>
        <a:sx n="33" d="100"/>
        <a:sy n="33" d="100"/>
      </p:scale>
      <p:origin x="0" y="0"/>
    </p:cViewPr>
  </p:outlineViewPr>
  <p:sorterViewPr>
    <p:cViewPr>
      <p:scale>
        <a:sx n="15" d="100"/>
        <a:sy n="15" d="100"/>
      </p:scale>
      <p:origin x="0" y="0"/>
    </p:cViewPr>
  </p:sorterViewPr>
  <p:notesViewPr>
    <p:cSldViewPr snapToGrid="0" snapToObjects="1">
      <p:cViewPr>
        <p:scale>
          <a:sx n="67" d="100"/>
          <a:sy n="67" d="100"/>
        </p:scale>
        <p:origin x="287" y="2959"/>
      </p:cViewPr>
      <p:guideLst x="0" y="0">
        <p:guide orient="horz" pos="3127"/>
        <p:guide pos="2140"/>
      </p:guideLst>
    </p:cSldViewPr>
  </p:notesViewPr>
  <p:gridSpacing cx="317317120" cy="-2117313536"/>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handoutMaster" Target="handoutMasters/handoutMaster1.xml"/><Relationship Id="rId9" Type="http://schemas.openxmlformats.org/officeDocument/2006/relationships/slide" Target="slides/slide1.xml"/><Relationship Id="rId10" Type="http://schemas.openxmlformats.org/officeDocument/2006/relationships/slide" Target="slides/slide2.xml"/><Relationship Id="rId11" Type="http://schemas.openxmlformats.org/officeDocument/2006/relationships/slide" Target="slides/slide3.xml"/><Relationship Id="rId12" Type="http://schemas.openxmlformats.org/officeDocument/2006/relationships/slide" Target="slides/slide4.xml"/><Relationship Id="rId13" Type="http://schemas.openxmlformats.org/officeDocument/2006/relationships/slide" Target="slides/slide5.xml"/><Relationship Id="rId14" Type="http://schemas.openxmlformats.org/officeDocument/2006/relationships/slide" Target="slides/slide6.xml"/><Relationship Id="rId15" Type="http://schemas.openxmlformats.org/officeDocument/2006/relationships/slide" Target="slides/slide7.xml"/><Relationship Id="rId16" Type="http://schemas.openxmlformats.org/officeDocument/2006/relationships/slide" Target="slides/slide8.xml"/><Relationship Id="rId17" Type="http://schemas.openxmlformats.org/officeDocument/2006/relationships/slide" Target="slides/slide9.xml"/><Relationship Id="rId18" Type="http://schemas.openxmlformats.org/officeDocument/2006/relationships/slide" Target="slides/slide10.xml"/><Relationship Id="rId19" Type="http://schemas.openxmlformats.org/officeDocument/2006/relationships/slide" Target="slides/slide11.xml"/><Relationship Id="rId20" Type="http://schemas.openxmlformats.org/officeDocument/2006/relationships/slide" Target="slides/slide12.xml"/><Relationship Id="rId21" Type="http://schemas.openxmlformats.org/officeDocument/2006/relationships/slide" Target="slides/slide13.xml"/><Relationship Id="rId22" Type="http://schemas.openxmlformats.org/officeDocument/2006/relationships/slide" Target="slides/slide14.xml"/><Relationship Id="rId23" Type="http://schemas.openxmlformats.org/officeDocument/2006/relationships/slide" Target="slides/slide15.xml"/><Relationship Id="rId24" Type="http://schemas.openxmlformats.org/officeDocument/2006/relationships/slide" Target="slides/slide16.xml"/><Relationship Id="rId25" Type="http://schemas.openxmlformats.org/officeDocument/2006/relationships/slide" Target="slides/slide17.xml"/><Relationship Id="rId26" Type="http://schemas.openxmlformats.org/officeDocument/2006/relationships/slide" Target="slides/slide18.xml"/><Relationship Id="rId27" Type="http://schemas.openxmlformats.org/officeDocument/2006/relationships/slide" Target="slides/slide19.xml"/><Relationship Id="rId28" Type="http://schemas.openxmlformats.org/officeDocument/2006/relationships/slide" Target="slides/slide20.xml"/><Relationship Id="rId29" Type="http://schemas.openxmlformats.org/officeDocument/2006/relationships/slide" Target="slides/slide21.xml"/><Relationship Id="rId30" Type="http://schemas.openxmlformats.org/officeDocument/2006/relationships/slide" Target="slides/slide22.xml"/><Relationship Id="rId31" Type="http://schemas.openxmlformats.org/officeDocument/2006/relationships/slide" Target="slides/slide23.xml"/><Relationship Id="rId32" Type="http://schemas.openxmlformats.org/officeDocument/2006/relationships/slide" Target="slides/slide24.xml"/><Relationship Id="rId33" Type="http://schemas.openxmlformats.org/officeDocument/2006/relationships/slide" Target="slides/slide25.xml"/><Relationship Id="rId34" Type="http://schemas.openxmlformats.org/officeDocument/2006/relationships/slide" Target="slides/slide26.xml"/><Relationship Id="rId35" Type="http://schemas.openxmlformats.org/officeDocument/2006/relationships/slide" Target="slides/slide27.xml"/><Relationship Id="rId36" Type="http://schemas.openxmlformats.org/officeDocument/2006/relationships/slide" Target="slides/slide28.xml"/><Relationship Id="rId37" Type="http://schemas.openxmlformats.org/officeDocument/2006/relationships/slide" Target="slides/slide29.xml"/><Relationship Id="rId38" Type="http://schemas.openxmlformats.org/officeDocument/2006/relationships/slide" Target="slides/slide30.xml"/><Relationship Id="rId39" Type="http://schemas.openxmlformats.org/officeDocument/2006/relationships/slide" Target="slides/slide31.xml"/><Relationship Id="rId40" Type="http://schemas.openxmlformats.org/officeDocument/2006/relationships/slide" Target="slides/slide32.xml"/><Relationship Id="rId41" Type="http://schemas.openxmlformats.org/officeDocument/2006/relationships/slide" Target="slides/slide33.xml"/><Relationship Id="rId42" Type="http://schemas.openxmlformats.org/officeDocument/2006/relationships/slide" Target="slides/slide34.xml"/><Relationship Id="rId43" Type="http://schemas.openxmlformats.org/officeDocument/2006/relationships/slide" Target="slides/slide35.xml"/><Relationship Id="rId44" Type="http://schemas.openxmlformats.org/officeDocument/2006/relationships/slide" Target="slides/slide36.xml"/><Relationship Id="rId45" Type="http://schemas.openxmlformats.org/officeDocument/2006/relationships/slide" Target="slides/slide37.xml"/><Relationship Id="rId46" Type="http://schemas.openxmlformats.org/officeDocument/2006/relationships/slide" Target="slides/slide38.xml"/><Relationship Id="rId47" Type="http://schemas.openxmlformats.org/officeDocument/2006/relationships/slide" Target="slides/slide39.xml"/><Relationship Id="rId48" Type="http://schemas.openxmlformats.org/officeDocument/2006/relationships/slide" Target="slides/slide40.xml"/><Relationship Id="rId49" Type="http://schemas.openxmlformats.org/officeDocument/2006/relationships/slide" Target="slides/slide41.xml"/><Relationship Id="rId50" Type="http://schemas.openxmlformats.org/officeDocument/2006/relationships/slide" Target="slides/slide42.xml"/><Relationship Id="rId51" Type="http://schemas.openxmlformats.org/officeDocument/2006/relationships/slide" Target="slides/slide43.xml"/><Relationship Id="rId52" Type="http://schemas.openxmlformats.org/officeDocument/2006/relationships/slide" Target="slides/slide44.xml"/><Relationship Id="rId53" Type="http://schemas.openxmlformats.org/officeDocument/2006/relationships/slide" Target="slides/slide45.xml"/><Relationship Id="rId54" Type="http://schemas.openxmlformats.org/officeDocument/2006/relationships/slide" Target="slides/slide46.xml"/><Relationship Id="rId55" Type="http://schemas.openxmlformats.org/officeDocument/2006/relationships/slide" Target="slides/slide47.xml"/><Relationship Id="rId56" Type="http://schemas.openxmlformats.org/officeDocument/2006/relationships/slide" Target="slides/slide48.xml"/><Relationship Id="rId57" Type="http://schemas.openxmlformats.org/officeDocument/2006/relationships/slide" Target="slides/slide49.xml"/><Relationship Id="rId58" Type="http://schemas.openxmlformats.org/officeDocument/2006/relationships/slide" Target="slides/slide50.xml"/><Relationship Id="rId59" Type="http://schemas.openxmlformats.org/officeDocument/2006/relationships/slide" Target="slides/slide51.xml"/><Relationship Id="rId60" Type="http://schemas.openxmlformats.org/officeDocument/2006/relationships/slide" Target="slides/slide52.xml"/><Relationship Id="rId61" Type="http://schemas.openxmlformats.org/officeDocument/2006/relationships/slide" Target="slides/slide53.xml"/><Relationship Id="rId62" Type="http://schemas.openxmlformats.org/officeDocument/2006/relationships/slide" Target="slides/slide54.xml"/><Relationship Id="rId63" Type="http://schemas.openxmlformats.org/officeDocument/2006/relationships/slide" Target="slides/slide55.xml"/><Relationship Id="rId64" Type="http://schemas.openxmlformats.org/officeDocument/2006/relationships/slide" Target="slides/slide56.xml"/><Relationship Id="rId65" Type="http://schemas.openxmlformats.org/officeDocument/2006/relationships/slide" Target="slides/slide57.xml"/><Relationship Id="rId66" Type="http://schemas.openxmlformats.org/officeDocument/2006/relationships/slide" Target="slides/slide58.xml"/><Relationship Id="rId67" Type="http://schemas.openxmlformats.org/officeDocument/2006/relationships/slide" Target="slides/slide59.xml"/><Relationship Id="rId68" Type="http://schemas.openxmlformats.org/officeDocument/2006/relationships/slide" Target="slides/slide60.xml"/><Relationship Id="rId69" Type="http://schemas.openxmlformats.org/officeDocument/2006/relationships/slide" Target="slides/slide61.xml"/><Relationship Id="rId70" Type="http://schemas.openxmlformats.org/officeDocument/2006/relationships/slide" Target="slides/slide62.xml"/><Relationship Id="rId71" Type="http://schemas.openxmlformats.org/officeDocument/2006/relationships/slide" Target="slides/slide63.xml"/><Relationship Id="rId72" Type="http://schemas.openxmlformats.org/officeDocument/2006/relationships/slide" Target="slides/slide64.xml"/></Relationships>
</file>

<file path=ppt/handoutMasters/_rels/handoutMaster1.xml.rels><?xml version="1.0" encoding="UTF-8" standalone="yes" ?>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Aat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zL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a:lvl1pPr>
          </a:lstStyle>
          <a:p>
            <a:pPr/>
          </a:p>
        </p:txBody>
      </p:sp>
      <p:sp>
        <p:nvSpPr>
          <p:cNvPr id="3" name="Rectangle 3"/>
          <p:cNvSpPr>
            <a:spLocks noGrp="1" noChangeArrowheads="1"/>
            <a:extLst>
              <a:ext uri="smNativeData">
                <pr:smNativeData xmlns:pr="smNativeData" xmlns="smNativeData" val="SMDATA_16_Aat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5Xx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sz="quarter" idx="1"/>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6A28FA11-5F87-7D0C-C990-A959B4DE3FFC}" type="datetime1">
              <a:rPr sz="1200"/>
              <a:t/>
            </a:fld>
            <a:endParaRPr sz="1200"/>
          </a:p>
        </p:txBody>
      </p:sp>
      <p:sp>
        <p:nvSpPr>
          <p:cNvPr id="4" name="Rectangle 4"/>
          <p:cNvSpPr>
            <a:spLocks noGrp="1" noChangeArrowheads="1"/>
            <a:extLst>
              <a:ext uri="smNativeData">
                <pr:smNativeData xmlns:pr="smNativeData" xmlns="smNativeData" val="SMDATA_16_Aat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2"/>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a:lvl1pPr>
          </a:lstStyle>
          <a:p>
            <a:pPr/>
          </a:p>
        </p:txBody>
      </p:sp>
      <p:sp>
        <p:nvSpPr>
          <p:cNvPr id="5" name="Rectangle 5"/>
          <p:cNvSpPr>
            <a:spLocks noGrp="1" noChangeArrowheads="1"/>
            <a:extLst>
              <a:ext uri="smNativeData">
                <pr:smNativeData xmlns:pr="smNativeData" xmlns="smNativeData" val="SMDATA_16_Aat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3"/>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7171E023-6D9C-2416-D2C9-9B43AE8724CE}" type="slidenum">
              <a:rPr sz="1200"/>
              <a:t/>
            </a:fld>
            <a:endParaRPr sz="1200"/>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Aat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a:lvl1pPr>
          </a:lstStyle>
          <a:p>
            <a:pPr/>
          </a:p>
        </p:txBody>
      </p:sp>
      <p:sp>
        <p:nvSpPr>
          <p:cNvPr id="3" name="Rectangle 3"/>
          <p:cNvSpPr>
            <a:spLocks noGrp="1" noChangeArrowheads="1"/>
            <a:extLst>
              <a:ext uri="smNativeData">
                <pr:smNativeData xmlns:pr="smNativeData" xmlns="smNativeData" val="SMDATA_16_Aat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M4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idx="1"/>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7F792297-D992-2CD4-DCC1-2F816C8F2A7A}" type="datetime1">
              <a:rPr sz="1200"/>
              <a:t/>
            </a:fld>
            <a:endParaRPr sz="1200"/>
          </a:p>
        </p:txBody>
      </p:sp>
      <p:sp>
        <p:nvSpPr>
          <p:cNvPr id="4" name="Rectangle 4"/>
          <p:cNvSpPr>
            <a:spLocks noGrp="1" noChangeArrowheads="1"/>
            <a:extLst>
              <a:ext uri="smNativeData">
                <pr:smNativeData xmlns:pr="smNativeData" xmlns="smNativeData" val="SMDATA_16_AatVYBMAAAAlAAAAZAAAAC0AAAAAkAAAAEgAAACQAAAASA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MAAAABQAAAAAAAAAAAD//wAAAQAAAP//AAABAA=="/>
              </a:ext>
            </a:extLst>
          </p:cNvSpPr>
          <p:nvPr>
            <p:ph type="sldImg" idx="2"/>
          </p:nvPr>
        </p:nvSpPr>
        <p:spPr>
          <a:xfrm>
            <a:off x="917575" y="744855"/>
            <a:ext cx="4964430" cy="3722370"/>
          </a:xfrm>
          <a:prstGeom prst="rect">
            <a:avLst/>
          </a:prstGeom>
          <a:noFill/>
          <a:ln w="9525" cap="flat" cmpd="sng" algn="ctr">
            <a:solidFill>
              <a:srgbClr val="000000"/>
            </a:solidFill>
            <a:prstDash val="solid"/>
            <a:headEnd type="none"/>
            <a:tailEnd type="none"/>
          </a:ln>
          <a:effectLst/>
        </p:spPr>
      </p:sp>
      <p:sp>
        <p:nvSpPr>
          <p:cNvPr id="5" name="Rectangle 5"/>
          <p:cNvSpPr>
            <a:spLocks noGrp="1" noChangeArrowheads="1"/>
            <a:extLst>
              <a:ext uri="smNativeData">
                <pr:smNativeData xmlns:pr="smNativeData" xmlns="smNativeData" val="SMDATA_16_Aat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o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MAAAABQAAAAAAAAAAAD//wAAAQAAAP//AAABAA=="/>
              </a:ext>
            </a:extLst>
          </p:cNvSpPr>
          <p:nvPr>
            <p:ph type="body" idx="3"/>
          </p:nvPr>
        </p:nvSpPr>
        <p:spPr>
          <a:xfrm>
            <a:off x="906780" y="4714875"/>
            <a:ext cx="4984750" cy="4467225"/>
          </a:xfrm>
          <a:prstGeom prst="rect">
            <a:avLst/>
          </a:prstGeom>
          <a:noFill/>
          <a:ln>
            <a:noFill/>
          </a:ln>
          <a:effectLst/>
        </p:spPr>
        <p:txBody>
          <a:bodyPr vert="horz" wrap="square" lIns="93345" tIns="46355" rIns="93345" bIns="46355" numCol="1" spcCol="215900" anchor="t">
            <a:prstTxWarp prst="textNoShape">
              <a:avLst/>
            </a:prstTxWarp>
          </a:bodyPr>
          <a:lstStyle/>
          <a:p>
            <a:pPr/>
            <a:r>
              <a:t>Klicken Sie, um die Formate des </a:t>
            </a:r>
            <a:r>
              <a:t>Vorlagentextes zu bearbeiten</a:t>
            </a:r>
          </a:p>
          <a:p>
            <a:pPr lvl="1"/>
            <a:r>
              <a:t>Zweite Ebene</a:t>
            </a:r>
          </a:p>
          <a:p>
            <a:pPr lvl="2"/>
            <a:r>
              <a:t>Dritte Ebene</a:t>
            </a:r>
          </a:p>
          <a:p>
            <a:pPr lvl="3"/>
            <a:r>
              <a:t>Vierte Ebene</a:t>
            </a:r>
          </a:p>
          <a:p>
            <a:pPr lvl="4"/>
            <a:r>
              <a:t>Fünfte Ebene</a:t>
            </a:r>
          </a:p>
        </p:txBody>
      </p:sp>
      <p:sp>
        <p:nvSpPr>
          <p:cNvPr id="6" name="Rectangle 6"/>
          <p:cNvSpPr>
            <a:spLocks noGrp="1" noChangeArrowheads="1"/>
            <a:extLst>
              <a:ext uri="smNativeData">
                <pr:smNativeData xmlns:pr="smNativeData" xmlns="smNativeData" val="SMDATA_16_Aat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1dwIc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4"/>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a:lvl1pPr>
          </a:lstStyle>
          <a:p>
            <a:pPr/>
          </a:p>
        </p:txBody>
      </p:sp>
      <p:sp>
        <p:nvSpPr>
          <p:cNvPr id="7" name="Rectangle 7"/>
          <p:cNvSpPr>
            <a:spLocks noGrp="1" noChangeArrowheads="1"/>
            <a:extLst>
              <a:ext uri="smNativeData">
                <pr:smNativeData xmlns:pr="smNativeData" xmlns="smNativeData" val="SMDATA_16_Aat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oR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5"/>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5A07C27A-34B7-5234-F9BF-C2618CF10F97}" type="slidenum">
              <a:rPr sz="1200"/>
              <a:t/>
            </a:fld>
            <a:endParaRPr sz="1200"/>
          </a:p>
        </p:txBody>
      </p:sp>
    </p:spTree>
  </p:cSld>
  <p:clrMap bg1="lt1" tx1="dk1" bg2="lt2" tx2="dk2" accent1="accent1" accent2="accent2" accent3="accent3" accent4="accent4" accent5="accent5" accent6="accent6" hlink="hlink" folHlink="folHlink"/>
  <p:hf sldNum="0" hdr="0" ftr="0" dt="0"/>
  <p:notesStyle>
    <a:lvl1pPr marL="0" marR="0" indent="0" algn="l" defTabSz="914400">
      <a:lnSpc>
        <a:spcPct val="100000"/>
      </a:lnSpc>
      <a:spcBef>
        <a:spcPts val="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notesStyle>
</p:notesMaster>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BoNAAAINAAAJhYAABAAAAAmAAAACAAAAIGBAAAAAAAAMAAAABQAAAAAAAAAAAD//wAAAQAAAP//AAABAA=="/>
              </a:ext>
            </a:extLst>
          </p:cNvSpPr>
          <p:nvPr>
            <p:ph type="ctrTitle"/>
          </p:nvPr>
        </p:nvSpPr>
        <p:spPr>
          <a:xfrm>
            <a:off x="685800" y="2129790"/>
            <a:ext cx="7772400" cy="147066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untertitel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CBvy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AgAAOgXAADQLwAAsCIAABAAAAAmAAAACAAAAAEAAAAAAAAAMAAAABQAAAAAAAAAAAD//wAAAQAAAP//AAABAA=="/>
              </a:ext>
            </a:extLst>
          </p:cNvSpPr>
          <p:nvPr>
            <p:ph type="subTitle" idx="1"/>
          </p:nvPr>
        </p:nvSpPr>
        <p:spPr>
          <a:xfrm>
            <a:off x="1371600" y="3886200"/>
            <a:ext cx="6400800" cy="1752600"/>
          </a:xfrm>
        </p:spPr>
        <p:txBody>
          <a:bodyPr/>
          <a:lstStyle/>
          <a:p>
            <a:pPr/>
            <a:r>
              <a:t>Master-Untertitelstil durch Klicken bearbeiten</a:t>
            </a:r>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AAAAAAAAAAMAAAABQAAAAAAAAAAAD//wAAAQAAAP//AAABAA=="/>
              </a:ext>
            </a:extLst>
          </p:cNvSpPr>
          <p:nvPr>
            <p:ph idx="1"/>
          </p:nvPr>
        </p:nvSpPr>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BwbAABCNAAAfSMAABAAAAAmAAAACAAAAAGBAAAAAAAAMAAAABQAAAAAAAAAAAD//wAAAQAAAP//AAABAA=="/>
              </a:ext>
            </a:extLst>
          </p:cNvSpPr>
          <p:nvPr>
            <p:ph type="title"/>
          </p:nvPr>
        </p:nvSpPr>
        <p:spPr>
          <a:xfrm>
            <a:off x="722630" y="4406900"/>
            <a:ext cx="7772400" cy="1362075"/>
          </a:xfrm>
          <a:prstGeom prst="rect">
            <a:avLst/>
          </a:prstGeom>
        </p:spPr>
        <p:txBody>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4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OERAABCNAAAHBsAABAAAAAmAAAACAAAAIEAAAAAAAAAMAAAABQAAAAAAAAAAAD//wAAAQAAAP//AAABAA=="/>
              </a:ext>
            </a:extLst>
          </p:cNvSpPr>
          <p:nvPr>
            <p:ph idx="1"/>
          </p:nvPr>
        </p:nvSpPr>
        <p:spPr>
          <a:xfrm>
            <a:off x="722630" y="2906395"/>
            <a:ext cx="7772400" cy="1500505"/>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BXK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yLih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gJAACoGwAAsCUAABAAAAAmAAAACAAAAAEAAAAAAAAAMAAAABQAAAAAAAAAAAD//wAAAQAAAP//AAABAA=="/>
              </a:ext>
            </a:extLst>
          </p:cNvSpPr>
          <p:nvPr>
            <p:ph idx="1"/>
          </p:nvPr>
        </p:nvSpPr>
        <p:spPr>
          <a:xfrm>
            <a:off x="457200" y="1600200"/>
            <a:ext cx="4038600" cy="452628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XKC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BwAANgJAABwNQAAsCUAABAAAAAmAAAACAAAAAEAAAAAAAAAMAAAABQAAAAAAAAAAAD//wAAAQAAAP//AAABAA=="/>
              </a:ext>
            </a:extLst>
          </p:cNvSpPr>
          <p:nvPr>
            <p:ph idx="2"/>
          </p:nvPr>
        </p:nvSpPr>
        <p:spPr>
          <a:xfrm>
            <a:off x="4648200" y="1600200"/>
            <a:ext cx="4038600" cy="4526280"/>
          </a:xfrm>
        </p:spPr>
        <p:txBody>
          <a:bodyPr/>
          <a:lstStyle/>
          <a:p>
            <a:pPr/>
            <a:r>
              <a:t>Master-Textstil durch Klicken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xI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HEJAACqGwAAYQ0AABAAAAAmAAAACAAAAIEAAAAAAAAAMAAAABQAAAAAAAAAAAD//wAAAQAAAP//AAABAA=="/>
              </a:ext>
            </a:extLst>
          </p:cNvSpPr>
          <p:nvPr>
            <p:ph idx="1"/>
          </p:nvPr>
        </p:nvSpPr>
        <p:spPr>
          <a:xfrm>
            <a:off x="457200" y="1534795"/>
            <a:ext cx="4039870" cy="640080"/>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GENAACqGwAAsCUAABAAAAAmAAAACAAAAAEAAAAAAAAAMAAAABQAAAAAAAAAAAD//wAAAQAAAP//AAABAA=="/>
              </a:ext>
            </a:extLst>
          </p:cNvSpPr>
          <p:nvPr>
            <p:ph idx="2"/>
          </p:nvPr>
        </p:nvSpPr>
        <p:spPr>
          <a:xfrm>
            <a:off x="45720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Folientext4"/>
          <p:cNvSpPr>
            <a:spLocks noGrp="1" noChangeArrowheads="1"/>
            <a:extLst>
              <a:ext uri="smNativeData">
                <pr:smNativeData xmlns:pr="smNativeData" xmlns="smNativeData" val="SMDATA_16_AatVYBMAAAAlAAAAZAAAAA8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HEJAABwNQAAYQ0AABAAAAAmAAAACAAAAIEAAAAAAAAAMAAAABQAAAAAAAAAAAD//wAAAQAAAP//AAABAA=="/>
              </a:ext>
            </a:extLst>
          </p:cNvSpPr>
          <p:nvPr>
            <p:ph idx="3"/>
          </p:nvPr>
        </p:nvSpPr>
        <p:spPr>
          <a:xfrm>
            <a:off x="4646930" y="1534795"/>
            <a:ext cx="4039870"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6" name="Folientext3"/>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GENAABwNQAAsCUAABAAAAAmAAAACAAAAAEAAAAAAAAAMAAAABQAAAAAAAAAAAD//wAAAQAAAP//AAABAA=="/>
              </a:ext>
            </a:extLst>
          </p:cNvSpPr>
          <p:nvPr>
            <p:ph idx="4"/>
          </p:nvPr>
        </p:nvSpPr>
        <p:spPr>
          <a:xfrm>
            <a:off x="464693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AGBQ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K4BAABSFQAA1AgAABAAAAAmAAAACAAAAIGBAAAAAAAAMAAAABQAAAAAAAAAAAD//wAAAQAAAP//AAABAA=="/>
              </a:ext>
            </a:extLst>
          </p:cNvSpPr>
          <p:nvPr>
            <p:ph type="title"/>
          </p:nvPr>
        </p:nvSpPr>
        <p:spPr>
          <a:xfrm>
            <a:off x="457200" y="273050"/>
            <a:ext cx="3008630" cy="116205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UAAK4BAABwNQAAsCUAABAAAAAmAAAACAAAAAEAAAAAAAAAMAAAABQAAAAAAAAAAAD//wAAAQAAAP//AAABAA=="/>
              </a:ext>
            </a:extLst>
          </p:cNvSpPr>
          <p:nvPr>
            <p:ph idx="1"/>
          </p:nvPr>
        </p:nvSpPr>
        <p:spPr>
          <a:xfrm>
            <a:off x="3575050" y="273050"/>
            <a:ext cx="5111750" cy="585343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QIAABSFQAAsCUAABAAAAAmAAAACAAAAAEAAAAAAAAAMAAAABQAAAAAAAAAAAD//wAAAQAAAP//AAABAA=="/>
              </a:ext>
            </a:extLst>
          </p:cNvSpPr>
          <p:nvPr>
            <p:ph idx="2"/>
          </p:nvPr>
        </p:nvSpPr>
        <p:spPr>
          <a:xfrm>
            <a:off x="457200" y="1435100"/>
            <a:ext cx="3008630" cy="4691380"/>
          </a:xfrm>
        </p:spPr>
        <p:txBody>
          <a:bodyPr/>
          <a:lstStyle/>
          <a:p>
            <a:pPr/>
            <a:r>
              <a:t>Master-Textstil durch Klicken bearbeiten</a:t>
            </a:r>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GR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IgdAADGLAAABCEAABAAAAAmAAAACAAAAIGBAAAAAAAAMAAAABQAAAAAAAAAAAD//wAAAQAAAP//AAABAA=="/>
              </a:ext>
            </a:extLst>
          </p:cNvSpPr>
          <p:nvPr>
            <p:ph type="title"/>
          </p:nvPr>
        </p:nvSpPr>
        <p:spPr>
          <a:xfrm>
            <a:off x="1791970" y="4800600"/>
            <a:ext cx="5486400" cy="56642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MYDAADGLAAAFh0AABAAAAAmAAAACAAAAAEAAAAAAAAAMAAAABQAAAAAAAAAAAD//wAAAQAAAP//AAABAA=="/>
              </a:ext>
            </a:extLst>
          </p:cNvSpPr>
          <p:nvPr>
            <p:ph idx="1"/>
          </p:nvPr>
        </p:nvSpPr>
        <p:spPr>
          <a:xfrm>
            <a:off x="1791970" y="613410"/>
            <a:ext cx="5486400" cy="411480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AQhAADGLAAA+CUAABAAAAAmAAAACAAAAAEAAAAAAAAAMAAAABQAAAAAAAAAAAD//wAAAQAAAP//AAABAA=="/>
              </a:ext>
            </a:extLst>
          </p:cNvSpPr>
          <p:nvPr>
            <p:ph idx="2"/>
          </p:nvPr>
        </p:nvSpPr>
        <p:spPr>
          <a:xfrm>
            <a:off x="1791970" y="5367020"/>
            <a:ext cx="5486400" cy="805180"/>
          </a:xfrm>
        </p:spPr>
        <p:txBody>
          <a:bodyPr/>
          <a:lstStyle/>
          <a:p>
            <a:pPr/>
            <a:r>
              <a:t>Master-Textstil durch Klicken bearbeiten</a:t>
            </a:r>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yCgAALABAABwNQAAsCUAABAAAAAmAAAACAAAAIOBAAAAAAAAMAAAABQAAAAAAAAAAAD//wAAAQAAAP//AAABAA=="/>
              </a:ext>
            </a:extLst>
          </p:cNvSpPr>
          <p:nvPr>
            <p:ph type="title"/>
          </p:nvPr>
        </p:nvSpPr>
        <p:spPr>
          <a:xfrm>
            <a:off x="6629400" y="274320"/>
            <a:ext cx="2057400" cy="5852160"/>
          </a:xfrm>
          <a:prstGeom prst="rect">
            <a:avLst/>
          </a:prstGeo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DYJwAAsCUAABAAAAAmAAAACAAAAAMAAAAAAAAAMAAAABQAAAAAAAAAAAD//wAAAQAAAP//AAABAA=="/>
              </a:ext>
            </a:extLst>
          </p:cNvSpPr>
          <p:nvPr>
            <p:ph idx="1"/>
          </p:nvPr>
        </p:nvSpPr>
        <p:spPr>
          <a:xfrm>
            <a:off x="457200" y="274320"/>
            <a:ext cx="6019800" cy="5852160"/>
          </a:xfrm>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1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BoNAAAINAAAJhYAABAAAAAmAAAACAAAAIGBAAAAAAAAMAAAABQAAAAAAAAAAAD//wAAAQAAAP//AAABAA=="/>
              </a:ext>
            </a:extLst>
          </p:cNvSpPr>
          <p:nvPr>
            <p:ph type="ctrTitle"/>
          </p:nvPr>
        </p:nvSpPr>
        <p:spPr>
          <a:xfrm>
            <a:off x="685800" y="2129790"/>
            <a:ext cx="7772400" cy="147066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untertitel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AgAAOgXAADQLwAAsCIAABAAAAAmAAAACAAAAAEAAAAAAAAAMAAAABQAAAAAAAAAAAD//wAAAQAAAP//AAABAA=="/>
              </a:ext>
            </a:extLst>
          </p:cNvSpPr>
          <p:nvPr>
            <p:ph type="subTitle" idx="1"/>
          </p:nvPr>
        </p:nvSpPr>
        <p:spPr>
          <a:xfrm>
            <a:off x="1371600" y="3886200"/>
            <a:ext cx="6400800" cy="1752600"/>
          </a:xfrm>
        </p:spPr>
        <p:txBody>
          <a:bodyPr/>
          <a:lstStyle/>
          <a:p>
            <a:pPr/>
            <a:r>
              <a:t>Master-Untertitelstil durch Klicken bearbeiten</a:t>
            </a:r>
          </a:p>
        </p:txBody>
      </p:sp>
      <p:sp>
        <p:nvSpPr>
          <p:cNvPr id="4"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7B661D5E-1096-33EB-D8DE-E6BE53902EB3}" type="datetime1">
              <a:t>{Datum/Zeit}</a:t>
            </a:fld>
          </a:p>
        </p:txBody>
      </p:sp>
      <p:sp>
        <p:nvSpPr>
          <p:cNvPr id="5"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0D4488A1-EFE0-117E-AEFC-192BC6B2584C}" type="slidenum">
              <a:t>{Nr.}</a:t>
            </a:fld>
          </a:p>
        </p:txBody>
      </p:sp>
    </p:spTree>
  </p:cSld>
  <p:clrMapOvr>
    <a:masterClrMapping/>
  </p:clrMapOvr>
  <p:hf hdr="0" ftr="0"/>
</p:sldLayout>
</file>

<file path=ppt/slideLayouts/slideLayout1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AAAAAAAAAAMAAAABQAAAAAAAAAAAD//wAAAQAAAP//AAABAA=="/>
              </a:ext>
            </a:extLst>
          </p:cNvSpPr>
          <p:nvPr>
            <p:ph idx="1"/>
          </p:nvPr>
        </p:nvSpPr>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1A3DFA5C-12F7-680C-B985-E459B4CB4FB1}" type="datetime1">
              <a:t>{Datum/Zeit}</a:t>
            </a:fld>
          </a:p>
        </p:txBody>
      </p:sp>
      <p:sp>
        <p:nvSpPr>
          <p:cNvPr id="5"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1C474A7F-31F1-12BC-BFFF-C7E904B14992}" type="slidenum">
              <a:t>{Nr.}</a:t>
            </a:fld>
          </a:p>
        </p:txBody>
      </p:sp>
    </p:spTree>
  </p:cSld>
  <p:clrMapOvr>
    <a:masterClrMapping/>
  </p:clrMapOvr>
  <p:hf hdr="0" ftr="0"/>
</p:sldLayout>
</file>

<file path=ppt/slideLayouts/slideLayout1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BwbAABCNAAAfSMAABAAAAAmAAAACAAAAAGBAAAAAAAAMAAAABQAAAAAAAAAAAD//wAAAQAAAP//AAABAA=="/>
              </a:ext>
            </a:extLst>
          </p:cNvSpPr>
          <p:nvPr>
            <p:ph type="title"/>
          </p:nvPr>
        </p:nvSpPr>
        <p:spPr>
          <a:xfrm>
            <a:off x="722630" y="4406900"/>
            <a:ext cx="7772400" cy="1362075"/>
          </a:xfrm>
          <a:prstGeom prst="rect">
            <a:avLst/>
          </a:prstGeom>
        </p:spPr>
        <p:txBody>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OERAABCNAAAHBsAABAAAAAmAAAACAAAAIEAAAAAAAAAMAAAABQAAAAAAAAAAAD//wAAAQAAAP//AAABAA=="/>
              </a:ext>
            </a:extLst>
          </p:cNvSpPr>
          <p:nvPr>
            <p:ph idx="1"/>
          </p:nvPr>
        </p:nvSpPr>
        <p:spPr>
          <a:xfrm>
            <a:off x="722630" y="2906395"/>
            <a:ext cx="7772400" cy="1500505"/>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786B4EE8-A695-3EB8-DBD3-50ED009D2D05}" type="datetime1">
              <a:t>{Datum/Zeit}</a:t>
            </a:fld>
          </a:p>
        </p:txBody>
      </p:sp>
      <p:sp>
        <p:nvSpPr>
          <p:cNvPr id="5"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344279DC-92D9-178F-97FA-64DA37B46131}" type="slidenum">
              <a:t>{Nr.}</a:t>
            </a:fld>
          </a:p>
        </p:txBody>
      </p:sp>
    </p:spTree>
  </p:cSld>
  <p:clrMapOvr>
    <a:masterClrMapping/>
  </p:clrMapOvr>
  <p:hf hdr="0" ftr="0"/>
</p:sldLayout>
</file>

<file path=ppt/slideLayouts/slideLayout1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2"/>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gJAACoGwAAsCUAABAAAAAmAAAACAAAAAEAAAAAAAAAMAAAABQAAAAAAAAAAAD//wAAAQAAAP//AAABAA=="/>
              </a:ext>
            </a:extLst>
          </p:cNvSpPr>
          <p:nvPr>
            <p:ph idx="1"/>
          </p:nvPr>
        </p:nvSpPr>
        <p:spPr>
          <a:xfrm>
            <a:off x="457200" y="1600200"/>
            <a:ext cx="4038600" cy="452628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BwAANgJAABwNQAAsCUAABAAAAAmAAAACAAAAAEAAAAAAAAAMAAAABQAAAAAAAAAAAD//wAAAQAAAP//AAABAA=="/>
              </a:ext>
            </a:extLst>
          </p:cNvSpPr>
          <p:nvPr>
            <p:ph idx="2"/>
          </p:nvPr>
        </p:nvSpPr>
        <p:spPr>
          <a:xfrm>
            <a:off x="4648200" y="1600200"/>
            <a:ext cx="4038600" cy="4526280"/>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2AB90F32-7CC7-ECF9-8901-8AAC414F7FDF}" type="datetime1">
              <a:t>{Datum/Zeit}</a:t>
            </a:fld>
          </a:p>
        </p:txBody>
      </p:sp>
      <p:sp>
        <p:nvSpPr>
          <p:cNvPr id="6"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Sdu/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62CC8BC-F29B-793E-D594-046B86DA2351}" type="slidenum">
              <a:t>{Nr.}</a:t>
            </a:fld>
          </a:p>
        </p:txBody>
      </p:sp>
    </p:spTree>
  </p:cSld>
  <p:clrMapOvr>
    <a:masterClrMapping/>
  </p:clrMapOvr>
  <p:hf hdr="0" ftr="0"/>
</p:sldLayout>
</file>

<file path=ppt/slideLayouts/slideLayout1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3"/>
          <p:cNvSpPr>
            <a:spLocks noGrp="1" noChangeArrowheads="1"/>
            <a:extLst>
              <a:ext uri="smNativeData">
                <pr:smNativeData xmlns:pr="smNativeData" xmlns="smNativeData" val="SMDATA_16_Aat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HEJAACqGwAAYQ0AABAAAAAmAAAACAAAAIEAAAAAAAAAMAAAABQAAAAAAAAAAAD//wAAAQAAAP//AAABAA=="/>
              </a:ext>
            </a:extLst>
          </p:cNvSpPr>
          <p:nvPr>
            <p:ph idx="1"/>
          </p:nvPr>
        </p:nvSpPr>
        <p:spPr>
          <a:xfrm>
            <a:off x="457200" y="1534795"/>
            <a:ext cx="4039870" cy="640080"/>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GENAACqGwAAsCUAABAAAAAmAAAACAAAAAEAAAAAAAAAMAAAABQAAAAAAAAAAAD//wAAAQAAAP//AAABAA=="/>
              </a:ext>
            </a:extLst>
          </p:cNvSpPr>
          <p:nvPr>
            <p:ph idx="2"/>
          </p:nvPr>
        </p:nvSpPr>
        <p:spPr>
          <a:xfrm>
            <a:off x="45720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Folientext2"/>
          <p:cNvSpPr>
            <a:spLocks noGrp="1" noChangeArrowheads="1"/>
            <a:extLst>
              <a:ext uri="smNativeData">
                <pr:smNativeData xmlns:pr="smNativeData" xmlns="smNativeData" val="SMDATA_16_AatVYBMAAAAlAAAAZAAAAA8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HEJAABwNQAAYQ0AABAAAAAmAAAACAAAAIEAAAAAAAAAMAAAABQAAAAAAAAAAAD//wAAAQAAAP//AAABAA=="/>
              </a:ext>
            </a:extLst>
          </p:cNvSpPr>
          <p:nvPr>
            <p:ph idx="3"/>
          </p:nvPr>
        </p:nvSpPr>
        <p:spPr>
          <a:xfrm>
            <a:off x="4646930" y="1534795"/>
            <a:ext cx="4039870"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6" name="Folientext4"/>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GENAABwNQAAsCUAABAAAAAmAAAACAAAAAEAAAAAAAAAMAAAABQAAAAAAAAAAAD//wAAAQAAAP//AAABAA=="/>
              </a:ext>
            </a:extLst>
          </p:cNvSpPr>
          <p:nvPr>
            <p:ph idx="4"/>
          </p:nvPr>
        </p:nvSpPr>
        <p:spPr>
          <a:xfrm>
            <a:off x="464693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7"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7F33D65F-1192-6620-DC8B-E77598C52AB2}" type="datetime1">
              <a:t>{Datum/Zeit}</a:t>
            </a:fld>
          </a:p>
        </p:txBody>
      </p:sp>
      <p:sp>
        <p:nvSpPr>
          <p:cNvPr id="8"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9"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162B8596-D8FB-7E73-B593-2E26CBDD437B}" type="slidenum">
              <a:t>{Nr.}</a:t>
            </a:fld>
          </a:p>
        </p:txBody>
      </p:sp>
    </p:spTree>
  </p:cSld>
  <p:clrMapOvr>
    <a:masterClrMapping/>
  </p:clrMapOvr>
  <p:hf hdr="0" ftr="0"/>
</p:sldLayout>
</file>

<file path=ppt/slideLayouts/slideLayout1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IDAB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AbvC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27FCA57F-31CA-A953-8444-C706EB0A7292}" type="datetime1">
              <a:t>{Datum/Zeit}</a:t>
            </a:fld>
          </a:p>
        </p:txBody>
      </p:sp>
      <p:sp>
        <p:nvSpPr>
          <p:cNvPr id="4"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5"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CBF599D-D391-EAAF-DF07-25FA17492970}" type="slidenum">
              <a:t>{Nr.}</a:t>
            </a:fld>
          </a:p>
        </p:txBody>
      </p:sp>
    </p:spTree>
  </p:cSld>
  <p:clrMapOvr>
    <a:masterClrMapping/>
  </p:clrMapOvr>
  <p:hf hdr="0" ftr="0"/>
</p:sldLayout>
</file>

<file path=ppt/slideLayouts/slideLayout1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txBox="1">
            <a:extLst>
              <a:ext uri="smNativeData">
                <pr:smNativeData xmlns:pr="smNativeData" xmlns="smNativeData" val="SMDATA_16_AatVYBMAAAAlAAAAEg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Y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AAAG0oAAB8CQAAKyoAABAAAAAmAAAACAAAAP//////////MAAAABQAAAAAAAAAAAD//wAAAQAAAP//AAABAA=="/>
              </a:ext>
            </a:extLst>
          </p:cNvSpPr>
          <p:nvPr/>
        </p:nvSpPr>
        <p:spPr>
          <a:xfrm>
            <a:off x="17780" y="6571615"/>
            <a:ext cx="1524000" cy="283210"/>
          </a:xfrm>
          <a:prstGeom prst="rect">
            <a:avLst/>
          </a:prstGeom>
          <a:noFill/>
          <a:ln>
            <a:noFill/>
          </a:ln>
          <a:effectLst/>
        </p:spPr>
        <p:txBody>
          <a:bodyPr vert="horz" wrap="square" lIns="91440" tIns="45720" rIns="91440" bIns="45720" numCol="1" spcCol="215900" anchor="t"/>
          <a:lstStyle/>
          <a:p>
            <a:pPr>
              <a:defRPr lang="de-de" sz="1100">
                <a:solidFill>
                  <a:schemeClr val="accent1"/>
                </a:solidFill>
              </a:defRPr>
            </a:pPr>
            <a:r>
              <a:rPr lang="de-de">
                <a:solidFill>
                  <a:schemeClr val="tx2"/>
                </a:solidFill>
                <a:latin typeface="Basic Sans" pitchFamily="1" charset="0"/>
                <a:ea typeface="Basic Roman" pitchFamily="1" charset="0"/>
                <a:cs typeface="Basic Roman" pitchFamily="1" charset="0"/>
              </a:rPr>
              <a:t>SS</a:t>
            </a:r>
            <a:r>
              <a:t> </a:t>
            </a:r>
            <a:r>
              <a:rPr lang="de-de">
                <a:solidFill>
                  <a:schemeClr val="tx2"/>
                </a:solidFill>
                <a:latin typeface="Basic Sans" pitchFamily="1" charset="0"/>
                <a:ea typeface="Basic Roman" pitchFamily="1" charset="0"/>
                <a:cs typeface="Basic Roman" pitchFamily="1" charset="0"/>
              </a:rPr>
              <a:t>2021</a:t>
            </a:r>
            <a:endParaRPr lang="de-de">
              <a:solidFill>
                <a:schemeClr val="tx2"/>
              </a:solidFill>
              <a:latin typeface="Basic Sans" pitchFamily="1" charset="0"/>
              <a:ea typeface="Basic Roman" pitchFamily="1" charset="0"/>
              <a:cs typeface="Basic Roman" pitchFamily="1" charset="0"/>
            </a:endParaRP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AsAAG4oAADQLQAAKyoAABAAAAAmAAAACAAAAP//////////MAAAABQAAAAAAAAAAAD//wAAAQAAAP//AAABAA=="/>
              </a:ext>
            </a:extLst>
          </p:cNvSpPr>
          <p:nvPr/>
        </p:nvSpPr>
        <p:spPr>
          <a:xfrm>
            <a:off x="1884680" y="6572250"/>
            <a:ext cx="5562600" cy="282575"/>
          </a:xfrm>
          <a:prstGeom prst="rect">
            <a:avLst/>
          </a:prstGeom>
          <a:noFill/>
          <a:ln>
            <a:noFill/>
          </a:ln>
          <a:effectLst/>
        </p:spPr>
        <p:txBody>
          <a:bodyPr vert="horz" wrap="square" lIns="91440" tIns="45720" rIns="91440" bIns="45720" numCol="1" spcCol="215900" anchor="t"/>
          <a:lstStyle/>
          <a:p>
            <a:pPr algn="ctr" defTabSz="449580">
              <a:tabLst/>
              <a:defRPr sz="1100">
                <a:solidFill>
                  <a:schemeClr val="tx2"/>
                </a:solidFill>
                <a:latin typeface="Basic Sans" pitchFamily="1" charset="0"/>
                <a:ea typeface="Arial" pitchFamily="1" charset="0"/>
                <a:cs typeface="Arial" pitchFamily="1" charset="0"/>
              </a:defRPr>
            </a:pPr>
            <a:r>
              <a:t>Dr. Gerhard H. </a:t>
            </a:r>
            <a:r>
              <a:t>Peise</a:t>
            </a:r>
            <a:r>
              <a:rPr lang="de-de">
                <a:solidFill>
                  <a:schemeClr val="accent1"/>
                </a:solidFill>
              </a:rPr>
              <a:t> | </a:t>
            </a:r>
            <a:r>
              <a:t>Psychologische</a:t>
            </a:r>
            <a:r>
              <a:rPr lang="de-de">
                <a:solidFill>
                  <a:schemeClr val="accent1"/>
                </a:solidFill>
              </a:rPr>
              <a:t> </a:t>
            </a:r>
            <a:r>
              <a:t>Handlungskompetenz</a:t>
            </a:r>
            <a:endParaRPr lang="de-de">
              <a:solidFill>
                <a:schemeClr val="accent1"/>
              </a:solidFill>
            </a:endParaRPr>
          </a:p>
        </p:txBody>
      </p:sp>
      <p:sp>
        <p:nvSpPr>
          <p:cNvPr id="4" name="Rechteck2"/>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ywAAFgoAAD7NQAAFSoAABAAAAAmAAAACAAAAP//////////MAAAABQAAAAAAAAAAAD//wAAAQAAAP//AAABAA=="/>
              </a:ext>
            </a:extLst>
          </p:cNvSpPr>
          <p:nvPr/>
        </p:nvSpPr>
        <p:spPr>
          <a:xfrm>
            <a:off x="7251065" y="6558280"/>
            <a:ext cx="1524000" cy="282575"/>
          </a:xfrm>
          <a:prstGeom prst="rect">
            <a:avLst/>
          </a:prstGeom>
          <a:noFill/>
          <a:ln>
            <a:noFill/>
          </a:ln>
          <a:effectLst/>
        </p:spPr>
        <p:txBody>
          <a:bodyPr vert="horz" wrap="square" lIns="91440" tIns="45720" rIns="91440" bIns="45720" numCol="1" spcCol="215900" anchor="t"/>
          <a:lstStyle/>
          <a:p>
            <a:pPr algn="r" defTabSz="449580">
              <a:tabLst/>
              <a:defRPr sz="1100">
                <a:solidFill>
                  <a:schemeClr val="tx2"/>
                </a:solidFill>
                <a:latin typeface="Basic Sans" pitchFamily="1" charset="0"/>
                <a:ea typeface="Arial" pitchFamily="1" charset="0"/>
                <a:cs typeface="Arial" pitchFamily="1" charset="0"/>
              </a:defRPr>
            </a:pPr>
            <a:fld id="{5595B9EF-A1B8-C04F-F62D-571AF7630002}" type="slidenum">
              <a:t>15</a:t>
            </a:fld>
          </a:p>
        </p:txBody>
      </p:sp>
    </p:spTree>
  </p:cSld>
  <p:clrMapOvr>
    <a:masterClrMapping/>
  </p:clrMapOvr>
  <p:hf hdr="0" ftr="0" dt="0"/>
</p:sldLayout>
</file>

<file path=ppt/slideLayouts/slideLayout1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F0A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K4BAABSFQAA1AgAABAAAAAmAAAACAAAAIGBAAAAAAAAMAAAABQAAAAAAAAAAAD//wAAAQAAAP//AAABAA=="/>
              </a:ext>
            </a:extLst>
          </p:cNvSpPr>
          <p:nvPr>
            <p:ph type="title"/>
          </p:nvPr>
        </p:nvSpPr>
        <p:spPr>
          <a:xfrm>
            <a:off x="457200" y="273050"/>
            <a:ext cx="3008630" cy="116205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UAAK4BAABwNQAAsCUAABAAAAAmAAAACAAAAAEAAAAAAAAAMAAAABQAAAAAAAAAAAD//wAAAQAAAP//AAABAA=="/>
              </a:ext>
            </a:extLst>
          </p:cNvSpPr>
          <p:nvPr>
            <p:ph idx="1"/>
          </p:nvPr>
        </p:nvSpPr>
        <p:spPr>
          <a:xfrm>
            <a:off x="3575050" y="273050"/>
            <a:ext cx="5111750" cy="585343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AIp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QIAABSFQAAsCUAABAAAAAmAAAACAAAAAEAAAAAAAAAMAAAABQAAAAAAAAAAAD//wAAAQAAAP//AAABAA=="/>
              </a:ext>
            </a:extLst>
          </p:cNvSpPr>
          <p:nvPr>
            <p:ph idx="2"/>
          </p:nvPr>
        </p:nvSpPr>
        <p:spPr>
          <a:xfrm>
            <a:off x="457200" y="1435100"/>
            <a:ext cx="3008630" cy="46913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5CAE3D63-2DB1-FBCB-FF16-DB9E7358098E}" type="datetime1">
              <a:t>{Datum/Zeit}</a:t>
            </a:fld>
          </a:p>
        </p:txBody>
      </p:sp>
      <p:sp>
        <p:nvSpPr>
          <p:cNvPr id="6"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36D59754-1ADB-8061-956D-EC34D92363B9}" type="slidenum">
              <a:t>{Nr.}</a:t>
            </a:fld>
          </a:p>
        </p:txBody>
      </p:sp>
    </p:spTree>
  </p:cSld>
  <p:clrMapOvr>
    <a:masterClrMapping/>
  </p:clrMapOvr>
  <p:hf hdr="0" ftr="0"/>
</p:sldLayout>
</file>

<file path=ppt/slideLayouts/slideLayout2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BgsAAIgdAADGLAAABCEAABAAAAAmAAAACAAAAIGBAAAAAAAAMAAAABQAAAAAAAAAAAD//wAAAQAAAP//AAABAA=="/>
              </a:ext>
            </a:extLst>
          </p:cNvSpPr>
          <p:nvPr>
            <p:ph type="title"/>
          </p:nvPr>
        </p:nvSpPr>
        <p:spPr>
          <a:xfrm>
            <a:off x="1791970" y="4800600"/>
            <a:ext cx="5486400" cy="56642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MYDAADGLAAAFh0AABAAAAAmAAAACAAAAAEAAAAAAAAAMAAAABQAAAAAAAAAAAD//wAAAQAAAP//AAABAA=="/>
              </a:ext>
            </a:extLst>
          </p:cNvSpPr>
          <p:nvPr>
            <p:ph idx="1"/>
          </p:nvPr>
        </p:nvSpPr>
        <p:spPr>
          <a:xfrm>
            <a:off x="1791970" y="613410"/>
            <a:ext cx="5486400" cy="411480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Aat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AQhAADGLAAA+CUAABAAAAAmAAAACAAAAAEAAAAAAAAAMAAAABQAAAAAAAAAAAD//wAAAQAAAP//AAABAA=="/>
              </a:ext>
            </a:extLst>
          </p:cNvSpPr>
          <p:nvPr>
            <p:ph idx="2"/>
          </p:nvPr>
        </p:nvSpPr>
        <p:spPr>
          <a:xfrm>
            <a:off x="1791970" y="5367020"/>
            <a:ext cx="5486400" cy="8051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6C22C20E-4081-7734-CF9A-B6618CD439E3}" type="datetime1">
              <a:t/>
            </a:fld>
          </a:p>
        </p:txBody>
      </p:sp>
      <p:sp>
        <p:nvSpPr>
          <p:cNvPr id="6"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148AC216-58F9-DF34-B732-AE618C7C41FB}" type="slidenum">
              <a:t/>
            </a:fld>
          </a:p>
        </p:txBody>
      </p:sp>
    </p:spTree>
  </p:cSld>
  <p:clrMapOvr>
    <a:masterClrMapping/>
  </p:clrMapOvr>
  <p:hf hdr="0" ftr="0"/>
</p:sldLayout>
</file>

<file path=ppt/slideLayouts/slideLayout2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21635813-5DCC-36AE-82DB-ABFB169574FE}" type="datetime1">
              <a:t/>
            </a:fld>
          </a:p>
        </p:txBody>
      </p:sp>
      <p:sp>
        <p:nvSpPr>
          <p:cNvPr id="5"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lPS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2D85F201-4FC0-D004-8E3D-B951BC7378EC}" type="slidenum">
              <a:t/>
            </a:fld>
          </a:p>
        </p:txBody>
      </p:sp>
    </p:spTree>
  </p:cSld>
  <p:clrMapOvr>
    <a:masterClrMapping/>
  </p:clrMapOvr>
  <p:hf hdr="0" ftr="0"/>
</p:sldLayout>
</file>

<file path=ppt/slideLayouts/slideLayout2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AatVYBMAAAAlAAAAEgAAAA8BAAAAkAAAAEgAAACQAAAASAAAAAAAAAAC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CgAALABAABwNQAAsCUAABAAAAAmAAAACAAAAIOBAAAAAAAAMAAAABQAAAAAAAAAAAD//wAAAQAAAP//AAABAA=="/>
              </a:ext>
            </a:extLst>
          </p:cNvSpPr>
          <p:nvPr>
            <p:ph type="title"/>
          </p:nvPr>
        </p:nvSpPr>
        <p:spPr>
          <a:xfrm>
            <a:off x="6629400" y="274320"/>
            <a:ext cx="2057400" cy="5852160"/>
          </a:xfrm>
          <a:prstGeom prst="rect">
            <a:avLst/>
          </a:prstGeo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Aat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DYJwAAsCUAABAAAAAmAAAACAAAAAMAAAAAAAAAMAAAABQAAAAAAAAAAAD//wAAAQAAAP//AAABAA=="/>
              </a:ext>
            </a:extLst>
          </p:cNvSpPr>
          <p:nvPr>
            <p:ph idx="1"/>
          </p:nvPr>
        </p:nvSpPr>
        <p:spPr>
          <a:xfrm>
            <a:off x="457200" y="274320"/>
            <a:ext cx="6019800" cy="5852160"/>
          </a:xfrm>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0D65FF29-67E0-3009-AEDD-915CB19358C4}" type="datetime1">
              <a:t/>
            </a:fld>
          </a:p>
        </p:txBody>
      </p:sp>
      <p:sp>
        <p:nvSpPr>
          <p:cNvPr id="5" name="Fußzeilen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0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526846C-2298-7372-D69E-D427CAD02081}" type="slidenum">
              <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theme" Target="../theme/theme1.xml"/></Relationships>
</file>

<file path=ppt/slideMasters/_rels/slideMaster2.xml.rels><?xml version="1.0" encoding="UTF-8" standalone="yes" ?>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theme" Target="../theme/theme4.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1_PPT-Vorlage_der_FOM_20140109">
    <p:bg>
      <p:bgPr>
        <a:solidFill>
          <a:schemeClr val="bg1"/>
        </a:solidFill>
        <a:effectLst/>
      </p:bgPr>
    </p:bg>
    <p:spTree>
      <p:nvGrpSpPr>
        <p:cNvPr id="1" name=""/>
        <p:cNvGrpSpPr/>
        <p:nvPr/>
      </p:nvGrpSpPr>
      <p:grpSpPr>
        <a:xfrm>
          <a:off x="0" y="0"/>
          <a:ext cx="0" cy="0"/>
          <a:chOff x="0" y="0"/>
          <a:chExt cx="0" cy="0"/>
        </a:xfrm>
      </p:grpSpPr>
      <p:pic>
        <p:nvPicPr>
          <p:cNvPr id="2" name="Picture 2" descr="T:\Projektorganisation\Allgemein\Vorlagen\Logos\Initiale\FOM_Initial_2012.jpg"/>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MIxAACRAAAAVjYAACYFAAAQAAAAJgAAAAgAAAD//////////zAAAAAUAAAAAAAAAAAA//8AAAEAAAD//wAAAQA="/>
              </a:ext>
            </a:extLst>
          </p:cNvPicPr>
          <p:nvPr/>
        </p:nvPicPr>
        <p:blipFill>
          <a:blip r:embed="rId1"/>
          <a:stretch>
            <a:fillRect/>
          </a:stretch>
        </p:blipFill>
        <p:spPr>
          <a:xfrm>
            <a:off x="8088630" y="92075"/>
            <a:ext cx="744220" cy="744855"/>
          </a:xfrm>
          <a:prstGeom prst="rect">
            <a:avLst/>
          </a:prstGeom>
          <a:noFill/>
          <a:ln>
            <a:noFill/>
          </a:ln>
          <a:effectLst/>
        </p:spPr>
      </p:pic>
      <p:pic>
        <p:nvPicPr>
          <p:cNvPr id="3" name="Grafik 2"/>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AAAAAAAAAAAQDgAADAqAAAQAAAAJgAAAAgAAAD//////////zAAAAAUAAAAAAAAAAAA//8AAAEAAAD//wAAAQA="/>
              </a:ext>
            </a:extLst>
          </p:cNvPicPr>
          <p:nvPr/>
        </p:nvPicPr>
        <p:blipFill>
          <a:blip r:embed="rId2"/>
          <a:stretch>
            <a:fillRect/>
          </a:stretch>
        </p:blipFill>
        <p:spPr>
          <a:xfrm>
            <a:off x="0" y="0"/>
            <a:ext cx="9144000" cy="6858000"/>
          </a:xfrm>
          <a:prstGeom prst="rect">
            <a:avLst/>
          </a:prstGeom>
          <a:noFill/>
          <a:ln>
            <a:noFill/>
          </a:ln>
          <a:effectLst/>
        </p:spPr>
      </p:pic>
      <p:pic>
        <p:nvPicPr>
          <p:cNvPr id="4" name="Grafik1"/>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DpAQ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CAzAADNAAAAeDcAACYFAAAQAAAAJgAAAAgAAAD//////////zAAAAAUAAAAAAAAAAAA//8AAAEAAAD//wAAAQA="/>
              </a:ext>
            </a:extLst>
          </p:cNvPicPr>
          <p:nvPr/>
        </p:nvPicPr>
        <p:blipFill>
          <a:blip r:embed="rId3"/>
          <a:stretch>
            <a:fillRect/>
          </a:stretch>
        </p:blipFill>
        <p:spPr>
          <a:xfrm>
            <a:off x="8310880" y="130175"/>
            <a:ext cx="706120" cy="706755"/>
          </a:xfrm>
          <a:prstGeom prst="rect">
            <a:avLst/>
          </a:prstGeom>
          <a:noFill/>
          <a:ln>
            <a:noFill/>
          </a:ln>
          <a:effectLst/>
        </p:spPr>
      </p:pic>
      <p:sp>
        <p:nvSpPr>
          <p:cNvPr id="5" name="Rectangle 3"/>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VzL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P//////////MAAAABQAAAAAAAAAAAD//wAAAQAAAP//AAABAA=="/>
              </a:ext>
            </a:extLst>
          </p:cNvSpPr>
          <p:nvPr>
            <p:ph type="body" idx="1"/>
          </p:nvPr>
        </p:nvSpPr>
        <p:spPr>
          <a:xfrm>
            <a:off x="215900" y="992505"/>
            <a:ext cx="8803005"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Tree>
  </p:cSld>
  <p:clrMap bg1="lt1" tx1="dk1" bg2="lt2" tx2="dk2" accent1="accent1" accent2="accent2" accent3="accent3" accent4="accent4" accent5="accent5" accent6="accent6" hlink="hlink" folHlink="folHlink"/>
  <p:sldLayoutIdLst>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Lst>
  <p:hf sldNum="0" hdr="0" ftr="0" dt="0"/>
  <p:txStyles>
    <p:titleStyle>
      <a:lvl1pPr marL="0" marR="0" indent="0" algn="l" defTabSz="914400">
        <a:lnSpc>
          <a:spcPct val="100000"/>
        </a:lnSpc>
        <a:spcBef>
          <a:spcPts val="0"/>
        </a:spcBef>
        <a:spcAft>
          <a:spcPts val="0"/>
        </a:spcAft>
        <a:buNone/>
        <a:tabLst/>
        <a:defRPr sz="2400" b="1" i="0" u="none" strike="noStrike" kern="1"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2"/>
        <a:buChar char="Ø"/>
        <a:tabLst/>
        <a:defRPr sz="1600" b="0" i="0" u="none" strike="noStrike" kern="1"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otherStyle>
  </p:txStyles>
</p:sldMaster>
</file>

<file path=ppt/slideMasters/slideMaster2.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2_PPT-Vorlage_der_FOM_20140109">
    <p:bg>
      <p:bgPr>
        <a:solidFill>
          <a:schemeClr val="bg1"/>
        </a:solidFill>
        <a:effectLst/>
      </p:bgPr>
    </p:bg>
    <p:spTree>
      <p:nvGrpSpPr>
        <p:cNvPr id="1" name=""/>
        <p:cNvGrpSpPr/>
        <p:nvPr/>
      </p:nvGrpSpPr>
      <p:grpSpPr>
        <a:xfrm>
          <a:off x="0" y="0"/>
          <a:ext cx="0" cy="0"/>
          <a:chOff x="0" y="0"/>
          <a:chExt cx="0" cy="0"/>
        </a:xfrm>
      </p:grpSpPr>
      <p:sp>
        <p:nvSpPr>
          <p:cNvPr id="2" name="Rechteck 14"/>
          <p:cNvSpPr>
            <a:extLst>
              <a:ext uri="smNativeData">
                <pr:smNativeData xmlns:pr="smNativeData" xmlns="smNativeData" val="SMDATA_16_AatVY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Ck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wQAAAA8FAADCMQAALQUAABAAAAAmAAAACAAAAP//////////MAAAABQAAAAAAAAAAAD//wAAAQAAAP//AAABAA=="/>
              </a:ext>
            </a:extLst>
          </p:cNvSpPr>
          <p:nvPr/>
        </p:nvSpPr>
        <p:spPr>
          <a:xfrm>
            <a:off x="122555" y="822325"/>
            <a:ext cx="7966075" cy="1905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a:solidFill>
                  <a:srgbClr val="FFFFFF"/>
                </a:solidFill>
              </a:defRPr>
            </a:pPr>
          </a:p>
        </p:txBody>
      </p:sp>
      <p:sp>
        <p:nvSpPr>
          <p:cNvPr id="3" name="Rechteck 6"/>
          <p:cNvSpPr>
            <a:extLst>
              <a:ext uri="smNativeData">
                <pr:smNativeData xmlns:pr="smNativeData" xmlns="smNativeData" val="SMDATA_16_AatVY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wQAAAFgoAADCMQAAbigAABAAAAAmAAAACAAAAP//////////MAAAABQAAAAAAAAAAAD//wAAAQAAAP//AAABAA=="/>
              </a:ext>
            </a:extLst>
          </p:cNvSpPr>
          <p:nvPr/>
        </p:nvSpPr>
        <p:spPr>
          <a:xfrm>
            <a:off x="122555" y="6558280"/>
            <a:ext cx="7966075" cy="1397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a:solidFill>
                  <a:srgbClr val="FFFFFF"/>
                </a:solidFill>
              </a:defRPr>
            </a:pPr>
          </a:p>
        </p:txBody>
      </p:sp>
      <p:pic>
        <p:nvPicPr>
          <p:cNvPr id="4" name="Picture 2"/>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Cu94X9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CAzAADNAAAAeDcAACYFAAAQAAAAJgAAAAgAAAD//////////zAAAAAUAAAAAAAAAAAA//8AAAEAAAD//wAAAQA="/>
              </a:ext>
            </a:extLst>
          </p:cNvPicPr>
          <p:nvPr/>
        </p:nvPicPr>
        <p:blipFill>
          <a:blip r:embed="rId1"/>
          <a:stretch>
            <a:fillRect/>
          </a:stretch>
        </p:blipFill>
        <p:spPr>
          <a:xfrm>
            <a:off x="8310880" y="130175"/>
            <a:ext cx="706120" cy="706755"/>
          </a:xfrm>
          <a:prstGeom prst="rect">
            <a:avLst/>
          </a:prstGeom>
          <a:noFill/>
          <a:ln>
            <a:noFill/>
          </a:ln>
          <a:effectLst/>
        </p:spPr>
      </p:pic>
      <p:sp>
        <p:nvSpPr>
          <p:cNvPr id="5" name="Rectangle 3"/>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P//////////MAAAABQAAAAAAAAAAAD//wAAAQAAAP//AAABAA=="/>
              </a:ext>
            </a:extLst>
          </p:cNvSpPr>
          <p:nvPr>
            <p:ph type="body" idx="1"/>
          </p:nvPr>
        </p:nvSpPr>
        <p:spPr>
          <a:xfrm>
            <a:off x="215900" y="992505"/>
            <a:ext cx="8803005"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
        <p:nvSpPr>
          <p:cNvPr id="6" name="Rectangle 41"/>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AAAA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P//////////MAAAABQAAAAAAAAAAAD//wAAAQAAAP//AAABAA=="/>
              </a:ext>
            </a:extLst>
          </p:cNvSpPr>
          <p:nvPr>
            <p:ph type="sldNum" sz="quarter" idx="4"/>
          </p:nvPr>
        </p:nvSpPr>
        <p:spPr>
          <a:xfrm>
            <a:off x="7590155" y="6572250"/>
            <a:ext cx="1524000" cy="282575"/>
          </a:xfrm>
          <a:prstGeom prst="rect">
            <a:avLst/>
          </a:prstGeom>
          <a:noFill/>
          <a:ln>
            <a:noFill/>
          </a:ln>
          <a:effectLst/>
        </p:spPr>
        <p:txBody>
          <a:bodyPr vert="horz" wrap="square" lIns="91440" tIns="45720" rIns="91440" bIns="45720" numCol="1" spcCol="215900" anchor="t">
            <a:prstTxWarp prst="textNoShape">
              <a:avLst/>
            </a:prstTxWarp>
          </a:bodyPr>
          <a:lstStyle>
            <a:lvl1pPr algn="r" defTabSz="449580">
              <a:tabLst/>
              <a:defRPr sz="1100">
                <a:solidFill>
                  <a:schemeClr val="tx2"/>
                </a:solidFill>
                <a:latin typeface="Basic Sans" pitchFamily="1" charset="0"/>
                <a:ea typeface="Arial" pitchFamily="1" charset="0"/>
                <a:cs typeface="Arial" pitchFamily="1" charset="0"/>
              </a:defRPr>
            </a:lvl1pPr>
          </a:lstStyle>
          <a:p>
            <a:pPr/>
            <a:fld id="{00BD5BE1-AFED-E8AD-A305-59F8154B550C}" type="slidenum">
              <a:t/>
            </a:fld>
          </a:p>
        </p:txBody>
      </p:sp>
      <p:sp>
        <p:nvSpPr>
          <p:cNvPr id="7" name="Rectangle 42"/>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7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P//////////MAAAABQAAAAAAAAAAAD//wAAAQAAAP//AAABAA=="/>
              </a:ext>
            </a:extLst>
          </p:cNvSpPr>
          <p:nvPr>
            <p:ph type="ftr" sz="quarter" idx="3"/>
          </p:nvPr>
        </p:nvSpPr>
        <p:spPr>
          <a:xfrm>
            <a:off x="1790700" y="6572250"/>
            <a:ext cx="5562600" cy="282575"/>
          </a:xfrm>
          <a:prstGeom prst="rect">
            <a:avLst/>
          </a:prstGeom>
          <a:noFill/>
          <a:ln>
            <a:noFill/>
          </a:ln>
          <a:effectLst/>
        </p:spPr>
        <p:txBody>
          <a:bodyPr vert="horz" wrap="square" lIns="91440" tIns="45720" rIns="91440" bIns="45720" numCol="1" spcCol="215900" anchor="t">
            <a:prstTxWarp prst="textNoShape">
              <a:avLst/>
            </a:prstTxWarp>
          </a:bodyPr>
          <a:lstStyle>
            <a:lvl1pPr algn="ctr" defTabSz="449580">
              <a:tabLst/>
              <a:defRPr sz="1100">
                <a:solidFill>
                  <a:schemeClr val="tx2"/>
                </a:solidFill>
                <a:latin typeface="Basic Sans" pitchFamily="1" charset="0"/>
                <a:ea typeface="Arial" pitchFamily="1" charset="0"/>
                <a:cs typeface="Arial" pitchFamily="1" charset="0"/>
              </a:defRPr>
            </a:lvl1pPr>
          </a:lstStyle>
          <a:p>
            <a:pPr/>
            <a:r>
              <a:t>Dr. Gerhard H. </a:t>
            </a:r>
            <a:r>
              <a:t>Peise</a:t>
            </a:r>
          </a:p>
        </p:txBody>
      </p:sp>
      <p:sp>
        <p:nvSpPr>
          <p:cNvPr id="8" name="Rectangle 43"/>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P//////////MAAAABQAAAAAAAAAAAD//wAAAQAAAP//AAABAA=="/>
              </a:ext>
            </a:extLst>
          </p:cNvSpPr>
          <p:nvPr>
            <p:ph type="dt" sz="half" idx="2"/>
          </p:nvPr>
        </p:nvSpPr>
        <p:spPr>
          <a:xfrm>
            <a:off x="17780" y="6572250"/>
            <a:ext cx="1524000" cy="282575"/>
          </a:xfrm>
          <a:prstGeom prst="rect">
            <a:avLst/>
          </a:prstGeom>
          <a:noFill/>
          <a:ln>
            <a:noFill/>
          </a:ln>
          <a:effectLst/>
        </p:spPr>
        <p:txBody>
          <a:bodyPr vert="horz" wrap="square" lIns="91440" tIns="45720" rIns="91440" bIns="45720" numCol="1" spcCol="215900" anchor="t">
            <a:prstTxWarp prst="textNoShape">
              <a:avLst/>
            </a:prstTxWarp>
          </a:bodyPr>
          <a:lstStyle>
            <a:lvl1pPr defTabSz="449580">
              <a:tabLst/>
              <a:defRPr sz="1100">
                <a:solidFill>
                  <a:schemeClr val="tx2"/>
                </a:solidFill>
                <a:latin typeface="Basic Sans" pitchFamily="1" charset="0"/>
                <a:ea typeface="Arial" pitchFamily="1" charset="0"/>
                <a:cs typeface="Arial" pitchFamily="1" charset="0"/>
              </a:defRPr>
            </a:lvl1pPr>
          </a:lstStyle>
          <a:p>
            <a:pPr/>
            <a:fld id="{40F41814-5AAD-A1EE-E34C-ACBB560215F9}" type="datetime1">
              <a:t/>
            </a:fld>
          </a:p>
        </p:txBody>
      </p:sp>
    </p:spTree>
  </p:cSld>
  <p:clrMap bg1="lt1" tx1="dk1" bg2="lt2" tx2="dk2" accent1="accent1" accent2="accent2" accent3="accent3" accent4="accent4" accent5="accent5" accent6="accent6" hlink="hlink" folHlink="folHlink"/>
  <p:sldLayoutIdLst>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Lst>
  <p:hf sldNum="0" hdr="0" ftr="0" dt="0"/>
  <p:txStyles>
    <p:titleStyle>
      <a:lvl1pPr marL="0" marR="0" indent="0" algn="l" defTabSz="914400">
        <a:lnSpc>
          <a:spcPct val="100000"/>
        </a:lnSpc>
        <a:spcBef>
          <a:spcPts val="0"/>
        </a:spcBef>
        <a:spcAft>
          <a:spcPts val="0"/>
        </a:spcAft>
        <a:buNone/>
        <a:tabLst/>
        <a:defRPr sz="2400" b="1" i="0" u="none" strike="noStrike" kern="1"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2"/>
        <a:buChar char="Ø"/>
        <a:tabLst/>
        <a:defRPr sz="1600" b="0" i="0" u="none" strike="noStrike" kern="1"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jpeg"/></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5.png"/><Relationship Id="rId3" Type="http://schemas.openxmlformats.org/officeDocument/2006/relationships/image" Target="../media/image6.png"/></Relationships>
</file>

<file path=ppt/slides/_rels/slide4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7.png"/></Relationships>
</file>

<file path=ppt/slides/_rels/slide5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8.png"/></Relationships>
</file>

<file path=ppt/slides/_rels/slide59.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9.png"/></Relationships>
</file>

<file path=ppt/slides/_rels/slide6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1"/>
          <p:cNvSpPr>
            <a:spLocks noGrp="1" noChangeArrowheads="1"/>
            <a:extLst>
              <a:ext uri="smNativeData">
                <pr:smNativeData xmlns:pr="smNativeData" xmlns="smNativeData" val="SMDATA_16_Aat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MUXAADMMwAAGiAAABAAAAAmAAAACAAAAL+/AAAAAAAAMAAAABQAAAAAAAAAAAD//wAAAQAAAP//AAABAA=="/>
              </a:ext>
            </a:extLst>
          </p:cNvSpPr>
          <p:nvPr>
            <p:ph type="obj" sz="quarter" idx="4294967295"/>
          </p:nvPr>
        </p:nvSpPr>
        <p:spPr>
          <a:xfrm>
            <a:off x="396875" y="3863975"/>
            <a:ext cx="8023225" cy="1354455"/>
          </a:xfrm>
          <a:prstGeom prst="rect">
            <a:avLst/>
          </a:prstGeom>
        </p:spPr>
        <p:txBody>
          <a:bodyPr vert="horz" wrap="square" lIns="91440" tIns="45720" rIns="107950" bIns="45720" numCol="1" spcCol="215900" anchor="b">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pPr>
            <a:r>
              <a:rPr sz="3600" b="1">
                <a:solidFill>
                  <a:schemeClr val="accent1"/>
                </a:solidFill>
              </a:rPr>
              <a:t>Psychologische </a:t>
            </a:r>
            <a:r>
              <a:rPr sz="3600" b="1">
                <a:solidFill>
                  <a:schemeClr val="accent1"/>
                </a:solidFill>
              </a:rPr>
              <a:t>Handlungskompetenz</a:t>
            </a:r>
            <a:endParaRPr sz="3600" b="1">
              <a:solidFill>
                <a:schemeClr val="accent1"/>
              </a:solidFill>
            </a:endParaRPr>
          </a:p>
        </p:txBody>
      </p:sp>
      <p:sp>
        <p:nvSpPr>
          <p:cNvPr id="3" name="Inhaltsplatzhalter 3"/>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GIjAADMMwAAnCUAABAAAAAmAAAACAAAAL+/AAAAAAAAMAAAABQAAAAAAAAAAAD//wAAAQAAAP//AAABAA=="/>
              </a:ext>
            </a:extLst>
          </p:cNvSpPr>
          <p:nvPr>
            <p:ph type="obj" sz="quarter" idx="4294967295"/>
          </p:nvPr>
        </p:nvSpPr>
        <p:spPr>
          <a:xfrm>
            <a:off x="396875" y="5751830"/>
            <a:ext cx="8023225" cy="361950"/>
          </a:xfrm>
          <a:prstGeom prst="rect">
            <a:avLst/>
          </a:prstGeom>
        </p:spPr>
        <p:txBody>
          <a:bodyPr vert="horz" wrap="square" lIns="91440" tIns="45720" rIns="107950" bIns="45720" numCol="1" spcCol="215900" anchor="t">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pPr>
            <a:r>
              <a:rPr b="1"/>
              <a:t>Dr. Gerhard H. </a:t>
            </a:r>
            <a:r>
              <a:rPr b="1"/>
              <a:t>Peise</a:t>
            </a:r>
            <a:endParaRPr b="1"/>
          </a:p>
        </p:txBody>
      </p:sp>
      <p:sp>
        <p:nvSpPr>
          <p:cNvPr id="4" name="Inhaltsplatzhalter 5"/>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BogAADMMwAAVCIAABAAAAAmAAAACAAAAL+/AAAAAAAAMAAAABQAAAAAAAAAAAD//wAAAQAAAP//AAABAA=="/>
              </a:ext>
            </a:extLst>
          </p:cNvSpPr>
          <p:nvPr>
            <p:ph type="obj" sz="quarter" idx="4294967295"/>
          </p:nvPr>
        </p:nvSpPr>
        <p:spPr>
          <a:xfrm>
            <a:off x="396875" y="5218430"/>
            <a:ext cx="8023225" cy="361950"/>
          </a:xfrm>
          <a:prstGeom prst="rect">
            <a:avLst/>
          </a:prstGeom>
        </p:spPr>
        <p:txBody>
          <a:bodyPr vert="horz" wrap="square" lIns="91440" tIns="45720" rIns="107950" bIns="45720" numCol="1" spcCol="215900" anchor="t">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defRPr>
                <a:solidFill>
                  <a:srgbClr val="1E4B47"/>
                </a:solidFill>
              </a:defRPr>
            </a:pPr>
            <a:r>
              <a:t>Krisen, Konflikte</a:t>
            </a: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4"/>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Cj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wMAAPoFAABPMwAADicAABAAAAAmAAAACAAAAL+/AAAAAAAAMAAAABQAAAAAAAAAAAD//wAAAQAAAP//AAABAA=="/>
              </a:ext>
            </a:extLst>
          </p:cNvSpPr>
          <p:nvPr>
            <p:ph type="obj" idx="4294967295"/>
          </p:nvPr>
        </p:nvSpPr>
        <p:spPr>
          <a:xfrm>
            <a:off x="514985" y="971550"/>
            <a:ext cx="7825740" cy="5377180"/>
          </a:xfrm>
          <a:prstGeom prst="rect">
            <a:avLst/>
          </a:prstGeom>
        </p:spPr>
        <p:txBody>
          <a:bodyPr vert="horz" wrap="square" lIns="91440" tIns="45720" rIns="91440" bIns="45720" numCol="1" spcCol="215900" anchor="t">
            <a:prstTxWarp prst="textNoShape">
              <a:avLst/>
            </a:prstTxWarp>
          </a:bodyPr>
          <a:lstStyle>
            <a:lvl1pPr marL="342900" indent="-342900">
              <a:spcBef>
                <a:spcPts val="1200"/>
              </a:spcBef>
              <a:spcAft>
                <a:spcPts val="600"/>
              </a:spcAft>
              <a:buNone/>
              <a:defRPr sz="2000" b="1">
                <a:solidFill>
                  <a:schemeClr val="accent1"/>
                </a:solidFill>
              </a:defRPr>
            </a:lvl1pPr>
          </a:lstStyle>
          <a:p>
            <a:pPr/>
          </a:p>
          <a:p>
            <a:pPr>
              <a:buNone/>
              <a:defRPr>
                <a:solidFill>
                  <a:srgbClr val="00998A"/>
                </a:solidFill>
              </a:defRPr>
            </a:pPr>
          </a:p>
          <a:p>
            <a:pPr>
              <a:buNone/>
              <a:defRPr>
                <a:solidFill>
                  <a:srgbClr val="00998A"/>
                </a:solidFill>
              </a:defRPr>
            </a:pPr>
          </a:p>
          <a:p>
            <a:pPr/>
            <a:r>
              <a:rPr>
                <a:solidFill>
                  <a:srgbClr val="00998A"/>
                </a:solidFill>
              </a:rPr>
              <a:t>© </a:t>
            </a:r>
            <a:r>
              <a:rPr>
                <a:solidFill>
                  <a:srgbClr val="00998A"/>
                </a:solidFill>
              </a:rPr>
              <a:t>FOM Hochschule für </a:t>
            </a:r>
            <a:r>
              <a:rPr>
                <a:solidFill>
                  <a:srgbClr val="00998A"/>
                </a:solidFill>
              </a:rPr>
              <a:t>Oekonomie und Management</a:t>
            </a:r>
            <a:endParaRPr>
              <a:solidFill>
                <a:srgbClr val="00998A"/>
              </a:solidFill>
            </a:endParaRPr>
          </a:p>
          <a:p>
            <a:pPr/>
            <a:r>
              <a:rPr sz="1700">
                <a:solidFill>
                  <a:srgbClr val="00998A"/>
                </a:solidFill>
              </a:rPr>
              <a:t>gemeinnützige Gesellschaft </a:t>
            </a:r>
            <a:r>
              <a:rPr sz="1700">
                <a:solidFill>
                  <a:srgbClr val="00998A"/>
                </a:solidFill>
              </a:rPr>
              <a:t>mbH (</a:t>
            </a:r>
            <a:r>
              <a:rPr sz="1700">
                <a:solidFill>
                  <a:srgbClr val="00998A"/>
                </a:solidFill>
              </a:rPr>
              <a:t>FOM), </a:t>
            </a:r>
            <a:r>
              <a:rPr sz="1700">
                <a:solidFill>
                  <a:srgbClr val="00998A"/>
                </a:solidFill>
              </a:rPr>
              <a:t>Leimkugelstraße 6, 45141 Essen</a:t>
            </a:r>
            <a:endParaRPr sz="1700">
              <a:solidFill>
                <a:srgbClr val="00998A"/>
              </a:solidFill>
            </a:endParaRPr>
          </a:p>
          <a:p>
            <a:pPr/>
          </a:p>
          <a:p>
            <a:pPr marL="0" indent="0"/>
            <a:r>
              <a:rPr sz="1400">
                <a:solidFill>
                  <a:srgbClr val="717D87"/>
                </a:solidFill>
              </a:rPr>
              <a:t>Dieses Werk ist urheberrechtlich geschützt und nur für den persönlichen Gebrauch im Rahmen der Veranstaltungen der </a:t>
            </a:r>
            <a:r>
              <a:rPr sz="1400">
                <a:solidFill>
                  <a:srgbClr val="717D87"/>
                </a:solidFill>
              </a:rPr>
              <a:t>FOM bestimmt.</a:t>
            </a:r>
            <a:endParaRPr sz="1400">
              <a:solidFill>
                <a:srgbClr val="717D87"/>
              </a:solidFill>
            </a:endParaRPr>
          </a:p>
          <a:p>
            <a:pPr marL="0" indent="0">
              <a:buNone/>
            </a:pPr>
            <a:r>
              <a:rPr sz="1400">
                <a:solidFill>
                  <a:srgbClr val="717D87"/>
                </a:solidFill>
              </a:rPr>
              <a:t>Die durch die Urheberschaft begründeten Rechte (u.a. Vervielfältigung, Verbreitung, Übersetzung, Nachdruck) bleiben dem Urheber vorbehalten.</a:t>
            </a:r>
            <a:endParaRPr sz="1400">
              <a:solidFill>
                <a:srgbClr val="717D87"/>
              </a:solidFill>
            </a:endParaRPr>
          </a:p>
          <a:p>
            <a:pPr marL="0" indent="0">
              <a:buNone/>
            </a:pPr>
            <a:r>
              <a:rPr sz="1400">
                <a:solidFill>
                  <a:srgbClr val="717D87"/>
                </a:solidFill>
              </a:rPr>
              <a:t>Das Werk oder Teile daraus dürfen nicht ohne schriftliche Genehmigung der </a:t>
            </a:r>
            <a:r>
              <a:rPr sz="1400">
                <a:solidFill>
                  <a:srgbClr val="717D87"/>
                </a:solidFill>
              </a:rPr>
              <a:t>FOM reproduziert oder unter Verwendung elektronischer Systeme verarbeitet, vervielfältigt oder verbreitet werden. </a:t>
            </a:r>
            <a:endParaRPr sz="1400">
              <a:solidFill>
                <a:srgbClr val="717D87"/>
              </a:solidFill>
            </a:endParaRPr>
          </a:p>
        </p:txBody>
      </p:sp>
      <p:sp>
        <p:nvSpPr>
          <p:cNvPr id="3" name="Textplatzhalter 6"/>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8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r>
              <a:rPr b="1">
                <a:solidFill>
                  <a:schemeClr val="accent1"/>
                </a:solidFill>
              </a:rPr>
              <a:t>Copyright</a:t>
            </a:r>
            <a:endParaRPr b="1">
              <a:solidFill>
                <a:schemeClr val="accent1"/>
              </a:solidFill>
            </a:endParaRPr>
          </a:p>
        </p:txBody>
      </p:sp>
    </p:spTree>
  </p:cSld>
  <p:clrMapOvr>
    <a:masterClrMapping/>
  </p:clrMapOvr>
  <p:timing>
    <p:tnLst>
      <p:par>
        <p:cTn id="1" dur="indefinite" restart="never" nodeType="tmRoot"/>
      </p:par>
    </p:tnLst>
  </p:timing>
</p:sld>
</file>

<file path=ppt/slides/slide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9Ij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Krisen</a:t>
            </a:r>
          </a:p>
        </p:txBody>
      </p:sp>
      <p:pic>
        <p:nvPicPr>
          <p:cNvPr id="3" name="Objekt1"/>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Ov////g////TzgAACsqAAAQAAAAJgAAAAgAAAD//////////zAAAAAUAAAAAAAAAAAA//8AAAEAAAD//wAAAQA="/>
              </a:ext>
            </a:extLst>
          </p:cNvPicPr>
          <p:nvPr/>
        </p:nvPicPr>
        <p:blipFill>
          <a:blip r:embed="rId2"/>
          <a:stretch>
            <a:fillRect/>
          </a:stretch>
        </p:blipFill>
        <p:spPr>
          <a:xfrm>
            <a:off x="-13335" y="-20320"/>
            <a:ext cx="9166860" cy="6875145"/>
          </a:xfrm>
          <a:prstGeom prst="rect">
            <a:avLst/>
          </a:prstGeom>
          <a:noFill/>
          <a:ln>
            <a:noFill/>
          </a:ln>
          <a:effectLst/>
        </p:spPr>
      </p:pic>
    </p:spTree>
  </p:cSld>
  <p:clrMapOvr>
    <a:masterClrMapping/>
  </p:clrMapOvr>
  <p:timing>
    <p:tnLst>
      <p:par>
        <p:cTn id="1" dur="indefinite" restart="never" nodeType="tmRoot"/>
      </p:par>
    </p:tnLst>
  </p:timing>
</p:sld>
</file>

<file path=ppt/slides/slide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A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Agenda</a:t>
            </a:r>
          </a:p>
          <a:p>
            <a:pPr marL="252095"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Lösungsfokussierte </a:t>
            </a:r>
            <a:r>
              <a:t>Gesprächsführung</a:t>
            </a:r>
          </a:p>
          <a:p>
            <a:pPr marL="252095"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Krisen</a:t>
            </a:r>
          </a:p>
          <a:p>
            <a:pPr marL="252095"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Konflikte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Lst>
    <p:extLst>
      <p:ext uri="smNativeData">
        <pr:smNativeData xmlns:pr="smNativeData" xmlns="smNativeData" val="AatVYAUAAAAFAAAA/v///wEAAAABAAAAAAAAAAAAAAAAAAAAAAAAAAkAAAAAAAAAAQAAAAEAAAAAAAAAAAAAAAAAAAAAAAAADQAAAAEAAAABAAAAAQAAAAAAAAAAAAAAAAAAAAAAAAARAAAAAgAAAAEAAAABAAAAAAAAAAAAAAAAAAAAAAAAABUAAAADAAAAAQAAAAEAAAAAAAAAAAAAAAAAAAAAAAAA"/>
      </p:ext>
    </p:extLst>
  </p:timing>
</p:sld>
</file>

<file path=ppt/slides/slide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8O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Problemorientierung vs. </a:t>
            </a:r>
            <a:r>
              <a:rPr sz="1800"/>
              <a:t>Lösungsorientierung</a:t>
            </a:r>
            <a:endParaRPr sz="1200"/>
          </a:p>
          <a:p>
            <a:pPr>
              <a:lnSpc>
                <a:spcPct val="120000"/>
              </a:lnSpc>
              <a:spcAft>
                <a:spcPts val="800"/>
              </a:spcAft>
              <a:buNone/>
              <a:defRPr sz="1400">
                <a:latin typeface="Tahoma" pitchFamily="1" charset="0"/>
                <a:ea typeface="Tahoma" pitchFamily="1" charset="0"/>
                <a:cs typeface="Tahoma" pitchFamily="1" charset="0"/>
              </a:defRPr>
            </a:pPr>
            <a:r>
              <a:t>Problemorientierung ist sinnvoll bei der Reparatur von technischen Systemen. Hier kann ein Eingriff erst nach einer zielgerichteten Analyse des </a:t>
            </a:r>
            <a:r>
              <a:t>Problemzustands erfolgen.</a:t>
            </a:r>
          </a:p>
          <a:p>
            <a:pPr>
              <a:lnSpc>
                <a:spcPct val="120000"/>
              </a:lnSpc>
              <a:spcAft>
                <a:spcPts val="800"/>
              </a:spcAft>
              <a:buNone/>
              <a:defRPr sz="1400">
                <a:latin typeface="Tahoma" pitchFamily="1" charset="0"/>
                <a:ea typeface="Tahoma" pitchFamily="1" charset="0"/>
                <a:cs typeface="Tahoma" pitchFamily="1" charset="0"/>
              </a:defRPr>
            </a:pPr>
            <a:r>
              <a:t>Dieser Vorgang kann nicht auf lebende Systeme übertragen werden, da sie sich unvorhersehbar verhalten.</a:t>
            </a:r>
          </a:p>
          <a:p>
            <a:pPr>
              <a:lnSpc>
                <a:spcPct val="120000"/>
              </a:lnSpc>
              <a:spcBef>
                <a:spcPts val="1000"/>
              </a:spcBef>
              <a:spcAft>
                <a:spcPts val="800"/>
              </a:spcAft>
              <a:buNone/>
              <a:defRPr sz="1400">
                <a:latin typeface="Tahoma" pitchFamily="1" charset="0"/>
                <a:ea typeface="Tahoma" pitchFamily="1" charset="0"/>
                <a:cs typeface="Tahoma" pitchFamily="1" charset="0"/>
              </a:defRPr>
            </a:pPr>
            <a:r>
              <a:t>Unterschied zwischen </a:t>
            </a:r>
            <a:r>
              <a:t>Lösungsorientierung und </a:t>
            </a:r>
            <a:r>
              <a:t>Lösungsfokussierung:</a:t>
            </a:r>
          </a:p>
          <a:p>
            <a:pPr marL="720090" indent="-342900">
              <a:lnSpc>
                <a:spcPct val="120000"/>
              </a:lnSpc>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Eine </a:t>
            </a:r>
            <a:r>
              <a:t>lösungsorientierte Person findet selbst Lösungen und setzt sie um.</a:t>
            </a:r>
          </a:p>
          <a:p>
            <a:pPr marL="720090" indent="-342900">
              <a:lnSpc>
                <a:spcPct val="120000"/>
              </a:lnSpc>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Eine </a:t>
            </a:r>
            <a:r>
              <a:t>lösungsfokussierte Person kann Menschen durch Fragen, die zur Reflexion anregen, auf ihren eigenen Lösungsweg bringen.</a:t>
            </a:r>
          </a:p>
          <a:p>
            <a:pPr>
              <a:lnSpc>
                <a:spcPct val="120000"/>
              </a:lnSpc>
              <a:spcBef>
                <a:spcPts val="1000"/>
              </a:spcBef>
              <a:spcAft>
                <a:spcPts val="800"/>
              </a:spcAft>
              <a:buNone/>
              <a:defRPr sz="1400">
                <a:latin typeface="Tahoma" pitchFamily="1" charset="0"/>
                <a:ea typeface="Tahoma" pitchFamily="1" charset="0"/>
                <a:cs typeface="Tahoma" pitchFamily="1" charset="0"/>
              </a:defRPr>
            </a:pPr>
            <a:r>
              <a:t>Der </a:t>
            </a:r>
            <a:r>
              <a:t>Lösungsfokussierung liegt eine innere Einstellung im Denken und Verhalten zugrunde, die auf eine optimale </a:t>
            </a:r>
            <a:r>
              <a:t>Lösungsfindung ausgerichtet ist.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Hilfreiche Fragen sind:</a:t>
            </a:r>
          </a:p>
          <a:p>
            <a:pPr defTabSz="914400">
              <a:lnSpc>
                <a:spcPct val="120000"/>
              </a:lnSpc>
              <a:spcAft>
                <a:spcPts val="300"/>
              </a:spcAft>
              <a:buNone/>
              <a:tabLst>
                <a:tab pos="720090" algn="l"/>
              </a:tabLst>
              <a:defRPr sz="1400">
                <a:latin typeface="Tahoma" pitchFamily="1" charset="0"/>
                <a:ea typeface="Tahoma" pitchFamily="1" charset="0"/>
                <a:cs typeface="Tahoma" pitchFamily="1" charset="0"/>
              </a:defRPr>
            </a:pPr>
            <a:r>
              <a:t>	"Was funktioniert bereits?"</a:t>
            </a:r>
          </a:p>
          <a:p>
            <a:pPr defTabSz="914400">
              <a:lnSpc>
                <a:spcPct val="120000"/>
              </a:lnSpc>
              <a:spcAft>
                <a:spcPts val="800"/>
              </a:spcAft>
              <a:buNone/>
              <a:tabLst>
                <a:tab pos="720090" algn="l"/>
              </a:tabLst>
              <a:defRPr sz="1400">
                <a:latin typeface="Tahoma" pitchFamily="1" charset="0"/>
                <a:ea typeface="Tahoma" pitchFamily="1" charset="0"/>
                <a:cs typeface="Tahoma" pitchFamily="1" charset="0"/>
              </a:defRPr>
            </a:pPr>
            <a:r>
              <a:t>	"Was sind nützliche Ausnahmen?"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o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Herkunft der </a:t>
            </a:r>
            <a:r>
              <a:rPr sz="1800"/>
              <a:t>lösungsfokussierten </a:t>
            </a:r>
            <a:r>
              <a:rPr sz="1800"/>
              <a:t>Gesprächsführung</a:t>
            </a:r>
            <a:endParaRPr sz="1200"/>
          </a:p>
          <a:p>
            <a:pPr>
              <a:lnSpc>
                <a:spcPct val="120000"/>
              </a:lnSpc>
              <a:spcBef>
                <a:spcPts val="400"/>
              </a:spcBef>
              <a:spcAft>
                <a:spcPts val="0"/>
              </a:spcAft>
              <a:buNone/>
              <a:defRPr sz="1400">
                <a:latin typeface="Tahoma" pitchFamily="1" charset="0"/>
                <a:ea typeface="Tahoma" pitchFamily="1" charset="0"/>
                <a:cs typeface="Tahoma" pitchFamily="1" charset="0"/>
              </a:defRPr>
            </a:pPr>
            <a:r>
              <a:t>Die </a:t>
            </a:r>
            <a:r>
              <a:t>lösungsorientierte </a:t>
            </a:r>
            <a:r>
              <a:t>Kurztherapie, auch </a:t>
            </a:r>
            <a:r>
              <a:t>lösungsfokussierte </a:t>
            </a:r>
            <a:r>
              <a:t>Kurzzeittherapie</a:t>
            </a:r>
          </a:p>
          <a:p>
            <a:pPr>
              <a:lnSpc>
                <a:spcPct val="120000"/>
              </a:lnSpc>
              <a:spcBef>
                <a:spcPts val="0"/>
              </a:spcBef>
              <a:spcAft>
                <a:spcPts val="0"/>
              </a:spcAft>
              <a:buNone/>
              <a:defRPr sz="1400">
                <a:latin typeface="Tahoma" pitchFamily="1" charset="0"/>
                <a:ea typeface="Tahoma" pitchFamily="1" charset="0"/>
                <a:cs typeface="Tahoma" pitchFamily="1" charset="0"/>
              </a:defRPr>
            </a:pPr>
            <a:r>
              <a:t>(</a:t>
            </a:r>
            <a:r>
              <a:t>engl. Solution </a:t>
            </a:r>
            <a:r>
              <a:t>Focused Brief </a:t>
            </a:r>
            <a:r>
              <a:t>Therapy),</a:t>
            </a:r>
          </a:p>
          <a:p>
            <a:pPr>
              <a:lnSpc>
                <a:spcPct val="120000"/>
              </a:lnSpc>
              <a:spcBef>
                <a:spcPts val="0"/>
              </a:spcBef>
              <a:spcAft>
                <a:spcPts val="0"/>
              </a:spcAft>
              <a:buNone/>
              <a:defRPr sz="1400">
                <a:latin typeface="Tahoma" pitchFamily="1" charset="0"/>
                <a:ea typeface="Tahoma" pitchFamily="1" charset="0"/>
                <a:cs typeface="Tahoma" pitchFamily="1" charset="0"/>
              </a:defRPr>
            </a:pPr>
            <a:r>
              <a:t>ist eine spezielle Art der Gesprächstherapie, </a:t>
            </a:r>
          </a:p>
          <a:p>
            <a:pPr>
              <a:lnSpc>
                <a:spcPct val="120000"/>
              </a:lnSpc>
              <a:spcBef>
                <a:spcPts val="0"/>
              </a:spcBef>
              <a:spcAft>
                <a:spcPts val="0"/>
              </a:spcAft>
              <a:buNone/>
              <a:defRPr sz="1400">
                <a:latin typeface="Tahoma" pitchFamily="1" charset="0"/>
                <a:ea typeface="Tahoma" pitchFamily="1" charset="0"/>
                <a:cs typeface="Tahoma" pitchFamily="1" charset="0"/>
              </a:defRPr>
            </a:pPr>
            <a:r>
              <a:t>die von den Psychotherapeuten </a:t>
            </a:r>
            <a:r>
              <a:t>Steve de </a:t>
            </a:r>
            <a:r>
              <a:t>Shazer und </a:t>
            </a:r>
            <a:r>
              <a:t>Insoo </a:t>
            </a:r>
            <a:r>
              <a:t>Kim Berg</a:t>
            </a:r>
          </a:p>
          <a:p>
            <a:pPr>
              <a:lnSpc>
                <a:spcPct val="120000"/>
              </a:lnSpc>
              <a:spcBef>
                <a:spcPts val="0"/>
              </a:spcBef>
              <a:spcAft>
                <a:spcPts val="800"/>
              </a:spcAft>
              <a:buNone/>
              <a:defRPr sz="1400">
                <a:latin typeface="Tahoma" pitchFamily="1" charset="0"/>
                <a:ea typeface="Tahoma" pitchFamily="1" charset="0"/>
                <a:cs typeface="Tahoma" pitchFamily="1" charset="0"/>
              </a:defRPr>
            </a:pPr>
            <a:r>
              <a:t>in den </a:t>
            </a:r>
            <a:r>
              <a:t>70er Jahren im 'Brief </a:t>
            </a:r>
            <a:r>
              <a:t>Family Therapie Center' (</a:t>
            </a:r>
            <a:r>
              <a:t>BFTC), </a:t>
            </a:r>
            <a:r>
              <a:t>Palo </a:t>
            </a:r>
            <a:r>
              <a:t>Alto, entwickelt wurde.</a:t>
            </a:r>
          </a:p>
          <a:p>
            <a:pPr>
              <a:lnSpc>
                <a:spcPct val="120000"/>
              </a:lnSpc>
              <a:spcBef>
                <a:spcPts val="400"/>
              </a:spcBef>
              <a:spcAft>
                <a:spcPts val="800"/>
              </a:spcAft>
              <a:buNone/>
              <a:defRPr sz="1400">
                <a:latin typeface="Tahoma" pitchFamily="1" charset="0"/>
                <a:ea typeface="Tahoma" pitchFamily="1" charset="0"/>
                <a:cs typeface="Tahoma" pitchFamily="1" charset="0"/>
              </a:defRPr>
            </a:pPr>
            <a:r>
              <a:t>Sie geht von dem Standpunkt aus, dass es hilfreicher ist, sich auf </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Wünsche,</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Ziele,</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Ressourcen,</a:t>
            </a:r>
          </a:p>
          <a:p>
            <a:pPr marL="575945" indent="-323850">
              <a:lnSpc>
                <a:spcPct val="120000"/>
              </a:lnSpc>
              <a:spcBef>
                <a:spcPts val="400"/>
              </a:spcBef>
              <a:spcAft>
                <a:spcPts val="80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Ausnahmen </a:t>
            </a:r>
          </a:p>
          <a:p>
            <a:pPr>
              <a:lnSpc>
                <a:spcPct val="120000"/>
              </a:lnSpc>
              <a:spcBef>
                <a:spcPts val="400"/>
              </a:spcBef>
              <a:spcAft>
                <a:spcPts val="800"/>
              </a:spcAft>
              <a:buNone/>
              <a:defRPr sz="1400">
                <a:latin typeface="Tahoma" pitchFamily="1" charset="0"/>
                <a:ea typeface="Tahoma" pitchFamily="1" charset="0"/>
                <a:cs typeface="Tahoma" pitchFamily="1" charset="0"/>
              </a:defRPr>
            </a:pPr>
            <a:r>
              <a:t>vom Problem zu konzentrieren, anstatt auf Probleme und deren Entstehung.</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Dieser </a:t>
            </a:r>
            <a:r>
              <a:t>Therapieansatz verbreitet sich in den letzten Jahren auch in anderen Bereichen wie </a:t>
            </a:r>
            <a:br/>
            <a:r>
              <a:t>im Coaching, in der Pädagogik, im Management sowie in der Seelsorge.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BmWg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BLNwAAGicAABAAAAAmAAAACAAAAP//////////MAAAABQAAAAAAAAAAAD//wAAAQAAAP//AAABAA=="/>
              </a:ext>
            </a:extLst>
          </p:cNvSpPr>
          <p:nvPr/>
        </p:nvSpPr>
        <p:spPr>
          <a:xfrm>
            <a:off x="332105" y="979805"/>
            <a:ext cx="8656320"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Tahoma" pitchFamily="1" charset="0"/>
                <a:cs typeface="Tahoma" pitchFamily="1" charset="0"/>
              </a:defRPr>
            </a:pPr>
            <a:r>
              <a:rPr sz="1800"/>
              <a:t>Klassischer therapeutischer Ansatz</a:t>
            </a:r>
            <a:endParaRPr sz="1800"/>
          </a:p>
          <a:p>
            <a:pPr>
              <a:lnSpc>
                <a:spcPct val="120000"/>
              </a:lnSpc>
              <a:spcBef>
                <a:spcPts val="400"/>
              </a:spcBef>
              <a:spcAft>
                <a:spcPts val="800"/>
              </a:spcAft>
              <a:buNone/>
              <a:defRPr sz="1400">
                <a:latin typeface="Tahoma" pitchFamily="1" charset="0"/>
                <a:ea typeface="Tahoma" pitchFamily="1" charset="0"/>
                <a:cs typeface="Tahoma" pitchFamily="1" charset="0"/>
              </a:defRPr>
            </a:pPr>
            <a:r>
              <a:t>Beim klassischen therapeutischen Ansatz fragt der Therapeut den Klienten nach seinem Problem und der Geschichte des Problems und erfährt Details über das Symptom.</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Therapeut stellt Hypothesen auf und kommt vielleicht zu der Diagnose. (Hypothese des Therapeuten)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Er sucht eine Lösung, die zum Problem passt. (Lösung, die zu seiner Hypothese passt.)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Nach diesem Ansatz ist der Therapeut der Experte, der den Klienten führt.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Ansatz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Das </a:t>
            </a:r>
            <a:r>
              <a:t>BFTC geht davon aus, dass der Therapeut (Coach/Berater) das Problem nicht verstehen muss.</a:t>
            </a:r>
          </a:p>
          <a:p>
            <a:pPr>
              <a:lnSpc>
                <a:spcPct val="120000"/>
              </a:lnSpc>
              <a:spcBef>
                <a:spcPts val="400"/>
              </a:spcBef>
              <a:spcAft>
                <a:spcPts val="800"/>
              </a:spcAft>
              <a:buNone/>
              <a:defRPr sz="1400">
                <a:latin typeface="Tahoma" pitchFamily="1" charset="0"/>
                <a:ea typeface="Tahoma" pitchFamily="1" charset="0"/>
                <a:cs typeface="Tahoma" pitchFamily="1" charset="0"/>
              </a:defRPr>
            </a:pPr>
            <a:r>
              <a:t>Problem und Lösung beziehen sich nicht logisch aufeinander; es besteht hier kein direkter Zusammenhang (wenn - dann - Beziehung).</a:t>
            </a:r>
          </a:p>
          <a:p>
            <a:pPr>
              <a:lnSpc>
                <a:spcPct val="120000"/>
              </a:lnSpc>
              <a:spcBef>
                <a:spcPts val="400"/>
              </a:spcBef>
              <a:spcAft>
                <a:spcPts val="800"/>
              </a:spcAft>
              <a:buNone/>
              <a:defRPr sz="1400">
                <a:latin typeface="Tahoma" pitchFamily="1" charset="0"/>
                <a:ea typeface="Tahoma" pitchFamily="1" charset="0"/>
                <a:cs typeface="Tahoma" pitchFamily="1" charset="0"/>
              </a:defRPr>
            </a:pPr>
            <a:r>
              <a:t>Mit der systemischen </a:t>
            </a:r>
            <a:r>
              <a:t>Fragetechnik des </a:t>
            </a:r>
            <a:r>
              <a:t>BFTC wird </a:t>
            </a:r>
            <a:r>
              <a:rPr u="sng"/>
              <a:t>der Klient nach seiner Vorstellung</a:t>
            </a:r>
            <a:r>
              <a:t> des gewünschten Ergebnisses gefragt.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Therapeut erforscht die innere Landkarte bzw. den Bezugsrahmen des Klienten und versucht, mit diesem zu arbeiten.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Zuerst sucht der Therapeut nach Ausnahmen, Abwesenheit des Problems und kleinen Erfolgen, die er dem Klienten verdeutlicht.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Eine Wiederholung dieser Erfolge wird angestrebt. Es findet ein konstruktiver Prozess statt, den der Klient </a:t>
            </a:r>
            <a:r>
              <a:t>mitgestaltet.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Grundannahmen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Im Ansatz des </a:t>
            </a:r>
            <a:r>
              <a:t>BFTC sind folgende </a:t>
            </a:r>
            <a:r>
              <a:t>Grundannahmen enthalten: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Die Vorstellung einer Lösung führt bereits zu einer Lösung hin.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Im Problem ist die Lösung bereits enthalten.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Es ist nicht notwendig, sich mit dem Problem zu beschäftigen.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Zu einem Problem gibt es eine, oft auch mehrere Lösungen.</a:t>
            </a:r>
          </a:p>
          <a:p>
            <a:pPr marL="720090" indent="-342900">
              <a:lnSpc>
                <a:spcPct val="120000"/>
              </a:lnSpc>
              <a:spcBef>
                <a:spcPts val="400"/>
              </a:spcBef>
              <a:spcAft>
                <a:spcPts val="0"/>
              </a:spcAft>
              <a:buClr>
                <a:schemeClr val="folHlink"/>
              </a:buClr>
              <a:buFont typeface="Wingdings" pitchFamily="2" charset="2"/>
              <a:buChar char=""/>
              <a:defRPr sz="1400">
                <a:latin typeface="Tahoma" pitchFamily="1" charset="0"/>
                <a:ea typeface="Tahoma" pitchFamily="1" charset="0"/>
                <a:cs typeface="Tahoma" pitchFamily="1" charset="0"/>
              </a:defRPr>
            </a:pPr>
            <a:r>
              <a:t>Lösungen müssen durch Therapeut und Klient konstruiert werden.</a:t>
            </a:r>
          </a:p>
          <a:p>
            <a:pPr marL="720090" indent="0">
              <a:lnSpc>
                <a:spcPct val="120000"/>
              </a:lnSpc>
              <a:spcBef>
                <a:spcPts val="0"/>
              </a:spcBef>
              <a:spcAft>
                <a:spcPts val="200"/>
              </a:spcAft>
              <a:buNone/>
              <a:defRPr sz="1400">
                <a:latin typeface="Tahoma" pitchFamily="1" charset="0"/>
                <a:ea typeface="Tahoma" pitchFamily="1" charset="0"/>
                <a:cs typeface="Tahoma" pitchFamily="1" charset="0"/>
              </a:defRPr>
            </a:pPr>
            <a:r>
              <a:t>Das heißt: Der Therapeut leitet den Klienten an, selbst Lösungen zu finden.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Probleme haben keine tiefer liegenden Ursachen.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Frage, ob ein externes Ereignis ein Problem ist, hängt davon ab, welche Bedeutung der Klient diesem Ereignis gibt.</a:t>
            </a:r>
          </a:p>
          <a:p>
            <a:pPr>
              <a:lnSpc>
                <a:spcPct val="120000"/>
              </a:lnSpc>
              <a:spcBef>
                <a:spcPts val="400"/>
              </a:spcBef>
              <a:spcAft>
                <a:spcPts val="800"/>
              </a:spcAft>
              <a:buNone/>
              <a:defRPr sz="1400">
                <a:latin typeface="Tahoma" pitchFamily="1" charset="0"/>
                <a:ea typeface="Tahoma" pitchFamily="1" charset="0"/>
                <a:cs typeface="Tahoma" pitchFamily="1" charset="0"/>
              </a:defRPr>
            </a:pPr>
            <a:r>
              <a:t>Bei Veränderung der Bedeutung ändert sich auch das Problem.</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Weg zur Lösung ist eine Veränderung von Bedeutung. Dabei können neue </a:t>
            </a:r>
            <a:r>
              <a:t>Handlungsfreiheiten entstehen.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1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8O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Fragetypen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a:t>
            </a:r>
            <a:r>
              <a:t>Fragetechnik des </a:t>
            </a:r>
            <a:r>
              <a:t>BFTC enthält im Wesentlichen folgende </a:t>
            </a:r>
            <a:r>
              <a:t>Fragetypen: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Skalenfrage</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Frage nach Ausnahmen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Wunderfrage</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Frage nach </a:t>
            </a:r>
            <a:r>
              <a:t>Bewältigungsstrategien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Ressourcenfragen nach der </a:t>
            </a:r>
            <a:r>
              <a:t>Skalierungsfrage</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Fragen nach weiteren Aktivitäten.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1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Skalenfrage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Intensität eines Problems ist das Ergebnis einer subjektiven Bewertung einer Information aus dem Körper oder der Umwelt.</a:t>
            </a:r>
          </a:p>
          <a:p>
            <a:pPr>
              <a:lnSpc>
                <a:spcPct val="120000"/>
              </a:lnSpc>
              <a:spcBef>
                <a:spcPts val="400"/>
              </a:spcBef>
              <a:spcAft>
                <a:spcPts val="800"/>
              </a:spcAft>
              <a:buNone/>
              <a:defRPr sz="1400">
                <a:latin typeface="Tahoma" pitchFamily="1" charset="0"/>
                <a:ea typeface="Tahoma" pitchFamily="1" charset="0"/>
                <a:cs typeface="Tahoma" pitchFamily="1" charset="0"/>
              </a:defRPr>
            </a:pPr>
            <a:r>
              <a:t>Wie kann dieses Ergebnis dem Berater/Coach/Therapeuten mitgeteilt werden, um Veränderungen zu erkennen?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Um dem Klienten die Größe von Veränderungen bewusst zu machen und diese kommunizieren zu können, wird die </a:t>
            </a:r>
            <a:r>
              <a:t>Skalenfrage vor und nach Interventionen benutzt:</a:t>
            </a:r>
          </a:p>
          <a:p>
            <a:pPr marL="360045">
              <a:lnSpc>
                <a:spcPct val="120000"/>
              </a:lnSpc>
              <a:spcBef>
                <a:spcPts val="400"/>
              </a:spcBef>
              <a:buNone/>
              <a:defRPr sz="1400">
                <a:latin typeface="Tahoma" pitchFamily="1" charset="0"/>
                <a:ea typeface="Tahoma" pitchFamily="1" charset="0"/>
                <a:cs typeface="Tahoma" pitchFamily="1" charset="0"/>
              </a:defRPr>
            </a:pPr>
            <a:r>
              <a:t>"Stellen Sie sich eine Skala von 0 bis 10 vor, auf der Sie die Intensität Ihres Problems einstufen. </a:t>
            </a:r>
          </a:p>
          <a:p>
            <a:pPr marL="360045">
              <a:lnSpc>
                <a:spcPct val="120000"/>
              </a:lnSpc>
              <a:spcBef>
                <a:spcPts val="200"/>
              </a:spcBef>
              <a:buNone/>
              <a:defRPr sz="1400">
                <a:latin typeface="Tahoma" pitchFamily="1" charset="0"/>
                <a:ea typeface="Tahoma" pitchFamily="1" charset="0"/>
                <a:cs typeface="Tahoma" pitchFamily="1" charset="0"/>
              </a:defRPr>
            </a:pPr>
            <a:r>
              <a:t>0 veranschaulicht die maximale Stärke des Problems, 10 bedeutet die Lösung des Problems.</a:t>
            </a:r>
          </a:p>
          <a:p>
            <a:pPr marL="360045">
              <a:lnSpc>
                <a:spcPct val="120000"/>
              </a:lnSpc>
              <a:spcBef>
                <a:spcPts val="200"/>
              </a:spcBef>
              <a:spcAft>
                <a:spcPts val="800"/>
              </a:spcAft>
              <a:buNone/>
              <a:defRPr sz="1400">
                <a:latin typeface="Tahoma" pitchFamily="1" charset="0"/>
                <a:ea typeface="Tahoma" pitchFamily="1" charset="0"/>
                <a:cs typeface="Tahoma" pitchFamily="1" charset="0"/>
              </a:defRPr>
            </a:pPr>
            <a:r>
              <a:t>Wo würden Sie jetzt Ihr Problem einstufen?"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der Klient 1 oder 4 oder 5 sagt, weiß der Coach nicht, was der Klient damit meint.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Klient weiß es aber und baut so seine Fortschritte auf.</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Coach muss es auch nicht wissen. Er muss nur dem Klienten helfen, sich seiner Fortschritte bewusst zu werden.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1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 nach Ausnahmen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Oftmals enthalten </a:t>
            </a:r>
            <a:r>
              <a:t>Problemaussagen ungültige Verallgemeinerungen, z.B.:</a:t>
            </a:r>
          </a:p>
          <a:p>
            <a:pPr>
              <a:lnSpc>
                <a:spcPct val="120000"/>
              </a:lnSpc>
              <a:spcBef>
                <a:spcPts val="400"/>
              </a:spcBef>
              <a:buNone/>
              <a:defRPr sz="1400">
                <a:latin typeface="Tahoma" pitchFamily="1" charset="0"/>
                <a:ea typeface="Tahoma" pitchFamily="1" charset="0"/>
                <a:cs typeface="Tahoma" pitchFamily="1" charset="0"/>
              </a:defRPr>
            </a:pPr>
            <a:r>
              <a:t>	'Alle sind gegen mich.' oder</a:t>
            </a:r>
          </a:p>
          <a:p>
            <a:pPr>
              <a:lnSpc>
                <a:spcPct val="120000"/>
              </a:lnSpc>
              <a:spcBef>
                <a:spcPts val="400"/>
              </a:spcBef>
              <a:spcAft>
                <a:spcPts val="800"/>
              </a:spcAft>
              <a:buNone/>
              <a:defRPr sz="1400">
                <a:latin typeface="Tahoma" pitchFamily="1" charset="0"/>
                <a:ea typeface="Tahoma" pitchFamily="1" charset="0"/>
                <a:cs typeface="Tahoma" pitchFamily="1" charset="0"/>
              </a:defRPr>
            </a:pPr>
            <a:r>
              <a:t>	'Das hat hier noch nie funktioniert.'</a:t>
            </a:r>
          </a:p>
          <a:p>
            <a:pPr>
              <a:lnSpc>
                <a:spcPct val="120000"/>
              </a:lnSpc>
              <a:spcBef>
                <a:spcPts val="400"/>
              </a:spcBef>
              <a:spcAft>
                <a:spcPts val="800"/>
              </a:spcAft>
              <a:buNone/>
              <a:defRPr sz="1400">
                <a:latin typeface="Tahoma" pitchFamily="1" charset="0"/>
                <a:ea typeface="Tahoma" pitchFamily="1" charset="0"/>
                <a:cs typeface="Tahoma" pitchFamily="1" charset="0"/>
              </a:defRPr>
            </a:pPr>
            <a:r>
              <a:t>Mit der 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	"Hat es schon einmal Ausnahmen gegeben?"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werden Situationen gesucht, in denen das Problem nicht vorhanden war. Da diese Erlebnisse meist ausgeblendet sind, werden sie mit der </a:t>
            </a:r>
            <a:r>
              <a:t>Ausnahmefrage wieder in den Blickpunkt gerückt.</a:t>
            </a:r>
          </a:p>
          <a:p>
            <a:pPr>
              <a:lnSpc>
                <a:spcPct val="120000"/>
              </a:lnSpc>
              <a:spcBef>
                <a:spcPts val="400"/>
              </a:spcBef>
              <a:spcAft>
                <a:spcPts val="800"/>
              </a:spcAft>
              <a:buNone/>
              <a:defRPr sz="1400">
                <a:latin typeface="Tahoma" pitchFamily="1" charset="0"/>
                <a:ea typeface="Tahoma" pitchFamily="1" charset="0"/>
                <a:cs typeface="Tahoma" pitchFamily="1" charset="0"/>
              </a:defRPr>
            </a:pPr>
            <a:r>
              <a:t>Im nächsten Schritt werden Unterschiede der Situationen gesucht. Mögliche Fragen lauten:</a:t>
            </a:r>
          </a:p>
          <a:p>
            <a:pPr>
              <a:lnSpc>
                <a:spcPct val="120000"/>
              </a:lnSpc>
              <a:spcBef>
                <a:spcPts val="400"/>
              </a:spcBef>
              <a:buNone/>
              <a:defRPr sz="1400">
                <a:latin typeface="Tahoma" pitchFamily="1" charset="0"/>
                <a:ea typeface="Tahoma" pitchFamily="1" charset="0"/>
                <a:cs typeface="Tahoma" pitchFamily="1" charset="0"/>
              </a:defRPr>
            </a:pPr>
            <a:r>
              <a:t>	"Was war da anders?"</a:t>
            </a:r>
          </a:p>
          <a:p>
            <a:pPr>
              <a:lnSpc>
                <a:spcPct val="120000"/>
              </a:lnSpc>
              <a:spcBef>
                <a:spcPts val="400"/>
              </a:spcBef>
              <a:buNone/>
              <a:defRPr sz="1400">
                <a:latin typeface="Tahoma" pitchFamily="1" charset="0"/>
                <a:ea typeface="Tahoma" pitchFamily="1" charset="0"/>
                <a:cs typeface="Tahoma" pitchFamily="1" charset="0"/>
              </a:defRPr>
            </a:pPr>
            <a:r>
              <a:t>	"Gab es Situationen, bei denen Sie bei 10 (oder 9 oder 8) waren?"</a:t>
            </a:r>
          </a:p>
          <a:p>
            <a:pPr>
              <a:lnSpc>
                <a:spcPct val="120000"/>
              </a:lnSpc>
              <a:spcBef>
                <a:spcPts val="400"/>
              </a:spcBef>
              <a:buNone/>
              <a:defRPr sz="1400">
                <a:latin typeface="Tahoma" pitchFamily="1" charset="0"/>
                <a:ea typeface="Tahoma" pitchFamily="1" charset="0"/>
                <a:cs typeface="Tahoma" pitchFamily="1" charset="0"/>
              </a:defRPr>
            </a:pPr>
            <a:r>
              <a:t>	"Wie haben Sie das gemacht?"</a:t>
            </a:r>
          </a:p>
          <a:p>
            <a:pPr>
              <a:lnSpc>
                <a:spcPct val="120000"/>
              </a:lnSpc>
              <a:spcBef>
                <a:spcPts val="400"/>
              </a:spcBef>
              <a:buNone/>
              <a:defRPr sz="1400">
                <a:latin typeface="Tahoma" pitchFamily="1" charset="0"/>
                <a:ea typeface="Tahoma" pitchFamily="1" charset="0"/>
                <a:cs typeface="Tahoma" pitchFamily="1" charset="0"/>
              </a:defRPr>
            </a:pPr>
            <a:r>
              <a:t>	"Können Sie das wiederholen?"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	"Was brauchen Sie, um die 10 (bzw. 9 oder 8) halten zu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1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Wunderfrage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Struktur der </a:t>
            </a:r>
            <a:r>
              <a:t>Wunderfrage lautet:</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Sie gehen abends zu Bett und schlafen ein.</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In der Nacht geschieht ein Wunder, welches Ihre Probleme löst. Aber da Sie schlafen, merken Sie nichts davon.</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Sie wachen am Morgen auf. Woran werden Sie erkennen, dass das Wunder geschehen ist? Was ist dann anders?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1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 nach </a:t>
            </a:r>
            <a:r>
              <a:t>Bewältigungsstrategien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der Klient nicht auf die </a:t>
            </a:r>
            <a:r>
              <a:t>Wunderfrage anspricht, weil er eventuell depressiv oder seine Situation so schwierig ist, kann folgende Strategie eingesetzt werden:</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"Wie in aller Welt haben Sie es geschafft, hierher zu kommen?"</a:t>
            </a:r>
          </a:p>
          <a:p>
            <a:pPr>
              <a:lnSpc>
                <a:spcPct val="120000"/>
              </a:lnSpc>
              <a:spcBef>
                <a:spcPts val="400"/>
              </a:spcBef>
              <a:spcAft>
                <a:spcPts val="200"/>
              </a:spcAft>
              <a:buNone/>
              <a:defRPr sz="1400">
                <a:latin typeface="Tahoma" pitchFamily="1" charset="0"/>
                <a:ea typeface="Tahoma" pitchFamily="1" charset="0"/>
                <a:cs typeface="Tahoma" pitchFamily="1" charset="0"/>
              </a:defRPr>
            </a:pPr>
            <a:r>
              <a:t>Hier werden ausgeblendete Erfolge wie </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Aufstehen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Frühstücken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Auto fahren</a:t>
            </a:r>
          </a:p>
          <a:p>
            <a:pPr marL="720090" indent="-342900">
              <a:lnSpc>
                <a:spcPct val="120000"/>
              </a:lnSpc>
              <a:spcBef>
                <a:spcPts val="1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zum Coaching kommen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gesucht, um zu zeigen, dass doch etwas gut funktioniert.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Das Kriterium für Erfolg ist hier sehr niedrig.</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eine Person sich im Coaching befindet, dann ist sie erfolgreich, da sie sich entschieden hat, Coaching zu nutzen und den Weg dorthin bewältigt hat.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1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JH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Ressourcenfragen nach der </a:t>
            </a:r>
            <a:r>
              <a:t>Skalenfrage </a:t>
            </a:r>
            <a:r>
              <a:rPr sz="1200"/>
              <a:t>(1 von 3)</a:t>
            </a:r>
            <a:endParaRPr sz="1200"/>
          </a:p>
          <a:p>
            <a:pPr>
              <a:lnSpc>
                <a:spcPct val="120000"/>
              </a:lnSpc>
              <a:spcBef>
                <a:spcPts val="400"/>
              </a:spcBef>
              <a:spcAft>
                <a:spcPts val="0"/>
              </a:spcAft>
              <a:buNone/>
              <a:defRPr sz="1400">
                <a:latin typeface="Tahoma" pitchFamily="1" charset="0"/>
                <a:ea typeface="Tahoma" pitchFamily="1" charset="0"/>
                <a:cs typeface="Tahoma" pitchFamily="1" charset="0"/>
              </a:defRPr>
            </a:pPr>
            <a:r>
              <a:t>Der Klient sagt z.B. nach der ersten </a:t>
            </a:r>
            <a:r>
              <a:t>Skalenfrage: </a:t>
            </a:r>
          </a:p>
          <a:p>
            <a:pPr>
              <a:lnSpc>
                <a:spcPct val="120000"/>
              </a:lnSpc>
              <a:spcBef>
                <a:spcPts val="400"/>
              </a:spcBef>
              <a:spcAft>
                <a:spcPts val="800"/>
              </a:spcAft>
              <a:buNone/>
              <a:defRPr sz="1400">
                <a:latin typeface="Tahoma" pitchFamily="1" charset="0"/>
                <a:ea typeface="Tahoma" pitchFamily="1" charset="0"/>
                <a:cs typeface="Tahoma" pitchFamily="1" charset="0"/>
              </a:defRPr>
            </a:pPr>
            <a:r>
              <a:t>	"Ich bin bei 1."</a:t>
            </a:r>
          </a:p>
          <a:p>
            <a:pPr>
              <a:lnSpc>
                <a:spcPct val="120000"/>
              </a:lnSpc>
              <a:spcBef>
                <a:spcPts val="400"/>
              </a:spcBef>
              <a:spcAft>
                <a:spcPts val="0"/>
              </a:spcAft>
              <a:buNone/>
              <a:defRPr sz="1400">
                <a:latin typeface="Tahoma" pitchFamily="1" charset="0"/>
                <a:ea typeface="Tahoma" pitchFamily="1" charset="0"/>
                <a:cs typeface="Tahoma" pitchFamily="1" charset="0"/>
              </a:defRPr>
            </a:pPr>
            <a:r>
              <a:t>Nach einer Intervention wird die </a:t>
            </a:r>
            <a:r>
              <a:t>Skalenfrage wieder gestellt. Sagt er z.B.:</a:t>
            </a:r>
          </a:p>
          <a:p>
            <a:pPr>
              <a:lnSpc>
                <a:spcPct val="120000"/>
              </a:lnSpc>
              <a:spcBef>
                <a:spcPts val="400"/>
              </a:spcBef>
              <a:spcAft>
                <a:spcPts val="0"/>
              </a:spcAft>
              <a:buNone/>
              <a:defRPr sz="1400">
                <a:latin typeface="Tahoma" pitchFamily="1" charset="0"/>
                <a:ea typeface="Tahoma" pitchFamily="1" charset="0"/>
                <a:cs typeface="Tahoma" pitchFamily="1" charset="0"/>
              </a:defRPr>
            </a:pPr>
            <a:r>
              <a:t>	"Ich bin erst bei 4.",</a:t>
            </a:r>
          </a:p>
          <a:p>
            <a:pPr>
              <a:lnSpc>
                <a:spcPct val="120000"/>
              </a:lnSpc>
              <a:spcBef>
                <a:spcPts val="400"/>
              </a:spcBef>
              <a:spcAft>
                <a:spcPts val="800"/>
              </a:spcAft>
              <a:buNone/>
              <a:defRPr sz="1400">
                <a:latin typeface="Tahoma" pitchFamily="1" charset="0"/>
                <a:ea typeface="Tahoma" pitchFamily="1" charset="0"/>
                <a:cs typeface="Tahoma" pitchFamily="1" charset="0"/>
              </a:defRPr>
            </a:pPr>
            <a:r>
              <a:t>hat er höhere Erwartungen gehabt und ist eventuell unzufrieden.</a:t>
            </a:r>
          </a:p>
          <a:p>
            <a:pPr>
              <a:lnSpc>
                <a:spcPct val="120000"/>
              </a:lnSpc>
              <a:spcBef>
                <a:spcPts val="400"/>
              </a:spcBef>
              <a:spcAft>
                <a:spcPts val="0"/>
              </a:spcAft>
              <a:buNone/>
              <a:defRPr sz="1400">
                <a:latin typeface="Tahoma" pitchFamily="1" charset="0"/>
                <a:ea typeface="Tahoma" pitchFamily="1" charset="0"/>
                <a:cs typeface="Tahoma" pitchFamily="1" charset="0"/>
              </a:defRPr>
            </a:pPr>
            <a:r>
              <a:t>Dann reagiert der Coach: "Oh, sie sind schon bei 4!" </a:t>
            </a:r>
          </a:p>
          <a:p>
            <a:pPr>
              <a:lnSpc>
                <a:spcPct val="120000"/>
              </a:lnSpc>
              <a:spcBef>
                <a:spcPts val="400"/>
              </a:spcBef>
              <a:spcAft>
                <a:spcPts val="800"/>
              </a:spcAft>
              <a:buNone/>
              <a:defRPr sz="1400">
                <a:latin typeface="Tahoma" pitchFamily="1" charset="0"/>
                <a:ea typeface="Tahoma" pitchFamily="1" charset="0"/>
                <a:cs typeface="Tahoma" pitchFamily="1" charset="0"/>
              </a:defRPr>
            </a:pPr>
            <a:r>
              <a:t>Hier wird die Leistung gewürdigt, von 1 nach 4 gekommen zu sein.</a:t>
            </a:r>
          </a:p>
          <a:p>
            <a:pPr>
              <a:lnSpc>
                <a:spcPct val="120000"/>
              </a:lnSpc>
              <a:spcBef>
                <a:spcPts val="400"/>
              </a:spcBef>
              <a:spcAft>
                <a:spcPts val="800"/>
              </a:spcAft>
              <a:buNone/>
              <a:defRPr sz="1400">
                <a:latin typeface="Tahoma" pitchFamily="1" charset="0"/>
                <a:ea typeface="Tahoma" pitchFamily="1" charset="0"/>
                <a:cs typeface="Tahoma" pitchFamily="1" charset="0"/>
              </a:defRPr>
            </a:pPr>
            <a:r>
              <a:rPr i="1">
                <a:solidFill>
                  <a:srgbClr val="262626"/>
                </a:solidFill>
              </a:rPr>
              <a:t>'</a:t>
            </a:r>
            <a:r>
              <a:rPr b="1" i="1">
                <a:solidFill>
                  <a:srgbClr val="262626"/>
                </a:solidFill>
              </a:rPr>
              <a:t>Erst bei 4'</a:t>
            </a:r>
            <a:r>
              <a:t> wirkt problemorientiert, während</a:t>
            </a:r>
            <a:r>
              <a:rPr>
                <a:solidFill>
                  <a:schemeClr val="hlink"/>
                </a:solidFill>
              </a:rPr>
              <a:t> </a:t>
            </a:r>
            <a:r>
              <a:rPr b="1" i="1">
                <a:solidFill>
                  <a:schemeClr val="hlink"/>
                </a:solidFill>
              </a:rPr>
              <a:t>'schon bei 4'</a:t>
            </a:r>
            <a:r>
              <a:t> den Fortschritt honoriert und damit </a:t>
            </a:r>
            <a:r>
              <a:t>lösungsorientiert wirkt.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1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1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oH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1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AeWQ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M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8O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I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RpdX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2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OmA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A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defRPr sz="1800" b="1">
                <a:solidFill>
                  <a:schemeClr val="accent1"/>
                </a:solidFill>
              </a:defRPr>
            </a:pPr>
            <a:r>
              <a:t>Lösungsfokussierte </a:t>
            </a:r>
            <a:r>
              <a:t>Gesprächsführung</a:t>
            </a:r>
          </a:p>
        </p:txBody>
      </p:sp>
    </p:spTree>
  </p:cSld>
  <p:clrMapOvr>
    <a:masterClrMapping/>
  </p:clrMapOvr>
  <p:timing>
    <p:tnLst>
      <p:par>
        <p:cTn id="1" dur="indefinite" restart="never" nodeType="tmRoot"/>
      </p:par>
    </p:tnLst>
  </p:timing>
</p:sld>
</file>

<file path=ppt/slides/slide3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(1 von 6)</a:t>
            </a:r>
          </a:p>
          <a:p>
            <a:pPr marL="360045" indent="0">
              <a:spcBef>
                <a:spcPts val="600"/>
              </a:spcBef>
              <a:spcAft>
                <a:spcPts val="1200"/>
              </a:spcAft>
              <a:buNone/>
              <a:defRPr sz="1400" i="1">
                <a:latin typeface="Tahoma" pitchFamily="1" charset="0"/>
                <a:ea typeface="Arial" pitchFamily="1" charset="0"/>
                <a:cs typeface="Arial" pitchFamily="1" charset="0"/>
              </a:defRPr>
            </a:pPr>
            <a:r>
              <a:t>"Als persönliche Krisen bezeichnet man emotional belastende Situationen, die mit dem üblichen </a:t>
            </a:r>
            <a:r>
              <a:t>Handlungs- und </a:t>
            </a:r>
            <a:r>
              <a:t>Reaktionsrepertoire nicht ausreichend bewältigt werden können. ...</a:t>
            </a:r>
          </a:p>
          <a:p>
            <a:pPr marL="360045" indent="0">
              <a:spcBef>
                <a:spcPts val="600"/>
              </a:spcBef>
              <a:spcAft>
                <a:spcPts val="1200"/>
              </a:spcAft>
              <a:buNone/>
              <a:defRPr sz="1400" i="1">
                <a:latin typeface="Tahoma" pitchFamily="1" charset="0"/>
                <a:ea typeface="Arial" pitchFamily="1" charset="0"/>
                <a:cs typeface="Arial" pitchFamily="1" charset="0"/>
              </a:defRPr>
            </a:pPr>
            <a:r>
              <a:t>Man fühlt sich dann von Gefühlen überschwemmt, im Denken festgefahren und in der Handlungsfähigkeit stark eingeschränkt."</a:t>
            </a:r>
          </a:p>
          <a:p>
            <a:pPr marL="360045" indent="0" algn="r">
              <a:spcBef>
                <a:spcPts val="600"/>
              </a:spcBef>
              <a:spcAft>
                <a:spcPts val="1200"/>
              </a:spcAft>
              <a:buNone/>
              <a:defRPr sz="1400">
                <a:latin typeface="Tahoma" pitchFamily="1" charset="0"/>
                <a:ea typeface="Arial" pitchFamily="1" charset="0"/>
                <a:cs typeface="Arial" pitchFamily="1" charset="0"/>
              </a:defRPr>
            </a:pPr>
            <a:r>
              <a:t>(</a:t>
            </a:r>
            <a:r>
              <a:t>Fischer-Epe, M.: Coaching - Miteinander Ziele erreichen, </a:t>
            </a:r>
            <a:r>
              <a:t>Rowohlt, 2011, S. 133)</a:t>
            </a:r>
          </a:p>
          <a:p>
            <a:pPr marL="360045" indent="0">
              <a:spcBef>
                <a:spcPts val="2600"/>
              </a:spcBef>
              <a:spcAft>
                <a:spcPts val="1200"/>
              </a:spcAft>
              <a:buNone/>
              <a:defRPr sz="1400">
                <a:latin typeface="Tahoma" pitchFamily="1" charset="0"/>
                <a:ea typeface="Arial" pitchFamily="1" charset="0"/>
                <a:cs typeface="Arial" pitchFamily="1" charset="0"/>
              </a:defRPr>
            </a:pPr>
            <a:r>
              <a:t>Eine Krise ist das Ergebnis der </a:t>
            </a:r>
            <a:r>
              <a:rPr b="1" i="1">
                <a:solidFill>
                  <a:srgbClr val="7F007F"/>
                </a:solidFill>
              </a:rPr>
              <a:t>subjektiven Bewertung einer Situation</a:t>
            </a:r>
            <a:r>
              <a:t>, mit der der Klient </a:t>
            </a:r>
            <a:br/>
            <a:r>
              <a:t>psychisch und physisch überfordert ist.</a:t>
            </a:r>
          </a:p>
          <a:p>
            <a:pPr marL="360045" indent="0">
              <a:spcBef>
                <a:spcPts val="600"/>
              </a:spcBef>
              <a:spcAft>
                <a:spcPts val="1200"/>
              </a:spcAft>
              <a:buNone/>
              <a:defRPr sz="1400">
                <a:latin typeface="Tahoma" pitchFamily="1" charset="0"/>
                <a:ea typeface="Arial" pitchFamily="1" charset="0"/>
                <a:cs typeface="Arial" pitchFamily="1" charset="0"/>
              </a:defRPr>
            </a:pPr>
            <a:r>
              <a:t>Es nützt dem Klienten wenig, wenn Sie als Berater die Situation verändern.</a:t>
            </a:r>
          </a:p>
          <a:p>
            <a:pPr marL="360045" indent="0">
              <a:spcBef>
                <a:spcPts val="600"/>
              </a:spcBef>
              <a:spcAft>
                <a:spcPts val="1200"/>
              </a:spcAft>
              <a:buNone/>
              <a:defRPr sz="1400">
                <a:latin typeface="Tahoma" pitchFamily="1" charset="0"/>
                <a:ea typeface="Arial" pitchFamily="1" charset="0"/>
                <a:cs typeface="Arial" pitchFamily="1" charset="0"/>
              </a:defRPr>
            </a:pPr>
            <a:r>
              <a:t>Der Klient benötigt Unterstützung, um in Zukunft mit solchen Situationen besser umgehen zu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3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QBcm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(2 von 6)</a:t>
            </a:r>
          </a:p>
          <a:p>
            <a:pPr marL="360045" indent="0">
              <a:spcBef>
                <a:spcPts val="600"/>
              </a:spcBef>
              <a:spcAft>
                <a:spcPts val="1200"/>
              </a:spcAft>
              <a:buNone/>
              <a:defRPr sz="1400">
                <a:latin typeface="Tahoma" pitchFamily="1" charset="0"/>
                <a:ea typeface="Arial" pitchFamily="1" charset="0"/>
                <a:cs typeface="Arial" pitchFamily="1" charset="0"/>
              </a:defRPr>
            </a:pPr>
            <a:r>
              <a:t>Auslöser von Krisen sind Situationen, welche</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die eigene Person betreffen.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die Situation im sozialen Umfeld betreffen.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die eigenen Rollen betreffen.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die eigene Person und ihre Wirkung im System betreffen.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3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gA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(3 von 6)</a:t>
            </a:r>
          </a:p>
          <a:p>
            <a:pPr marL="360045" indent="0">
              <a:spcBef>
                <a:spcPts val="600"/>
              </a:spcBef>
              <a:spcAft>
                <a:spcPts val="1200"/>
              </a:spcAft>
              <a:buNone/>
              <a:defRPr sz="1400">
                <a:latin typeface="Tahoma" pitchFamily="1" charset="0"/>
                <a:ea typeface="Arial" pitchFamily="1" charset="0"/>
                <a:cs typeface="Arial" pitchFamily="1" charset="0"/>
              </a:defRPr>
            </a:pPr>
            <a:r>
              <a:t>Die eigene Person betreffend:</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das Erleben der eigenen Leistungsgrenzen oder –</a:t>
            </a:r>
            <a:r>
              <a:t>veränderungen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Misserfolge oder Kränkungen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unerreichte oder nicht erreichbare Ziele</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Normen und Werte werden unklar, geraten in Gefahr oder müssen geändert werden.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Bedrohungen auf persönlicher oder materieller Ebene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3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(4 von 6)</a:t>
            </a:r>
          </a:p>
          <a:p>
            <a:pPr marL="360045" indent="0">
              <a:spcBef>
                <a:spcPts val="600"/>
              </a:spcBef>
              <a:spcAft>
                <a:spcPts val="1200"/>
              </a:spcAft>
              <a:buNone/>
              <a:defRPr sz="1400">
                <a:latin typeface="Tahoma" pitchFamily="1" charset="0"/>
                <a:ea typeface="Arial" pitchFamily="1" charset="0"/>
                <a:cs typeface="Arial" pitchFamily="1" charset="0"/>
              </a:defRPr>
            </a:pPr>
            <a:r>
              <a:t>Die Situation im sozialen Umfeld betreffend:</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eingebunden sein oder </a:t>
            </a:r>
            <a:r>
              <a:t>ausgegrenzt bzw. getrennt sein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Stabilität und Vertrauen in Beziehungen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Macht und Ohnmacht</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Konflikte, </a:t>
            </a:r>
            <a:r>
              <a:t>Intergruppenkonflikte</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Position und Abgrenzung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3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(5 von 6)</a:t>
            </a:r>
          </a:p>
          <a:p>
            <a:pPr marL="360045" indent="0">
              <a:spcBef>
                <a:spcPts val="600"/>
              </a:spcBef>
              <a:spcAft>
                <a:spcPts val="1200"/>
              </a:spcAft>
              <a:buNone/>
              <a:defRPr sz="1400">
                <a:latin typeface="Tahoma" pitchFamily="1" charset="0"/>
                <a:ea typeface="Arial" pitchFamily="1" charset="0"/>
                <a:cs typeface="Arial" pitchFamily="1" charset="0"/>
              </a:defRPr>
            </a:pPr>
            <a:r>
              <a:t>Die eigenen Rollen betreffend:</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Person und Position passen nicht mehr zusammen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Rollen sind inkompatibel</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Rollenerwartungen ändern sich</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Rollenanforderungen überfordern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Rollenwechsel gewünscht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3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P8TWj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Krisen und Auslöser </a:t>
            </a:r>
            <a:r>
              <a:t>(6 von 6)</a:t>
            </a:r>
          </a:p>
          <a:p>
            <a:pPr marL="360045" indent="0">
              <a:spcBef>
                <a:spcPts val="600"/>
              </a:spcBef>
              <a:spcAft>
                <a:spcPts val="1200"/>
              </a:spcAft>
              <a:buNone/>
              <a:defRPr sz="1400">
                <a:latin typeface="Tahoma" pitchFamily="1" charset="0"/>
                <a:ea typeface="Arial" pitchFamily="1" charset="0"/>
                <a:cs typeface="Arial" pitchFamily="1" charset="0"/>
              </a:defRPr>
            </a:pPr>
            <a:r>
              <a:t>Die eigene Person und ihre Wirkung im System betreffend:</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meine Wirkung in der Organisation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große Veränderungen oder Umstrukturierungen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führen und geführt werden</a:t>
            </a:r>
          </a:p>
          <a:p>
            <a:pPr marL="791845" indent="-342900">
              <a:spcBef>
                <a:spcPts val="6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Beförderung, Versetzung, Stellenwechsel, Kündigung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3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xhOm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L+/AAAAAAAAMAAAABQAAAAAAAAAAAD//wAAAQAAAP//AAABAA=="/>
              </a:ext>
            </a:extLst>
          </p:cNvSpPr>
          <p:nvPr>
            <p:ph type="obj" idx="4294967295"/>
          </p:nvPr>
        </p:nvSpPr>
        <p:spPr>
          <a:xfrm>
            <a:off x="370205" y="1115695"/>
            <a:ext cx="8315325" cy="5377180"/>
          </a:xfrm>
          <a:prstGeom prst="rect">
            <a:avLst/>
          </a:prstGeom>
        </p:spPr>
        <p:txBody>
          <a:bodyPr vert="horz" wrap="square" lIns="91440" tIns="45720" rIns="91440" bIns="45720" numCol="1" spcCol="215900" anchor="t">
            <a:prstTxWarp prst="textNoShape">
              <a:avLst/>
            </a:prstTxWarp>
          </a:bodyPr>
          <a:lstStyle/>
          <a:p>
            <a:pPr marL="0" indent="0">
              <a:spcBef>
                <a:spcPts val="0"/>
              </a:spcBef>
              <a:spcAft>
                <a:spcPts val="1800"/>
              </a:spcAft>
              <a:buNone/>
              <a:defRPr sz="1200">
                <a:latin typeface="Tahoma" pitchFamily="1" charset="0"/>
                <a:ea typeface="Tahoma" pitchFamily="1" charset="0"/>
                <a:cs typeface="Tahoma" pitchFamily="1" charset="0"/>
              </a:defRPr>
            </a:pPr>
            <a:r>
              <a:rPr sz="1800"/>
              <a:t>Typische Veränderungen im Denken, Fühlen und Handeln in Krisen</a:t>
            </a:r>
            <a:endParaRPr sz="1800"/>
          </a:p>
          <a:p>
            <a:pPr marL="0">
              <a:spcBef>
                <a:spcPts val="600"/>
              </a:spcBef>
              <a:spcAft>
                <a:spcPts val="1200"/>
              </a:spcAft>
              <a:buNone/>
              <a:defRPr sz="1400">
                <a:latin typeface="Tahoma" pitchFamily="1" charset="0"/>
                <a:ea typeface="Tahoma" pitchFamily="1" charset="0"/>
                <a:cs typeface="Tahoma" pitchFamily="1" charset="0"/>
              </a:defRPr>
            </a:pPr>
            <a:r>
              <a:t>Krisen führen zu einer Veränderung des Verhaltens.</a:t>
            </a:r>
          </a:p>
          <a:p>
            <a:pPr marL="0">
              <a:spcBef>
                <a:spcPts val="600"/>
              </a:spcBef>
              <a:spcAft>
                <a:spcPts val="1200"/>
              </a:spcAft>
              <a:buNone/>
              <a:defRPr sz="1400">
                <a:latin typeface="Tahoma" pitchFamily="1" charset="0"/>
                <a:ea typeface="Tahoma" pitchFamily="1" charset="0"/>
                <a:cs typeface="Tahoma" pitchFamily="1" charset="0"/>
              </a:defRPr>
            </a:pPr>
            <a:r>
              <a:t>Aufgrund der </a:t>
            </a:r>
            <a:r>
              <a:t>Problembetrachtung wird Denken und Fühlen in ganz bestimmte Richtungen gelenkt.</a:t>
            </a:r>
          </a:p>
          <a:p>
            <a:pPr marL="720090">
              <a:spcBef>
                <a:spcPts val="6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Statt souverän zu handeln beginnt ein innerer Dialog, der mit eingeschränkten Ressourcen geführt wird und nicht zu Ergebnissen kommt.</a:t>
            </a:r>
          </a:p>
          <a:p>
            <a:pPr marL="720090">
              <a:spcBef>
                <a:spcPts val="6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Die Krise führt zu Unsicherheit, welche Entscheidungen erschwert.</a:t>
            </a:r>
          </a:p>
          <a:p>
            <a:pPr marL="720090">
              <a:spcBef>
                <a:spcPts val="6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Statt mit der gewohnten Energie zu agieren, lähmt die Krise, da der Fokus auf das Problem gerichtet bleibt.</a:t>
            </a:r>
          </a:p>
          <a:p>
            <a:pPr marL="720090">
              <a:spcBef>
                <a:spcPts val="6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Das </a:t>
            </a:r>
            <a:r>
              <a:t>Krisenempfinden führt zu einem aufgewühlten inneren Zustand. </a:t>
            </a:r>
            <a:r>
              <a:t>Problemlösende Entscheidungen scheinen innerhalb des eigenen Kompetenz- und </a:t>
            </a:r>
            <a:r>
              <a:t>Ressourcenbereichs nicht möglich zu sein.</a:t>
            </a:r>
          </a:p>
          <a:p>
            <a:pPr marL="720090">
              <a:spcBef>
                <a:spcPts val="6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Diese eingeschränkte Handlungsfähigkeit führt zur Ratlosigkeit und Unzufriedenheit.</a:t>
            </a:r>
          </a:p>
        </p:txBody>
      </p:sp>
      <p:sp>
        <p:nvSpPr>
          <p:cNvPr id="3"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psYX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3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M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Arial" pitchFamily="1" charset="0"/>
                <a:cs typeface="Arial" pitchFamily="1" charset="0"/>
              </a:defRPr>
            </a:pPr>
            <a:r>
              <a:rPr sz="1800"/>
              <a:t>Hilfreiche Interventionen zur Klärung</a:t>
            </a:r>
            <a:endParaRPr sz="1800"/>
          </a:p>
          <a:p>
            <a:pPr marL="360045" indent="0">
              <a:spcBef>
                <a:spcPts val="600"/>
              </a:spcBef>
              <a:spcAft>
                <a:spcPts val="600"/>
              </a:spcAft>
              <a:buNone/>
              <a:defRPr sz="1400">
                <a:latin typeface="Tahoma" pitchFamily="1" charset="0"/>
                <a:ea typeface="Arial" pitchFamily="1" charset="0"/>
                <a:cs typeface="Arial" pitchFamily="1" charset="0"/>
              </a:defRPr>
            </a:pPr>
            <a:r>
              <a:t>Beobachterposition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individuelles Umgehen mit der Krise akzeptieren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Emotionalität akzeptieren und begleiten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Krisenverläufe erklären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die Krise würdigen (Was sind die Chancen?)</a:t>
            </a:r>
          </a:p>
          <a:p>
            <a:pPr marL="791845" indent="-342900">
              <a:spcBef>
                <a:spcPts val="1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Ressourcen im Krisen-Umfeld aktivieren (Wer/Was kann jetzt hilfreich sein?)</a:t>
            </a:r>
          </a:p>
          <a:p>
            <a:pPr marL="360045" indent="0">
              <a:spcBef>
                <a:spcPts val="600"/>
              </a:spcBef>
              <a:spcAft>
                <a:spcPts val="600"/>
              </a:spcAft>
              <a:buNone/>
              <a:defRPr sz="1400">
                <a:latin typeface="Tahoma" pitchFamily="1" charset="0"/>
                <a:ea typeface="Arial" pitchFamily="1" charset="0"/>
                <a:cs typeface="Arial" pitchFamily="1" charset="0"/>
              </a:defRPr>
            </a:pPr>
            <a:r>
              <a:t>Arbeit mit der Zeit</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bisherige Lösungsversuche erfragen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Rückblick auf frühere erfolgreiche </a:t>
            </a:r>
            <a:r>
              <a:t>Bewältigungsstrategien</a:t>
            </a:r>
          </a:p>
          <a:p>
            <a:pPr marL="791845" indent="-342900">
              <a:spcBef>
                <a:spcPts val="100"/>
              </a:spcBef>
              <a:spcAft>
                <a:spcPts val="1200"/>
              </a:spcAft>
              <a:buClr>
                <a:schemeClr val="folHlink"/>
              </a:buClr>
              <a:buFont typeface="Wingdings" pitchFamily="2" charset="2"/>
              <a:buChar char=""/>
              <a:defRPr sz="1400">
                <a:latin typeface="Tahoma" pitchFamily="1" charset="0"/>
                <a:ea typeface="Arial" pitchFamily="1" charset="0"/>
                <a:cs typeface="Arial" pitchFamily="1" charset="0"/>
              </a:defRPr>
            </a:pPr>
            <a:r>
              <a:t>Hypothetische Lösungen aus der Zukunftsperspektive (Mal angenommen, es sind einige Jahre vergangen, es geht Ihnen gut und Sie blicken zurück: Wie haben Sie es damals geschafft, die Krise zu bewältigen?)</a:t>
            </a:r>
          </a:p>
          <a:p>
            <a:pPr marL="360045" indent="0">
              <a:spcBef>
                <a:spcPts val="600"/>
              </a:spcBef>
              <a:spcAft>
                <a:spcPts val="600"/>
              </a:spcAft>
              <a:buNone/>
              <a:defRPr sz="1400">
                <a:latin typeface="Tahoma" pitchFamily="1" charset="0"/>
                <a:ea typeface="Arial" pitchFamily="1" charset="0"/>
                <a:cs typeface="Arial" pitchFamily="1" charset="0"/>
              </a:defRPr>
            </a:pPr>
            <a:r>
              <a:t>Gesprächstechniken</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Körperhaltung spiegeln (Rapport)</a:t>
            </a:r>
          </a:p>
          <a:p>
            <a:pPr marL="791845" indent="-342900">
              <a:spcBef>
                <a:spcPts val="100"/>
              </a:spcBef>
              <a:buClr>
                <a:schemeClr val="folHlink"/>
              </a:buClr>
              <a:buFont typeface="Wingdings" pitchFamily="2" charset="2"/>
              <a:buChar char=""/>
              <a:defRPr sz="1400">
                <a:latin typeface="Tahoma" pitchFamily="1" charset="0"/>
                <a:ea typeface="Arial" pitchFamily="1" charset="0"/>
                <a:cs typeface="Arial" pitchFamily="1" charset="0"/>
              </a:defRPr>
            </a:pPr>
            <a:r>
              <a:t>aktives Zuhören</a:t>
            </a:r>
          </a:p>
          <a:p>
            <a:pPr marL="0" indent="0" algn="r">
              <a:spcBef>
                <a:spcPts val="1700"/>
              </a:spcBef>
              <a:buNone/>
              <a:defRPr sz="1400" i="1">
                <a:latin typeface="Tahoma" pitchFamily="1" charset="0"/>
                <a:ea typeface="Arial" pitchFamily="1" charset="0"/>
                <a:cs typeface="Arial" pitchFamily="1" charset="0"/>
              </a:defRPr>
            </a:pPr>
            <a:r>
              <a:t>Übung: Krisensituation aus </a:t>
            </a:r>
            <a:r>
              <a:t>Beobachterposition wahrnehmen und </a:t>
            </a:r>
            <a:br/>
            <a:r>
              <a:t>Ressourcen aktivieren, </a:t>
            </a:r>
            <a:r>
              <a:t>Gesprächstechniken anwenden.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BA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A=="/>
      </p:ext>
    </p:extLst>
  </p:timing>
</p:sld>
</file>

<file path=ppt/slides/slide3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CxNQAAuCcAABAAAAAmAAAACAAAAP//////////MAAAABQAAAAAAAAAAAD//wAAAQAAAP//AAABAA=="/>
              </a:ext>
            </a:extLst>
          </p:cNvSpPr>
          <p:nvPr/>
        </p:nvSpPr>
        <p:spPr>
          <a:xfrm>
            <a:off x="332105" y="1080135"/>
            <a:ext cx="8395970"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Arial" pitchFamily="1" charset="0"/>
                <a:cs typeface="Arial" pitchFamily="1" charset="0"/>
              </a:defRPr>
            </a:pPr>
            <a:r>
              <a:t>Innere Werte </a:t>
            </a:r>
            <a:r>
              <a:rPr sz="1200"/>
              <a:t>(1 von 2)</a:t>
            </a:r>
            <a:endParaRPr sz="1200"/>
          </a:p>
          <a:p>
            <a:pPr marL="360045">
              <a:spcBef>
                <a:spcPts val="600"/>
              </a:spcBef>
              <a:spcAft>
                <a:spcPts val="600"/>
              </a:spcAft>
              <a:defRPr sz="1400">
                <a:latin typeface="Tahoma" pitchFamily="1" charset="0"/>
                <a:ea typeface="Arial" pitchFamily="1" charset="0"/>
                <a:cs typeface="Arial" pitchFamily="1" charset="0"/>
              </a:defRPr>
            </a:pPr>
            <a:r>
              <a:rPr b="1" i="1">
                <a:solidFill>
                  <a:srgbClr val="23A092"/>
                </a:solidFill>
              </a:rPr>
              <a:t>Werte</a:t>
            </a:r>
            <a:r>
              <a:t> sind grundlegende Faktoren, die der inneren Orientierung dienen.</a:t>
            </a:r>
          </a:p>
          <a:p>
            <a:pPr marL="360045">
              <a:spcBef>
                <a:spcPts val="600"/>
              </a:spcBef>
              <a:spcAft>
                <a:spcPts val="600"/>
              </a:spcAft>
              <a:defRPr sz="1400">
                <a:latin typeface="Tahoma" pitchFamily="1" charset="0"/>
                <a:ea typeface="Arial" pitchFamily="1" charset="0"/>
                <a:cs typeface="Arial" pitchFamily="1" charset="0"/>
              </a:defRPr>
            </a:pPr>
            <a:r>
              <a:t>Sie werden schon vom Kindesalter an geprägt und sind prinzipiell stabil.</a:t>
            </a:r>
          </a:p>
          <a:p>
            <a:pPr marL="360045">
              <a:spcBef>
                <a:spcPts val="600"/>
              </a:spcBef>
              <a:spcAft>
                <a:spcPts val="600"/>
              </a:spcAft>
              <a:defRPr sz="1400">
                <a:latin typeface="Tahoma" pitchFamily="1" charset="0"/>
                <a:ea typeface="Arial" pitchFamily="1" charset="0"/>
                <a:cs typeface="Arial" pitchFamily="1" charset="0"/>
              </a:defRPr>
            </a:pPr>
            <a:r>
              <a:t>Beispiele: </a:t>
            </a:r>
            <a:r>
              <a:rPr i="1">
                <a:solidFill>
                  <a:srgbClr val="23A092"/>
                </a:solidFill>
              </a:rPr>
              <a:t>Sauberkeit, Ordnung, Höflichkeit, Pünktlichkeit, Zuverlässigkeit, ...</a:t>
            </a:r>
            <a:endParaRPr i="1">
              <a:solidFill>
                <a:srgbClr val="23A092"/>
              </a:solidFill>
            </a:endParaRPr>
          </a:p>
          <a:p>
            <a:pPr marL="360045">
              <a:spcBef>
                <a:spcPts val="600"/>
              </a:spcBef>
              <a:spcAft>
                <a:spcPts val="600"/>
              </a:spcAft>
              <a:defRPr sz="1400">
                <a:latin typeface="Tahoma" pitchFamily="1" charset="0"/>
                <a:ea typeface="Arial" pitchFamily="1" charset="0"/>
                <a:cs typeface="Arial" pitchFamily="1" charset="0"/>
              </a:defRPr>
            </a:pPr>
            <a:r>
              <a:t>Sie sind dem betreffenden Menschen wichtig, sind innere </a:t>
            </a:r>
            <a:r>
              <a:t>Motivatoren und lenken das Denken </a:t>
            </a:r>
            <a:br/>
            <a:r>
              <a:t>und Handeln.</a:t>
            </a:r>
          </a:p>
          <a:p>
            <a:pPr marL="360045">
              <a:spcBef>
                <a:spcPts val="600"/>
              </a:spcBef>
              <a:spcAft>
                <a:spcPts val="600"/>
              </a:spcAft>
              <a:defRPr sz="1400">
                <a:latin typeface="Tahoma" pitchFamily="1" charset="0"/>
                <a:ea typeface="Arial" pitchFamily="1" charset="0"/>
                <a:cs typeface="Arial" pitchFamily="1" charset="0"/>
              </a:defRPr>
            </a:pPr>
            <a:r>
              <a:t>Sie sind abstrakt und haben in der Sprache des Klienten eine Bedeutung.</a:t>
            </a:r>
          </a:p>
          <a:p>
            <a:pPr marL="360045">
              <a:spcBef>
                <a:spcPts val="600"/>
              </a:spcBef>
              <a:spcAft>
                <a:spcPts val="600"/>
              </a:spcAft>
              <a:defRPr sz="1400">
                <a:latin typeface="Tahoma" pitchFamily="1" charset="0"/>
                <a:ea typeface="Arial" pitchFamily="1" charset="0"/>
                <a:cs typeface="Arial" pitchFamily="1" charset="0"/>
              </a:defRPr>
            </a:pPr>
            <a:r>
              <a:t>Werte haben einen großen Einfluss darauf, wie wir unsere Umwelt wahrnehmen und wie wir andere Menschen begegnen.</a:t>
            </a:r>
          </a:p>
          <a:p>
            <a:pPr marL="360045">
              <a:spcBef>
                <a:spcPts val="600"/>
              </a:spcBef>
              <a:spcAft>
                <a:spcPts val="600"/>
              </a:spcAft>
              <a:defRPr sz="1400">
                <a:latin typeface="Tahoma" pitchFamily="1" charset="0"/>
                <a:ea typeface="Arial" pitchFamily="1" charset="0"/>
                <a:cs typeface="Arial" pitchFamily="1" charset="0"/>
              </a:defRPr>
            </a:pPr>
            <a:r>
              <a:t>Abhängig von der Lebensphase können aber auch neue Werte hinzukommen (z.B. 'Familie' nach der Geburt eines Kindes).</a:t>
            </a:r>
          </a:p>
          <a:p>
            <a:pPr marL="360045">
              <a:spcBef>
                <a:spcPts val="600"/>
              </a:spcBef>
              <a:spcAft>
                <a:spcPts val="600"/>
              </a:spcAft>
              <a:defRPr sz="1400">
                <a:latin typeface="Tahoma" pitchFamily="1" charset="0"/>
                <a:ea typeface="Arial" pitchFamily="1" charset="0"/>
                <a:cs typeface="Arial" pitchFamily="1" charset="0"/>
              </a:defRPr>
            </a:pPr>
            <a:r>
              <a:t>Es gibt </a:t>
            </a:r>
            <a:r>
              <a:rPr b="1" i="1">
                <a:solidFill>
                  <a:srgbClr val="23A092"/>
                </a:solidFill>
              </a:rPr>
              <a:t>gesellschaftliche Werte</a:t>
            </a:r>
            <a:r>
              <a:t>, auf deren Basis eine Gesellschaft aufgebaut ist, z.B.:</a:t>
            </a:r>
          </a:p>
          <a:p>
            <a:pPr marL="899795">
              <a:spcBef>
                <a:spcPts val="0"/>
              </a:spcBef>
              <a:spcAft>
                <a:spcPts val="600"/>
              </a:spcAft>
              <a:defRPr sz="1400" i="1">
                <a:solidFill>
                  <a:srgbClr val="23A092"/>
                </a:solidFill>
                <a:latin typeface="Tahoma" pitchFamily="1" charset="0"/>
                <a:ea typeface="Arial" pitchFamily="1" charset="0"/>
                <a:cs typeface="Arial" pitchFamily="1" charset="0"/>
              </a:defRPr>
            </a:pPr>
            <a:r>
              <a:t>Freiheit, Gerechtigkeit, Gleichberechtigung, Fortschritt,</a:t>
            </a:r>
          </a:p>
          <a:p>
            <a:pPr marL="360045">
              <a:spcBef>
                <a:spcPts val="600"/>
              </a:spcBef>
              <a:spcAft>
                <a:spcPts val="600"/>
              </a:spcAft>
              <a:defRPr sz="1400">
                <a:latin typeface="Tahoma" pitchFamily="1" charset="0"/>
                <a:ea typeface="Arial" pitchFamily="1" charset="0"/>
                <a:cs typeface="Arial" pitchFamily="1" charset="0"/>
              </a:defRPr>
            </a:pPr>
            <a:r>
              <a:t>und </a:t>
            </a:r>
            <a:r>
              <a:rPr b="1" i="1">
                <a:solidFill>
                  <a:srgbClr val="23A092"/>
                </a:solidFill>
              </a:rPr>
              <a:t>ethische Werte</a:t>
            </a:r>
            <a:r>
              <a:t>, die eher persönlicher Art sind und nach denen wir handeln und unsere Umgebung bewerten, z.B.:</a:t>
            </a:r>
          </a:p>
          <a:p>
            <a:pPr marL="899795">
              <a:spcBef>
                <a:spcPts val="0"/>
              </a:spcBef>
              <a:spcAft>
                <a:spcPts val="600"/>
              </a:spcAft>
              <a:defRPr sz="1400" i="1">
                <a:solidFill>
                  <a:srgbClr val="23A092"/>
                </a:solidFill>
                <a:latin typeface="Tahoma" pitchFamily="1" charset="0"/>
                <a:ea typeface="Arial" pitchFamily="1" charset="0"/>
                <a:cs typeface="Arial" pitchFamily="1" charset="0"/>
              </a:defRPr>
            </a:pPr>
            <a:r>
              <a:t>Ehrlichkeit, Familie, Respekt, Nähe.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3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uV2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Arial" pitchFamily="1" charset="0"/>
                <a:cs typeface="Arial" pitchFamily="1" charset="0"/>
              </a:defRPr>
            </a:pPr>
            <a:r>
              <a:t>Innere Werte </a:t>
            </a:r>
            <a:r>
              <a:rPr sz="1200"/>
              <a:t>(2 von 2)</a:t>
            </a:r>
            <a:endParaRPr sz="1200"/>
          </a:p>
          <a:p>
            <a:pPr marL="360045">
              <a:spcBef>
                <a:spcPts val="600"/>
              </a:spcBef>
              <a:spcAft>
                <a:spcPts val="600"/>
              </a:spcAft>
              <a:defRPr sz="1400">
                <a:latin typeface="Tahoma" pitchFamily="1" charset="0"/>
                <a:ea typeface="Arial" pitchFamily="1" charset="0"/>
                <a:cs typeface="Arial" pitchFamily="1" charset="0"/>
              </a:defRPr>
            </a:pPr>
            <a:r>
              <a:t>Durch Veränderungen in Beruf oder sozialem Umfeld können </a:t>
            </a:r>
            <a:r>
              <a:t>Wertekonflikte entstehen.</a:t>
            </a:r>
          </a:p>
          <a:p>
            <a:pPr marL="360045">
              <a:spcBef>
                <a:spcPts val="600"/>
              </a:spcBef>
              <a:spcAft>
                <a:spcPts val="600"/>
              </a:spcAft>
              <a:defRPr sz="1400">
                <a:latin typeface="Tahoma" pitchFamily="1" charset="0"/>
                <a:ea typeface="Arial" pitchFamily="1" charset="0"/>
                <a:cs typeface="Arial" pitchFamily="1" charset="0"/>
              </a:defRPr>
            </a:pPr>
            <a:r>
              <a:t>Innere Werte und Lebenslage sind nicht mehr im Einklang oder kollidieren, z.B.:</a:t>
            </a:r>
          </a:p>
          <a:p>
            <a:pPr marL="360045">
              <a:spcBef>
                <a:spcPts val="600"/>
              </a:spcBef>
              <a:spcAft>
                <a:spcPts val="600"/>
              </a:spcAft>
              <a:defRPr sz="1400">
                <a:latin typeface="Tahoma" pitchFamily="1" charset="0"/>
                <a:ea typeface="Arial" pitchFamily="1" charset="0"/>
                <a:cs typeface="Arial" pitchFamily="1" charset="0"/>
              </a:defRPr>
            </a:pPr>
            <a:r>
              <a:t>"Erfolg im Beruf" und "Familie").</a:t>
            </a:r>
          </a:p>
          <a:p>
            <a:pPr marL="360045">
              <a:spcBef>
                <a:spcPts val="600"/>
              </a:spcBef>
              <a:spcAft>
                <a:spcPts val="600"/>
              </a:spcAft>
              <a:defRPr sz="1400">
                <a:latin typeface="Tahoma" pitchFamily="1" charset="0"/>
                <a:ea typeface="Arial" pitchFamily="1" charset="0"/>
                <a:cs typeface="Arial" pitchFamily="1" charset="0"/>
              </a:defRPr>
            </a:pPr>
            <a:r>
              <a:t>Wenn wir uns unsere eigenen Werte bewusst sind, können wir unsere innere Haltung reflektieren.</a:t>
            </a:r>
          </a:p>
          <a:p>
            <a:pPr marL="360045">
              <a:spcBef>
                <a:spcPts val="600"/>
              </a:spcBef>
              <a:spcAft>
                <a:spcPts val="600"/>
              </a:spcAft>
              <a:defRPr sz="1400">
                <a:latin typeface="Tahoma" pitchFamily="1" charset="0"/>
                <a:ea typeface="Arial" pitchFamily="1" charset="0"/>
                <a:cs typeface="Arial" pitchFamily="1" charset="0"/>
              </a:defRPr>
            </a:pPr>
            <a:r>
              <a:t>Unsere innere Haltung gibt "inneren Halt" im Umgang mit Krisen.</a:t>
            </a:r>
          </a:p>
          <a:p>
            <a:pPr marL="360045">
              <a:spcBef>
                <a:spcPts val="600"/>
              </a:spcBef>
              <a:spcAft>
                <a:spcPts val="600"/>
              </a:spcAft>
              <a:defRPr sz="1400">
                <a:latin typeface="Tahoma" pitchFamily="1" charset="0"/>
                <a:ea typeface="Arial" pitchFamily="1" charset="0"/>
                <a:cs typeface="Arial" pitchFamily="1" charset="0"/>
              </a:defRPr>
            </a:pPr>
            <a:r>
              <a:t>Im Rahmen einer Reflexion zur "Coach-/</a:t>
            </a:r>
            <a:r>
              <a:t>Beraterhaltung" ist es auch für </a:t>
            </a:r>
            <a:r>
              <a:t>Coaches sinnvoll, sich mit den eigenen Werten auseinanderzusetzen.</a:t>
            </a:r>
          </a:p>
          <a:p>
            <a:pPr marL="360045">
              <a:spcBef>
                <a:spcPts val="2600"/>
              </a:spcBef>
              <a:spcAft>
                <a:spcPts val="600"/>
              </a:spcAft>
              <a:defRPr sz="1400" i="1">
                <a:latin typeface="Tahoma" pitchFamily="1" charset="0"/>
                <a:ea typeface="Arial" pitchFamily="1" charset="0"/>
                <a:cs typeface="Arial" pitchFamily="1" charset="0"/>
              </a:defRPr>
            </a:pPr>
            <a:r>
              <a:t>Werte-Reflexionsübung</a:t>
            </a:r>
          </a:p>
          <a:p>
            <a:pPr marL="360045">
              <a:spcBef>
                <a:spcPts val="600"/>
              </a:spcBef>
              <a:spcAft>
                <a:spcPts val="600"/>
              </a:spcAft>
              <a:defRPr sz="1400" i="1">
                <a:latin typeface="Tahoma" pitchFamily="1" charset="0"/>
                <a:ea typeface="Arial" pitchFamily="1" charset="0"/>
                <a:cs typeface="Arial" pitchFamily="1" charset="0"/>
              </a:defRPr>
            </a:pPr>
            <a:r>
              <a:t>Dokumentation Seite 59.</a:t>
            </a:r>
          </a:p>
          <a:p>
            <a:pPr marL="360045">
              <a:spcBef>
                <a:spcPts val="600"/>
              </a:spcBef>
              <a:spcAft>
                <a:spcPts val="600"/>
              </a:spcAft>
              <a:defRPr sz="1400" i="1">
                <a:latin typeface="Tahoma" pitchFamily="1" charset="0"/>
                <a:ea typeface="Arial" pitchFamily="1" charset="0"/>
                <a:cs typeface="Arial" pitchFamily="1" charset="0"/>
              </a:defRPr>
            </a:pPr>
            <a:r>
              <a:t>Zuerst </a:t>
            </a:r>
            <a:r>
              <a:t>Einzelrefelxion, dann Austausch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4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Arial" pitchFamily="1" charset="0"/>
                <a:cs typeface="Arial" pitchFamily="1" charset="0"/>
              </a:defRPr>
            </a:pPr>
            <a:r>
              <a:t>Innere Haltung </a:t>
            </a:r>
            <a:r>
              <a:rPr sz="1200"/>
              <a:t>(1 von 2)</a:t>
            </a:r>
            <a:endParaRPr sz="1200"/>
          </a:p>
          <a:p>
            <a:pPr marL="360045">
              <a:spcBef>
                <a:spcPts val="600"/>
              </a:spcBef>
              <a:spcAft>
                <a:spcPts val="600"/>
              </a:spcAft>
              <a:defRPr sz="1400">
                <a:latin typeface="Tahoma" pitchFamily="1" charset="0"/>
                <a:ea typeface="Arial" pitchFamily="1" charset="0"/>
                <a:cs typeface="Arial" pitchFamily="1" charset="0"/>
              </a:defRPr>
            </a:pPr>
            <a:r>
              <a:t>Als innere Haltung bezeichnet die Psychologie die Einstellung, mit der ein Individuum auf Geschehnisse, bestimmte Gruppen von Menschen, Objekte und Situationen reagiert und wie es diese bewertet.</a:t>
            </a:r>
          </a:p>
          <a:p>
            <a:pPr marL="360045">
              <a:spcBef>
                <a:spcPts val="600"/>
              </a:spcBef>
              <a:spcAft>
                <a:spcPts val="600"/>
              </a:spcAft>
              <a:defRPr sz="1400">
                <a:latin typeface="Tahoma" pitchFamily="1" charset="0"/>
                <a:ea typeface="Arial" pitchFamily="1" charset="0"/>
                <a:cs typeface="Arial" pitchFamily="1" charset="0"/>
              </a:defRPr>
            </a:pPr>
            <a:r>
              <a:t>Diese innere Haltung drückt sich aus in Überzeugungen, Vorurteilen, Emotionen und Verhalten.</a:t>
            </a:r>
          </a:p>
          <a:p>
            <a:pPr marL="360045">
              <a:spcBef>
                <a:spcPts val="600"/>
              </a:spcBef>
              <a:spcAft>
                <a:spcPts val="600"/>
              </a:spcAft>
              <a:defRPr sz="1400">
                <a:latin typeface="Tahoma" pitchFamily="1" charset="0"/>
                <a:ea typeface="Arial" pitchFamily="1" charset="0"/>
                <a:cs typeface="Arial" pitchFamily="1" charset="0"/>
              </a:defRPr>
            </a:pPr>
            <a:r>
              <a:t>Eine Einstellung oder Haltung entsteht dadurch, dass man Erfahrungen immer wieder macht.</a:t>
            </a:r>
          </a:p>
          <a:p>
            <a:pPr marL="360045">
              <a:spcBef>
                <a:spcPts val="600"/>
              </a:spcBef>
              <a:spcAft>
                <a:spcPts val="600"/>
              </a:spcAft>
              <a:defRPr sz="1400">
                <a:latin typeface="Tahoma" pitchFamily="1" charset="0"/>
                <a:ea typeface="Arial" pitchFamily="1" charset="0"/>
                <a:cs typeface="Arial" pitchFamily="1" charset="0"/>
              </a:defRPr>
            </a:pPr>
            <a:r>
              <a:t>Daraus lässt sich ableiten, die die eigene innere Haltung, mit der wir durch unser Leben gehen, durch positive und negative Erfahrungen und Situationen entstanden ist.</a:t>
            </a:r>
          </a:p>
          <a:p>
            <a:pPr marL="360045">
              <a:spcBef>
                <a:spcPts val="600"/>
              </a:spcBef>
              <a:spcAft>
                <a:spcPts val="600"/>
              </a:spcAft>
              <a:defRPr sz="1400">
                <a:latin typeface="Tahoma" pitchFamily="1" charset="0"/>
                <a:ea typeface="Arial" pitchFamily="1" charset="0"/>
                <a:cs typeface="Arial" pitchFamily="1" charset="0"/>
              </a:defRPr>
            </a:pPr>
            <a:r>
              <a:t>Die innere Haltung ist die Basis für eine erfolgreiche Kommunikation und </a:t>
            </a:r>
            <a:r>
              <a:t>Gesprächsführung.</a:t>
            </a:r>
          </a:p>
          <a:p>
            <a:pPr marL="360045">
              <a:spcBef>
                <a:spcPts val="600"/>
              </a:spcBef>
              <a:spcAft>
                <a:spcPts val="600"/>
              </a:spcAft>
              <a:defRPr sz="1400">
                <a:latin typeface="Tahoma" pitchFamily="1" charset="0"/>
                <a:ea typeface="Arial" pitchFamily="1" charset="0"/>
                <a:cs typeface="Arial" pitchFamily="1" charset="0"/>
              </a:defRPr>
            </a:pPr>
            <a:r>
              <a:t>Sie hat einerseits mit Professionalität und bewusster Einstellung zu tun und ist andererseits Ausdruck von Persönlichkeit und Engagement.</a:t>
            </a:r>
          </a:p>
          <a:p>
            <a:pPr marL="360045">
              <a:spcBef>
                <a:spcPts val="600"/>
              </a:spcBef>
              <a:spcAft>
                <a:spcPts val="600"/>
              </a:spcAft>
              <a:defRPr sz="1400" b="1" i="1">
                <a:latin typeface="Tahoma" pitchFamily="1" charset="0"/>
                <a:ea typeface="Arial" pitchFamily="1" charset="0"/>
                <a:cs typeface="Arial" pitchFamily="1" charset="0"/>
              </a:defRPr>
            </a:pPr>
            <a:r>
              <a:t>Defizite in der inneren Haltung können durch keine Technik der </a:t>
            </a:r>
            <a:r>
              <a:t>Gesprächsführung kompensiert werden!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Krisen</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KUGAAAyNQAAuCcAABAAAAAmAAAACAAAAP//////////MAAAABQAAAAAAAAAAAD//wAAAQAAAP//AAABAA=="/>
              </a:ext>
            </a:extLst>
          </p:cNvSpPr>
          <p:nvPr/>
        </p:nvSpPr>
        <p:spPr>
          <a:xfrm>
            <a:off x="332105" y="108013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Arial" pitchFamily="1" charset="0"/>
                <a:cs typeface="Arial" pitchFamily="1" charset="0"/>
              </a:defRPr>
            </a:pPr>
            <a:r>
              <a:t>Innere Haltung </a:t>
            </a:r>
            <a:r>
              <a:rPr sz="1200"/>
              <a:t>(2 von 2)</a:t>
            </a:r>
            <a:endParaRPr sz="1200"/>
          </a:p>
          <a:p>
            <a:pPr marL="360045">
              <a:spcBef>
                <a:spcPts val="600"/>
              </a:spcBef>
              <a:spcAft>
                <a:spcPts val="600"/>
              </a:spcAft>
              <a:defRPr sz="1400">
                <a:latin typeface="Tahoma" pitchFamily="1" charset="0"/>
                <a:ea typeface="Arial" pitchFamily="1" charset="0"/>
                <a:cs typeface="Arial" pitchFamily="1" charset="0"/>
              </a:defRPr>
            </a:pPr>
            <a:r>
              <a:t>Die wichtigsten Anteile einer guten inneren Haltung</a:t>
            </a:r>
          </a:p>
          <a:p>
            <a:pPr marL="612140" indent="-215900">
              <a:spcBef>
                <a:spcPts val="600"/>
              </a:spcBef>
              <a:spcAft>
                <a:spcPts val="0"/>
              </a:spcAft>
              <a:buClr>
                <a:schemeClr val="folHlink"/>
              </a:buClr>
              <a:buFont typeface="Wingdings" pitchFamily="2" charset="2"/>
              <a:buChar char=""/>
              <a:defRPr sz="1400">
                <a:latin typeface="Tahoma" pitchFamily="1" charset="0"/>
                <a:ea typeface="Arial" pitchFamily="1" charset="0"/>
                <a:cs typeface="Arial" pitchFamily="1" charset="0"/>
              </a:defRPr>
            </a:pPr>
            <a:r>
              <a:t>Respekt und Achtung</a:t>
            </a:r>
          </a:p>
          <a:p>
            <a:pPr marL="612140">
              <a:spcBef>
                <a:spcPts val="600"/>
              </a:spcBef>
              <a:spcAft>
                <a:spcPts val="600"/>
              </a:spcAft>
              <a:defRPr sz="1400">
                <a:latin typeface="Tahoma" pitchFamily="1" charset="0"/>
                <a:ea typeface="Arial" pitchFamily="1" charset="0"/>
                <a:cs typeface="Arial" pitchFamily="1" charset="0"/>
              </a:defRPr>
            </a:pPr>
            <a:r>
              <a:t>Andere Menschen verdienen Respekt und Achtung, auch wenn Meinungen auseinandergehen!</a:t>
            </a:r>
          </a:p>
          <a:p>
            <a:pPr marL="612140" indent="-215900">
              <a:spcBef>
                <a:spcPts val="600"/>
              </a:spcBef>
              <a:spcAft>
                <a:spcPts val="0"/>
              </a:spcAft>
              <a:buClr>
                <a:schemeClr val="folHlink"/>
              </a:buClr>
              <a:buFont typeface="Wingdings" pitchFamily="2" charset="2"/>
              <a:buChar char=""/>
              <a:defRPr sz="1400">
                <a:latin typeface="Tahoma" pitchFamily="1" charset="0"/>
                <a:ea typeface="Arial" pitchFamily="1" charset="0"/>
                <a:cs typeface="Arial" pitchFamily="1" charset="0"/>
              </a:defRPr>
            </a:pPr>
            <a:r>
              <a:t>Wertschätzung</a:t>
            </a:r>
          </a:p>
          <a:p>
            <a:pPr marL="612140">
              <a:spcBef>
                <a:spcPts val="600"/>
              </a:spcBef>
              <a:spcAft>
                <a:spcPts val="600"/>
              </a:spcAft>
              <a:defRPr sz="1400">
                <a:latin typeface="Tahoma" pitchFamily="1" charset="0"/>
                <a:ea typeface="Arial" pitchFamily="1" charset="0"/>
                <a:cs typeface="Arial" pitchFamily="1" charset="0"/>
              </a:defRPr>
            </a:pPr>
            <a:r>
              <a:t>Durch Wertschätzung wird anderen mitgeteilt, wie wichtig sie sind und was man an ihrer Arbeit schätzt.</a:t>
            </a:r>
          </a:p>
          <a:p>
            <a:pPr marL="612140" indent="-215900">
              <a:spcBef>
                <a:spcPts val="600"/>
              </a:spcBef>
              <a:spcAft>
                <a:spcPts val="0"/>
              </a:spcAft>
              <a:buClr>
                <a:schemeClr val="folHlink"/>
              </a:buClr>
              <a:buFont typeface="Wingdings" pitchFamily="2" charset="2"/>
              <a:buChar char=""/>
              <a:defRPr sz="1400">
                <a:latin typeface="Tahoma" pitchFamily="1" charset="0"/>
                <a:ea typeface="Arial" pitchFamily="1" charset="0"/>
                <a:cs typeface="Arial" pitchFamily="1" charset="0"/>
              </a:defRPr>
            </a:pPr>
            <a:r>
              <a:t>Empathie</a:t>
            </a:r>
          </a:p>
          <a:p>
            <a:pPr marL="612140">
              <a:spcBef>
                <a:spcPts val="600"/>
              </a:spcBef>
              <a:spcAft>
                <a:spcPts val="600"/>
              </a:spcAft>
              <a:defRPr sz="1400">
                <a:latin typeface="Tahoma" pitchFamily="1" charset="0"/>
                <a:ea typeface="Arial" pitchFamily="1" charset="0"/>
                <a:cs typeface="Arial" pitchFamily="1" charset="0"/>
              </a:defRPr>
            </a:pPr>
            <a:r>
              <a:t>Sich </a:t>
            </a:r>
            <a:r>
              <a:t>Eindenken in die Gefühls- und </a:t>
            </a:r>
            <a:r>
              <a:t>Stimmungslage einer anderen Person, sodass sie sich verstanden und angenommen fühlt.</a:t>
            </a:r>
          </a:p>
          <a:p>
            <a:pPr marL="612140" indent="-215900">
              <a:spcBef>
                <a:spcPts val="600"/>
              </a:spcBef>
              <a:spcAft>
                <a:spcPts val="0"/>
              </a:spcAft>
              <a:buClr>
                <a:schemeClr val="folHlink"/>
              </a:buClr>
              <a:buFont typeface="Wingdings" pitchFamily="2" charset="2"/>
              <a:buChar char=""/>
              <a:defRPr sz="1400">
                <a:latin typeface="Tahoma" pitchFamily="1" charset="0"/>
                <a:ea typeface="Arial" pitchFamily="1" charset="0"/>
                <a:cs typeface="Arial" pitchFamily="1" charset="0"/>
              </a:defRPr>
            </a:pPr>
            <a:r>
              <a:t>Lösungsorientierung</a:t>
            </a:r>
          </a:p>
          <a:p>
            <a:pPr marL="612140">
              <a:spcBef>
                <a:spcPts val="600"/>
              </a:spcBef>
              <a:spcAft>
                <a:spcPts val="600"/>
              </a:spcAft>
              <a:defRPr sz="1400">
                <a:latin typeface="Tahoma" pitchFamily="1" charset="0"/>
                <a:ea typeface="Arial" pitchFamily="1" charset="0"/>
                <a:cs typeface="Arial" pitchFamily="1" charset="0"/>
              </a:defRPr>
            </a:pPr>
            <a:r>
              <a:t>Wir versuchen, nicht das Problem zu analysieren, sondern suchen nach Lösungen!</a:t>
            </a:r>
          </a:p>
          <a:p>
            <a:pPr marL="612140" indent="-215900">
              <a:spcBef>
                <a:spcPts val="600"/>
              </a:spcBef>
              <a:spcAft>
                <a:spcPts val="0"/>
              </a:spcAft>
              <a:buClr>
                <a:schemeClr val="folHlink"/>
              </a:buClr>
              <a:buFont typeface="Wingdings" pitchFamily="2" charset="2"/>
              <a:buChar char=""/>
              <a:defRPr sz="1400">
                <a:latin typeface="Tahoma" pitchFamily="1" charset="0"/>
                <a:ea typeface="Arial" pitchFamily="1" charset="0"/>
                <a:cs typeface="Arial" pitchFamily="1" charset="0"/>
              </a:defRPr>
            </a:pPr>
            <a:r>
              <a:t>Vertrauensbereitschaft und Glaubwürdigkeit</a:t>
            </a:r>
          </a:p>
          <a:p>
            <a:pPr marL="612140">
              <a:spcBef>
                <a:spcPts val="600"/>
              </a:spcBef>
              <a:spcAft>
                <a:spcPts val="600"/>
              </a:spcAft>
              <a:defRPr sz="1400">
                <a:latin typeface="Tahoma" pitchFamily="1" charset="0"/>
                <a:ea typeface="Arial" pitchFamily="1" charset="0"/>
                <a:cs typeface="Arial" pitchFamily="1" charset="0"/>
              </a:defRPr>
            </a:pPr>
            <a:r>
              <a:t>Dieser Zustand entsteht, wenn die Anteile Respekt und Achtung, Wertschätzung, Empathie und </a:t>
            </a:r>
            <a:r>
              <a:t>Lösungsorientierung für den </a:t>
            </a:r>
            <a:r>
              <a:t>Kommunikationspartner im Gespräch erkennbar werden.</a:t>
            </a:r>
          </a:p>
          <a:p>
            <a:pPr marL="612140" algn="r">
              <a:spcBef>
                <a:spcPts val="1600"/>
              </a:spcBef>
              <a:spcAft>
                <a:spcPts val="600"/>
              </a:spcAft>
              <a:defRPr sz="1400" i="1">
                <a:latin typeface="Tahoma" pitchFamily="1" charset="0"/>
                <a:ea typeface="Tahoma" pitchFamily="1" charset="0"/>
                <a:cs typeface="Tahoma" pitchFamily="1" charset="0"/>
              </a:defRPr>
            </a:pPr>
            <a:r>
              <a:t>Reflexionsübung zur inneren Haltung: Dokumentation S. 61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4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Was ist ein Konflikt?</a:t>
            </a:r>
          </a:p>
          <a:p>
            <a:pPr marL="215900">
              <a:spcBef>
                <a:spcPts val="600"/>
              </a:spcBef>
              <a:spcAft>
                <a:spcPts val="600"/>
              </a:spcAft>
              <a:buNone/>
              <a:defRPr sz="1600">
                <a:solidFill>
                  <a:srgbClr val="262626"/>
                </a:solidFill>
                <a:latin typeface="Tahoma" pitchFamily="1" charset="0"/>
                <a:ea typeface="Arial" pitchFamily="1" charset="0"/>
                <a:cs typeface="Arial" pitchFamily="1" charset="0"/>
              </a:defRPr>
            </a:pPr>
            <a:r>
              <a:t>Wenn zwei sich streiten, wenn es eine affektive Eskalation gibt, ist das noch lange kein Konflikt - solange beide an einer Lösung interessiert sind und wieder aufeinander zugehen.</a:t>
            </a:r>
          </a:p>
          <a:p>
            <a:pPr marL="215900">
              <a:spcBef>
                <a:spcPts val="600"/>
              </a:spcBef>
              <a:spcAft>
                <a:spcPts val="600"/>
              </a:spcAft>
              <a:buNone/>
              <a:defRPr sz="1600">
                <a:solidFill>
                  <a:srgbClr val="262626"/>
                </a:solidFill>
                <a:latin typeface="Tahoma" pitchFamily="1" charset="0"/>
                <a:ea typeface="Arial" pitchFamily="1" charset="0"/>
                <a:cs typeface="Arial" pitchFamily="1" charset="0"/>
              </a:defRPr>
            </a:pPr>
            <a:r>
              <a:t>Zu einem Konflikt wird es erst:</a:t>
            </a:r>
          </a:p>
          <a:p>
            <a:pPr marL="558800" indent="-270510">
              <a:spcBef>
                <a:spcPts val="600"/>
              </a:spcBef>
              <a:spcAft>
                <a:spcPts val="600"/>
              </a:spcAft>
              <a:buClr>
                <a:srgbClr val="23A092"/>
              </a:buClr>
              <a:buFont typeface="Calibri" pitchFamily="1" charset="0"/>
              <a:buChar char="•"/>
              <a:defRPr sz="1600">
                <a:solidFill>
                  <a:srgbClr val="262626"/>
                </a:solidFill>
                <a:latin typeface="Tahoma" pitchFamily="1" charset="0"/>
                <a:ea typeface="Arial" pitchFamily="1" charset="0"/>
                <a:cs typeface="Arial" pitchFamily="1" charset="0"/>
              </a:defRPr>
            </a:pPr>
            <a:r>
              <a:t>wenn scheinbar nicht zu </a:t>
            </a:r>
            <a:r>
              <a:t>vereinbarende Interessen vorliegen,</a:t>
            </a:r>
          </a:p>
          <a:p>
            <a:pPr marL="558800" indent="-270510">
              <a:spcBef>
                <a:spcPts val="600"/>
              </a:spcBef>
              <a:spcAft>
                <a:spcPts val="600"/>
              </a:spcAft>
              <a:buClr>
                <a:srgbClr val="23A092"/>
              </a:buClr>
              <a:buFont typeface="Calibri" pitchFamily="1" charset="0"/>
              <a:buChar char="•"/>
              <a:defRPr sz="1600">
                <a:solidFill>
                  <a:srgbClr val="262626"/>
                </a:solidFill>
                <a:latin typeface="Tahoma" pitchFamily="1" charset="0"/>
                <a:ea typeface="Arial" pitchFamily="1" charset="0"/>
                <a:cs typeface="Arial" pitchFamily="1" charset="0"/>
              </a:defRPr>
            </a:pPr>
            <a:r>
              <a:t>wenn mindestens einer eine hohe emotionale Belastung erlebt, die im </a:t>
            </a:r>
            <a:r>
              <a:t>Konfliktverlauf zunimmt und der Umgang mit dem </a:t>
            </a:r>
            <a:r>
              <a:t>Konfliktpartner ganzheitlich beeinflusst und beeinträchtigt ist,</a:t>
            </a:r>
          </a:p>
          <a:p>
            <a:pPr marL="558800" indent="-270510">
              <a:spcBef>
                <a:spcPts val="600"/>
              </a:spcBef>
              <a:spcAft>
                <a:spcPts val="600"/>
              </a:spcAft>
              <a:buClr>
                <a:srgbClr val="23A092"/>
              </a:buClr>
              <a:buFont typeface="Calibri" pitchFamily="1" charset="0"/>
              <a:buChar char="•"/>
              <a:defRPr sz="1600">
                <a:solidFill>
                  <a:srgbClr val="262626"/>
                </a:solidFill>
                <a:latin typeface="Tahoma" pitchFamily="1" charset="0"/>
                <a:ea typeface="Arial" pitchFamily="1" charset="0"/>
                <a:cs typeface="Arial" pitchFamily="1" charset="0"/>
              </a:defRPr>
            </a:pPr>
            <a:r>
              <a:t>wenn die Lösung darin gesehen wird, dass der andere sich oder mit ihm sich etwas ändern muss.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4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Konflikte </a:t>
            </a:r>
            <a:r>
              <a:rPr sz="1200"/>
              <a:t>(1 von 4)</a:t>
            </a:r>
            <a:endParaRPr sz="1200"/>
          </a:p>
          <a:p>
            <a:pPr>
              <a:spcBef>
                <a:spcPts val="600"/>
              </a:spcBef>
              <a:spcAft>
                <a:spcPts val="600"/>
              </a:spcAft>
              <a:buNone/>
              <a:defRPr sz="1000"/>
            </a:pPr>
            <a:r>
              <a:t>Quelle: Friedrich </a:t>
            </a:r>
            <a:r>
              <a:t>Glasl: </a:t>
            </a:r>
            <a:r>
              <a:t>Konfliktmanagement. Ein Handbuch für Führungskräfte, Beraterinnen und Berater, Verlag Paul Haupt, Bern Stuttgart Wien, 2010, S. </a:t>
            </a:r>
            <a:r>
              <a:t>17ff</a:t>
            </a:r>
          </a:p>
          <a:p>
            <a:pPr>
              <a:spcBef>
                <a:spcPts val="600"/>
              </a:spcBef>
              <a:spcAft>
                <a:spcPts val="600"/>
              </a:spcAft>
              <a:buNone/>
              <a:defRPr sz="1400"/>
            </a:pPr>
            <a:r>
              <a:t>Konflikte treten auf, wenn unterschiedliche Meinungen aufeinandertreffen und jede Seite sich durchsetzen möchte.</a:t>
            </a:r>
          </a:p>
          <a:p>
            <a:pPr>
              <a:spcBef>
                <a:spcPts val="600"/>
              </a:spcBef>
              <a:spcAft>
                <a:spcPts val="600"/>
              </a:spcAft>
              <a:buNone/>
              <a:defRPr sz="1400"/>
            </a:pPr>
            <a:r>
              <a:t>In einer demokratischen Gesellschaft ist dies normal und ein Zeichen der Emanzipation.</a:t>
            </a:r>
          </a:p>
          <a:p>
            <a:pPr>
              <a:spcBef>
                <a:spcPts val="600"/>
              </a:spcBef>
              <a:spcAft>
                <a:spcPts val="600"/>
              </a:spcAft>
              <a:buNone/>
              <a:defRPr sz="1400"/>
            </a:pPr>
            <a:r>
              <a:t>Hierarchien verlieren an Bedeutung und werden durch Diskussion ersetzt.</a:t>
            </a:r>
          </a:p>
          <a:p>
            <a:pPr>
              <a:spcBef>
                <a:spcPts val="600"/>
              </a:spcBef>
              <a:spcAft>
                <a:spcPts val="600"/>
              </a:spcAft>
              <a:buNone/>
              <a:defRPr sz="1400"/>
            </a:pPr>
            <a:r>
              <a:t>Nach dem Politik- und Wirtschaftswissenschaftler Friedrich </a:t>
            </a:r>
            <a:r>
              <a:t>Glasl ist ein Konflikt gekennzeichnet durch</a:t>
            </a:r>
          </a:p>
          <a:p>
            <a:pPr marL="720090" indent="-215900">
              <a:spcBef>
                <a:spcPts val="600"/>
              </a:spcBef>
              <a:buClr>
                <a:srgbClr val="23A092"/>
              </a:buClr>
              <a:buFont typeface="Calibri" pitchFamily="1" charset="0"/>
              <a:buChar char="•"/>
              <a:defRPr sz="1400"/>
            </a:pPr>
            <a:r>
              <a:t>ein Gefühl des </a:t>
            </a:r>
            <a:r>
              <a:t>Blockiertseins in der </a:t>
            </a:r>
            <a:r>
              <a:t>Zielerreichung.</a:t>
            </a:r>
          </a:p>
          <a:p>
            <a:pPr marL="720090" indent="-215900">
              <a:spcBef>
                <a:spcPts val="600"/>
              </a:spcBef>
              <a:buClr>
                <a:srgbClr val="23A092"/>
              </a:buClr>
              <a:buFont typeface="Calibri" pitchFamily="1" charset="0"/>
              <a:buChar char="•"/>
              <a:defRPr sz="1400"/>
            </a:pPr>
            <a:r>
              <a:t>einen Eindruck der Entfremdung vom </a:t>
            </a:r>
            <a:r>
              <a:t>Konfliktgegner.</a:t>
            </a:r>
          </a:p>
          <a:p>
            <a:pPr marL="720090" indent="-215900">
              <a:spcBef>
                <a:spcPts val="600"/>
              </a:spcBef>
              <a:buClr>
                <a:srgbClr val="23A092"/>
              </a:buClr>
              <a:buFont typeface="Calibri" pitchFamily="1" charset="0"/>
              <a:buChar char="•"/>
              <a:defRPr sz="1400"/>
            </a:pPr>
            <a:r>
              <a:t>(meist) eine Beschleunigung und Intensivierung der Interaktion.</a:t>
            </a:r>
          </a:p>
          <a:p>
            <a:pPr marL="720090" indent="-215900">
              <a:spcBef>
                <a:spcPts val="600"/>
              </a:spcBef>
              <a:spcAft>
                <a:spcPts val="600"/>
              </a:spcAft>
              <a:buClr>
                <a:srgbClr val="23A092"/>
              </a:buClr>
              <a:buFont typeface="Calibri" pitchFamily="1" charset="0"/>
              <a:buChar char="•"/>
              <a:defRPr sz="1400"/>
            </a:pPr>
            <a:r>
              <a:t>eine Stress-typische Steigerung der körperlichen Aktivierung und starke Emotionen.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4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Konflikte </a:t>
            </a:r>
            <a:r>
              <a:rPr sz="1200"/>
              <a:t>(2 von 4)</a:t>
            </a:r>
            <a:endParaRPr sz="1200"/>
          </a:p>
          <a:p>
            <a:pPr>
              <a:spcBef>
                <a:spcPts val="600"/>
              </a:spcBef>
              <a:buNone/>
              <a:defRPr sz="1400"/>
            </a:pPr>
            <a:r>
              <a:t>Typische </a:t>
            </a:r>
            <a:r>
              <a:t>Reaktionsmuster sind:</a:t>
            </a:r>
          </a:p>
          <a:p>
            <a:pPr marL="720090" indent="-215900">
              <a:spcBef>
                <a:spcPts val="600"/>
              </a:spcBef>
              <a:buClr>
                <a:srgbClr val="23A092"/>
              </a:buClr>
              <a:buFont typeface="Calibri" pitchFamily="1" charset="0"/>
              <a:buChar char="•"/>
              <a:defRPr sz="1400"/>
            </a:pPr>
            <a:r>
              <a:t>Die Akteure werden lauter.</a:t>
            </a:r>
          </a:p>
          <a:p>
            <a:pPr marL="720090" indent="-215900">
              <a:spcBef>
                <a:spcPts val="600"/>
              </a:spcBef>
              <a:buClr>
                <a:srgbClr val="23A092"/>
              </a:buClr>
              <a:buFont typeface="Calibri" pitchFamily="1" charset="0"/>
              <a:buChar char="•"/>
              <a:defRPr sz="1400"/>
            </a:pPr>
            <a:r>
              <a:t>Die Atmung und </a:t>
            </a:r>
            <a:r>
              <a:t>Sprechgeschwindigkeit nehmen zu.</a:t>
            </a:r>
          </a:p>
          <a:p>
            <a:pPr marL="720090" indent="-215900">
              <a:spcBef>
                <a:spcPts val="600"/>
              </a:spcBef>
              <a:buClr>
                <a:srgbClr val="23A092"/>
              </a:buClr>
              <a:buFont typeface="Calibri" pitchFamily="1" charset="0"/>
              <a:buChar char="•"/>
              <a:defRPr sz="1400"/>
            </a:pPr>
            <a:r>
              <a:t>Die Durchblutung der Haut und der Muskulatur verstärkt sich.</a:t>
            </a:r>
          </a:p>
          <a:p>
            <a:pPr marL="720090" indent="-215900">
              <a:spcBef>
                <a:spcPts val="600"/>
              </a:spcBef>
              <a:buClr>
                <a:srgbClr val="23A092"/>
              </a:buClr>
              <a:buFont typeface="Calibri" pitchFamily="1" charset="0"/>
              <a:buChar char="•"/>
              <a:defRPr sz="1400"/>
            </a:pPr>
            <a:r>
              <a:t>Die </a:t>
            </a:r>
            <a:r>
              <a:t>grobmotorische Aktivität ('Faust auf den Tisch') nimmt zu.</a:t>
            </a:r>
          </a:p>
          <a:p>
            <a:pPr marL="720090" indent="-215900">
              <a:spcBef>
                <a:spcPts val="600"/>
              </a:spcBef>
              <a:buClr>
                <a:srgbClr val="23A092"/>
              </a:buClr>
              <a:buFont typeface="Calibri" pitchFamily="1" charset="0"/>
              <a:buChar char="•"/>
              <a:defRPr sz="1400"/>
            </a:pPr>
            <a:r>
              <a:t>Die Fähigkeit zum rational-abwägenden Denken nimmt ab. </a:t>
            </a:r>
          </a:p>
          <a:p>
            <a:pPr marL="720090" indent="-215900">
              <a:spcBef>
                <a:spcPts val="600"/>
              </a:spcBef>
              <a:buClr>
                <a:srgbClr val="23A092"/>
              </a:buClr>
              <a:buFont typeface="Calibri" pitchFamily="1" charset="0"/>
              <a:buChar char="•"/>
              <a:defRPr sz="1400"/>
            </a:pPr>
            <a:r>
              <a:t>Der Organismus schaltet auf Angriff (Wut und Aggression) oder Flucht (Furcht, Angst, Rückzug).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Konflikte </a:t>
            </a:r>
            <a:r>
              <a:rPr sz="1200"/>
              <a:t>(3 von 4)</a:t>
            </a:r>
            <a:endParaRPr sz="1200"/>
          </a:p>
          <a:p>
            <a:pPr indent="-342900">
              <a:spcBef>
                <a:spcPts val="600"/>
              </a:spcBef>
              <a:spcAft>
                <a:spcPts val="1800"/>
              </a:spcAft>
              <a:buNone/>
              <a:defRPr sz="2200"/>
            </a:pPr>
            <a:r>
              <a:rPr sz="1400">
                <a:solidFill>
                  <a:srgbClr val="262626"/>
                </a:solidFill>
                <a:latin typeface="Tahoma" pitchFamily="1" charset="0"/>
                <a:ea typeface="Tahoma" pitchFamily="1" charset="0"/>
                <a:cs typeface="Tahoma" pitchFamily="1" charset="0"/>
              </a:rPr>
              <a:t>Das </a:t>
            </a:r>
            <a:r>
              <a:rPr sz="1400">
                <a:solidFill>
                  <a:srgbClr val="262626"/>
                </a:solidFill>
                <a:latin typeface="Tahoma" pitchFamily="1" charset="0"/>
                <a:ea typeface="Tahoma" pitchFamily="1" charset="0"/>
                <a:cs typeface="Tahoma" pitchFamily="1" charset="0"/>
              </a:rPr>
              <a:t>Konfliktverhalten kann nach Friedrich </a:t>
            </a:r>
            <a:r>
              <a:rPr sz="1400">
                <a:solidFill>
                  <a:srgbClr val="262626"/>
                </a:solidFill>
                <a:latin typeface="Tahoma" pitchFamily="1" charset="0"/>
                <a:ea typeface="Tahoma" pitchFamily="1" charset="0"/>
                <a:cs typeface="Tahoma" pitchFamily="1" charset="0"/>
              </a:rPr>
              <a:t>Glasl unterschiedliche Funktionen haben: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Inhalt		Das Anliegen, das ich erreichen will.</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Selbstbild		Wie will ich selbst gesehen werden.</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a:t>
            </a:r>
            <a:r>
              <a:t>Gegnerbild		Welches Bild ich von dem anderen Akteur habe.</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a:t>
            </a:r>
            <a:r>
              <a:t>Selbstverstärkung	sich der Legitimität und der eigenen Kampfkraft versichern</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a:t>
            </a:r>
            <a:r>
              <a:t>Ventilfunktion	Dampf ablassen, aus der Blockade ins Handeln kommen.</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a:t>
            </a:r>
            <a:r>
              <a:t>Erreichungsziel	Das Anliegen, das ich erreichen will.</a:t>
            </a:r>
          </a:p>
          <a:p>
            <a:pPr indent="-342900">
              <a:spcBef>
                <a:spcPts val="600"/>
              </a:spcBef>
              <a:spcAft>
                <a:spcPts val="1200"/>
              </a:spcAft>
              <a:buNone/>
              <a:defRPr sz="1400">
                <a:solidFill>
                  <a:srgbClr val="262626"/>
                </a:solidFill>
                <a:latin typeface="Tahoma" pitchFamily="1" charset="0"/>
                <a:ea typeface="Tahoma" pitchFamily="1" charset="0"/>
                <a:cs typeface="Tahoma" pitchFamily="1" charset="0"/>
              </a:defRPr>
            </a:pPr>
            <a:r>
              <a:t>	</a:t>
            </a:r>
            <a:r>
              <a:t>Hinderziel		Den anderen Akteur an der Erreichung seiner Ziele hindern.</a:t>
            </a:r>
          </a:p>
          <a:p>
            <a:pPr>
              <a:spcBef>
                <a:spcPts val="600"/>
              </a:spcBef>
              <a:spcAft>
                <a:spcPts val="600"/>
              </a:spcAft>
              <a:buNone/>
              <a:defRPr sz="1400">
                <a:solidFill>
                  <a:srgbClr val="262626"/>
                </a:solidFill>
                <a:latin typeface="Tahoma" pitchFamily="1" charset="0"/>
                <a:ea typeface="Tahoma" pitchFamily="1" charset="0"/>
                <a:cs typeface="Tahoma" pitchFamily="1" charset="0"/>
              </a:defRPr>
            </a:pPr>
            <a:r>
              <a:t>	Signalwirkung	Zeichen setzen und sichtbar sein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4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4NwAAGicAABAAAAAmAAAACAAAAP//////////MAAAABQAAAAAAAAAAAD//wAAAQAAAP//AAABAA=="/>
              </a:ext>
            </a:extLst>
          </p:cNvSpPr>
          <p:nvPr/>
        </p:nvSpPr>
        <p:spPr>
          <a:xfrm>
            <a:off x="332105" y="979805"/>
            <a:ext cx="864425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Konflikte </a:t>
            </a:r>
            <a:r>
              <a:rPr sz="1200"/>
              <a:t>(4 von 4)</a:t>
            </a:r>
            <a:endParaRPr sz="1200"/>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Der 'Konflikt' </a:t>
            </a:r>
            <a:r>
              <a:t>hat</a:t>
            </a:r>
            <a:r>
              <a:rPr>
                <a:solidFill>
                  <a:srgbClr val="262626"/>
                </a:solidFill>
                <a:latin typeface="Tahoma" pitchFamily="1" charset="0"/>
                <a:ea typeface="Tahoma" pitchFamily="1" charset="0"/>
                <a:cs typeface="Tahoma" pitchFamily="1" charset="0"/>
              </a:rPr>
              <a:t> ein negatives Image.</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Sein positiver </a:t>
            </a:r>
            <a:r>
              <a:t>Aspekt</a:t>
            </a:r>
            <a:r>
              <a:rPr>
                <a:solidFill>
                  <a:srgbClr val="262626"/>
                </a:solidFill>
                <a:latin typeface="Tahoma" pitchFamily="1" charset="0"/>
                <a:ea typeface="Tahoma" pitchFamily="1" charset="0"/>
                <a:cs typeface="Tahoma" pitchFamily="1" charset="0"/>
              </a:rPr>
              <a:t> ist, dass aus ihm eine Chance für Veränderung und Wachstum entstehen kann.</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Oft werden </a:t>
            </a:r>
            <a:r>
              <a:t>Konflikte</a:t>
            </a:r>
            <a:r>
              <a:rPr>
                <a:solidFill>
                  <a:srgbClr val="262626"/>
                </a:solidFill>
                <a:latin typeface="Tahoma" pitchFamily="1" charset="0"/>
                <a:ea typeface="Tahoma" pitchFamily="1" charset="0"/>
                <a:cs typeface="Tahoma" pitchFamily="1" charset="0"/>
              </a:rPr>
              <a:t> verdrängt, denn sie belasten die Beteiligten.</a:t>
            </a:r>
            <a:endParaRPr>
              <a:solidFill>
                <a:srgbClr val="262626"/>
              </a:solidFill>
              <a:latin typeface="Tahoma" pitchFamily="1" charset="0"/>
              <a:ea typeface="Tahoma" pitchFamily="1" charset="0"/>
              <a:cs typeface="Tahoma" pitchFamily="1" charset="0"/>
            </a:endParaRPr>
          </a:p>
          <a:p>
            <a:pPr lvl="2" marL="1020445" indent="-228600">
              <a:spcBef>
                <a:spcPts val="600"/>
              </a:spcBef>
              <a:spcAft>
                <a:spcPts val="600"/>
              </a:spcAft>
              <a:buClr>
                <a:srgbClr val="23A092"/>
              </a:buClr>
              <a:buSzPts val="1000"/>
              <a:buFont typeface="Wingdings" pitchFamily="2" charset="2"/>
              <a:buChar char=""/>
              <a:defRPr sz="1400"/>
            </a:pPr>
            <a:r>
              <a:rPr>
                <a:solidFill>
                  <a:srgbClr val="262626"/>
                </a:solidFill>
                <a:latin typeface="Tahoma" pitchFamily="1" charset="0"/>
                <a:ea typeface="Tahoma" pitchFamily="1" charset="0"/>
                <a:cs typeface="Tahoma" pitchFamily="1" charset="0"/>
              </a:rPr>
              <a:t>Doch trotz Verdrängung sind sie bewusst oder unbewusst präsent und wirken im Beteiligten weiter.</a:t>
            </a:r>
            <a:endParaRPr>
              <a:solidFill>
                <a:srgbClr val="262626"/>
              </a:solidFill>
              <a:latin typeface="Tahoma" pitchFamily="1" charset="0"/>
              <a:ea typeface="Tahoma" pitchFamily="1" charset="0"/>
              <a:cs typeface="Tahoma" pitchFamily="1" charset="0"/>
            </a:endParaRPr>
          </a:p>
          <a:p>
            <a:pPr lvl="2" marL="1020445" indent="-228600">
              <a:spcBef>
                <a:spcPts val="600"/>
              </a:spcBef>
              <a:spcAft>
                <a:spcPts val="600"/>
              </a:spcAft>
              <a:buClr>
                <a:srgbClr val="23A092"/>
              </a:buClr>
              <a:buSzPts val="1000"/>
              <a:buFont typeface="Wingdings" pitchFamily="2" charset="2"/>
              <a:buChar char=""/>
              <a:defRPr sz="1400"/>
            </a:pPr>
            <a:r>
              <a:rPr>
                <a:solidFill>
                  <a:srgbClr val="262626"/>
                </a:solidFill>
                <a:latin typeface="Tahoma" pitchFamily="1" charset="0"/>
                <a:ea typeface="Tahoma" pitchFamily="1" charset="0"/>
                <a:cs typeface="Tahoma" pitchFamily="1" charset="0"/>
              </a:rPr>
              <a:t>Sie beeinflussen die Verhaltensweisen gegenüber den anderen </a:t>
            </a:r>
            <a:r>
              <a:rPr>
                <a:solidFill>
                  <a:srgbClr val="262626"/>
                </a:solidFill>
                <a:latin typeface="Tahoma" pitchFamily="1" charset="0"/>
                <a:ea typeface="Tahoma" pitchFamily="1" charset="0"/>
                <a:cs typeface="Tahoma" pitchFamily="1" charset="0"/>
              </a:rPr>
              <a:t>Konfliktbeteiligten.</a:t>
            </a:r>
            <a:endParaRPr>
              <a:solidFill>
                <a:srgbClr val="262626"/>
              </a:solidFill>
              <a:latin typeface="Tahoma" pitchFamily="1" charset="0"/>
              <a:ea typeface="Tahoma" pitchFamily="1" charset="0"/>
              <a:cs typeface="Tahoma" pitchFamily="1" charset="0"/>
            </a:endParaRPr>
          </a:p>
          <a:p>
            <a:pPr lvl="2" marL="1020445" indent="-228600">
              <a:spcBef>
                <a:spcPts val="600"/>
              </a:spcBef>
              <a:spcAft>
                <a:spcPts val="600"/>
              </a:spcAft>
              <a:buClr>
                <a:srgbClr val="23A092"/>
              </a:buClr>
              <a:buSzPts val="1000"/>
              <a:buFont typeface="Wingdings" pitchFamily="2" charset="2"/>
              <a:buChar char=""/>
              <a:defRPr sz="1400"/>
            </a:pPr>
            <a:r>
              <a:rPr>
                <a:solidFill>
                  <a:srgbClr val="262626"/>
                </a:solidFill>
                <a:latin typeface="Tahoma" pitchFamily="1" charset="0"/>
                <a:ea typeface="Tahoma" pitchFamily="1" charset="0"/>
                <a:cs typeface="Tahoma" pitchFamily="1" charset="0"/>
              </a:rPr>
              <a:t>Die Konzentrationsfähigkeit auf die aktuelle Tätigkeit kann leiden und damit kann die Effizienz der geleisteten Arbeit reduziert werden.</a:t>
            </a:r>
            <a:endParaRPr>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Lst>
    <p:extLst>
      <p:ext uri="smNativeData">
        <pr:smNativeData xmlns:pr="smNativeData" xmlns="smNativeData" val="Aat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4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yQjE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Positionen vs. Interessen</a:t>
            </a:r>
          </a:p>
          <a:p>
            <a:pPr indent="-342900">
              <a:spcBef>
                <a:spcPts val="600"/>
              </a:spcBef>
              <a:spcAft>
                <a:spcPts val="600"/>
              </a:spcAft>
              <a:buNone/>
              <a:defRPr sz="2200"/>
            </a:pPr>
            <a:r>
              <a:rPr sz="1600" b="1" i="1">
                <a:solidFill>
                  <a:srgbClr val="23A092"/>
                </a:solidFill>
                <a:latin typeface="Tahoma" pitchFamily="1" charset="0"/>
                <a:ea typeface="Tahoma" pitchFamily="1" charset="0"/>
                <a:cs typeface="Tahoma" pitchFamily="1" charset="0"/>
              </a:rPr>
              <a:t>Positionen</a:t>
            </a:r>
            <a:r>
              <a:rPr sz="1400" b="1">
                <a:solidFill>
                  <a:srgbClr val="262626"/>
                </a:solidFill>
                <a:latin typeface="Tahoma" pitchFamily="1" charset="0"/>
                <a:ea typeface="Tahoma" pitchFamily="1" charset="0"/>
                <a:cs typeface="Tahoma" pitchFamily="1" charset="0"/>
              </a:rPr>
              <a:t> </a:t>
            </a:r>
            <a:r>
              <a:rPr sz="1400">
                <a:solidFill>
                  <a:srgbClr val="262626"/>
                </a:solidFill>
                <a:latin typeface="Tahoma" pitchFamily="1" charset="0"/>
                <a:ea typeface="Tahoma" pitchFamily="1" charset="0"/>
                <a:cs typeface="Tahoma" pitchFamily="1" charset="0"/>
              </a:rPr>
              <a:t>sind die Standpunkte, welche die Kontrahenten vertreten.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Oft schließen sie sich gegenseitig aus.</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Die von jeder Seite angestrebte Lösung besteht meist darin, dass die andere Seite ihre Position aufgeben soll.</a:t>
            </a:r>
            <a:endParaRPr sz="1400">
              <a:solidFill>
                <a:srgbClr val="262626"/>
              </a:solidFill>
              <a:latin typeface="Tahoma" pitchFamily="1" charset="0"/>
              <a:ea typeface="Tahoma" pitchFamily="1" charset="0"/>
              <a:cs typeface="Tahoma" pitchFamily="1" charset="0"/>
            </a:endParaRPr>
          </a:p>
          <a:p>
            <a:pPr>
              <a:spcBef>
                <a:spcPts val="600"/>
              </a:spcBef>
              <a:spcAft>
                <a:spcPts val="1600"/>
              </a:spcAft>
              <a:buNone/>
              <a:defRPr sz="2200"/>
            </a:pPr>
            <a:r>
              <a:rPr sz="1400">
                <a:solidFill>
                  <a:srgbClr val="262626"/>
                </a:solidFill>
                <a:latin typeface="Tahoma" pitchFamily="1" charset="0"/>
                <a:ea typeface="Tahoma" pitchFamily="1" charset="0"/>
                <a:cs typeface="Tahoma" pitchFamily="1" charset="0"/>
              </a:rPr>
              <a:t>Positionen sind in der Regel starr und eher eindimensional.</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Hinter den Positionen liegen </a:t>
            </a:r>
            <a:r>
              <a:rPr sz="1600" b="1" i="1">
                <a:solidFill>
                  <a:srgbClr val="23A092"/>
                </a:solidFill>
                <a:latin typeface="Tahoma" pitchFamily="1" charset="0"/>
                <a:ea typeface="Tahoma" pitchFamily="1" charset="0"/>
                <a:cs typeface="Tahoma" pitchFamily="1" charset="0"/>
              </a:rPr>
              <a:t>Interessen</a:t>
            </a:r>
            <a:r>
              <a:rPr sz="1400">
                <a:solidFill>
                  <a:srgbClr val="262626"/>
                </a:solidFill>
                <a:latin typeface="Tahoma" pitchFamily="1" charset="0"/>
                <a:ea typeface="Tahoma" pitchFamily="1" charset="0"/>
                <a:cs typeface="Tahoma" pitchFamily="1" charset="0"/>
              </a:rPr>
              <a:t> und Gefühle, die den Konflikt bestimmen.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Es ist für die Konfliktlösung von großer Bedeutung, zwischen den Positionen und den dahinter stehenden Interessen – Anliegen, Wünschen oder Ansprüchen – zu unterscheiden.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In der Regel haben die </a:t>
            </a:r>
            <a:r>
              <a:rPr sz="1400">
                <a:solidFill>
                  <a:srgbClr val="262626"/>
                </a:solidFill>
                <a:latin typeface="Tahoma" pitchFamily="1" charset="0"/>
                <a:ea typeface="Tahoma" pitchFamily="1" charset="0"/>
                <a:cs typeface="Tahoma" pitchFamily="1" charset="0"/>
              </a:rPr>
              <a:t>Konfliktpartner verschiedene Interessen, mit denen sie ihre Positionen mehr oder weniger plausibel begründen und verständlich machen.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Solche Interessen sind oft implizit und werden im Eifer des Gefechtes nicht immer mitgeteilt.</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4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pic>
        <p:nvPicPr>
          <p:cNvPr id="2" name="Grafik2"/>
          <p:cNvPicPr>
            <a:picLocks noChangeAspect="1"/>
            <a:extLst>
              <a:ext uri="smNativeData">
                <pr:smNativeData xmlns:pr="smNativeData" xmlns="smNativeData" val="SMDATA_18_AatVYBMAAAAlAAAAEQAAAC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F0bAAB/FQAALR4AAE8YAAAQAAAAJgAAAAgAAAD//////////zAAAAAUAAAAAAAAAAAA//8AAAEAAAD//wAAAQA="/>
              </a:ext>
            </a:extLst>
          </p:cNvPicPr>
          <p:nvPr/>
        </p:nvPicPr>
        <p:blipFill>
          <a:blip r:embed="rId2"/>
          <a:stretch>
            <a:fillRect/>
          </a:stretch>
        </p:blipFill>
        <p:spPr>
          <a:xfrm>
            <a:off x="4448175" y="3494405"/>
            <a:ext cx="457200" cy="457200"/>
          </a:xfrm>
          <a:prstGeom prst="rect">
            <a:avLst/>
          </a:prstGeom>
          <a:noFill/>
          <a:ln>
            <a:noFill/>
          </a:ln>
          <a:effectLst/>
        </p:spPr>
      </p:pic>
      <p:sp>
        <p:nvSpPr>
          <p:cNvPr id="3" name="AutoForm9"/>
          <p:cNvSpPr>
            <a:extLst>
              <a:ext uri="smNativeData">
                <pr:smNativeData xmlns:pr="smNativeData" xmlns="smNativeData" val="SMDATA_16_AatVYBMAAAAlAAAAQAEAAA0AAAAAkAAAAEgAAACQAAAASAAAAAAAAAAAAAAAAAAAAAEAAABQAAAAAAAAAAAA4D8AAAAAAADgPwAAAAAAAOA/AAAAAAAA4D8AAAAAAADgPwAAAAAAAOA/AAAAAAAA4D8AAAAAAADgPwAAAAAAAOA/AAAAAAAA4D8CAAAAjAAAAAEAAAAAAAAA////CP///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f///wEAAAAAAAAAAAAAAAAAAAAAAAAAAAAAAAAAAAAAAAAAACYmJgJ/f38A297hA8zMzADAwP8Af39/AAAAAAAAAAAAAAAAAAAAAAAAAAAAIQAAABgAAAAUAAAAqBgAAPUPAACFJwAAGyQAABAAAAAmAAAACAAAAP//////////MAAAABQAAAAAAAAAAAD//wAAAQAAAP//AAABAA=="/>
              </a:ext>
            </a:extLst>
          </p:cNvSpPr>
          <p:nvPr/>
        </p:nvSpPr>
        <p:spPr>
          <a:xfrm>
            <a:off x="4008120" y="2593975"/>
            <a:ext cx="2416175" cy="3275330"/>
          </a:xfrm>
          <a:prstGeom prst="flowChartExtract">
            <a:avLst/>
          </a:prstGeom>
          <a:solidFill>
            <a:schemeClr val="bg1"/>
          </a:solidFill>
          <a:ln w="12700" cap="flat" cmpd="sng" algn="ctr">
            <a:solidFill>
              <a:schemeClr val="tx1"/>
            </a:solidFill>
            <a:prstDash val="solid"/>
            <a:headEnd type="none"/>
            <a:tailEnd type="none"/>
          </a:ln>
          <a:effectLst/>
        </p:spPr>
      </p:sp>
      <p:pic>
        <p:nvPicPr>
          <p:cNvPr id="4" name="Grafik3"/>
          <p:cNvPicPr>
            <a:picLocks noChangeAspect="1"/>
            <a:extLst>
              <a:ext uri="smNativeData">
                <pr:smNativeData xmlns:pr="smNativeData" xmlns="smNativeData" val="SMDATA_18_AatVYBMAAAAlAAAAEQAAAC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CgfZBt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BMTAABpFQAA4xUAADkYAAAQAAAAJgAAAAgAAAD//////////zAAAAAUAAAAAAAAAAAA//8AAAEAAAD//wAAAQA="/>
              </a:ext>
            </a:extLst>
          </p:cNvPicPr>
          <p:nvPr/>
        </p:nvPicPr>
        <p:blipFill>
          <a:blip r:embed="rId2"/>
          <a:stretch>
            <a:fillRect/>
          </a:stretch>
        </p:blipFill>
        <p:spPr>
          <a:xfrm rot="10800000">
            <a:off x="3100705" y="3480435"/>
            <a:ext cx="457200" cy="457200"/>
          </a:xfrm>
          <a:prstGeom prst="rect">
            <a:avLst/>
          </a:prstGeom>
          <a:noFill/>
          <a:ln>
            <a:noFill/>
          </a:ln>
          <a:effectLst/>
        </p:spPr>
      </p:pic>
      <p:sp>
        <p:nvSpPr>
          <p:cNvPr id="5" name="AutoForm8"/>
          <p:cNvSpPr>
            <a:extLst>
              <a:ext uri="smNativeData">
                <pr:smNativeData xmlns:pr="smNativeData" xmlns="smNativeData" val="SMDATA_16_AatVYBMAAAAlAAAAQAEAAA0AAAAAkAAAAEgAAACQAAAASAAAAAAAAAAAAAAAAAAAAAEAAABQAAAAAAAAAAAA4D8AAAAAAADgPwAAAAAAAOA/AAAAAAAA4D8AAAAAAADgPwAAAAAAAOA/AAAAAAAA4D8AAAAAAADgPwAAAAAAAOA/AAAAAAAA4D8CAAAAjAAAAAEAAAAAAAAA////CP///wgAAAAAAAAAAAAAAAAAAAAAAAAAAAAAAAAAAAAAeAAAAAEAAABAAAAAAAAAAAAAAAB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f///wEAAAAAAAAAAAAAAAAAAAAAAAAAAAAAAAAAAAAAAAAAACYmJgJ/f38A297hA8zMzADAwP8Af39/AAAAAAAAAAAAAAAAAAAAAAAAAAAAIQAAABgAAAAUAAAAhwkAAPIPAABkGAAAGCQAABAAAAAmAAAACAAAAP//////////MAAAABQAAAAAAAAAAAD//wAAAQAAAP//AAABAA=="/>
              </a:ext>
            </a:extLst>
          </p:cNvSpPr>
          <p:nvPr/>
        </p:nvSpPr>
        <p:spPr>
          <a:xfrm>
            <a:off x="1548765" y="2592070"/>
            <a:ext cx="2416175" cy="3275330"/>
          </a:xfrm>
          <a:prstGeom prst="flowChartExtract">
            <a:avLst/>
          </a:prstGeom>
          <a:solidFill>
            <a:schemeClr val="bg1"/>
          </a:solidFill>
          <a:ln w="12700" cap="flat" cmpd="sng" algn="ctr">
            <a:solidFill>
              <a:schemeClr val="tx1"/>
            </a:solidFill>
            <a:prstDash val="solid"/>
            <a:headEnd type="none"/>
            <a:tailEnd type="none"/>
          </a:ln>
          <a:effectLst/>
        </p:spPr>
      </p:sp>
      <p:sp>
        <p:nvSpPr>
          <p:cNvPr id="6"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7"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IkGAAA8LQAAgwkAABAAAAAmAAAACAAAAP//////////MAAAABQAAAAAAAAAAAD//wAAAQAAAP//AAABAA=="/>
              </a:ext>
            </a:extLst>
          </p:cNvSpPr>
          <p:nvPr/>
        </p:nvSpPr>
        <p:spPr>
          <a:xfrm>
            <a:off x="332105" y="1062355"/>
            <a:ext cx="7021195" cy="483870"/>
          </a:xfrm>
          <a:prstGeom prst="rect">
            <a:avLst/>
          </a:prstGeom>
          <a:noFill/>
          <a:ln>
            <a:noFill/>
          </a:ln>
          <a:effectLst/>
        </p:spPr>
        <p:txBody>
          <a:bodyPr vert="horz" wrap="square" lIns="91440" tIns="45720" rIns="91440" bIns="45720" numCol="1" spcCol="215900" anchor="t"/>
          <a:lstStyle/>
          <a:p>
            <a:pPr>
              <a:spcAft>
                <a:spcPts val="1800"/>
              </a:spcAft>
              <a:buNone/>
              <a:defRPr sz="1800"/>
            </a:pPr>
            <a:r>
              <a:t>Das Eisberg-Modell</a:t>
            </a:r>
          </a:p>
        </p:txBody>
      </p:sp>
      <p:sp>
        <p:nvSpPr>
          <p:cNvPr id="8" name="AutoForm1"/>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YwAAAP0QAAA/CQAA2RkAABAAAAAmAAAACAAAAP//////////MAAAABQAAAAAAAAAAAD//wAAAQAAAP//AAABAA=="/>
              </a:ext>
            </a:extLst>
          </p:cNvSpPr>
          <p:nvPr/>
        </p:nvSpPr>
        <p:spPr>
          <a:xfrm rot="8100320">
            <a:off x="62865" y="276161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9" name="AutoForm2"/>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0iMS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5QwAAP8QAADBFQAA2xkAABAAAAAmAAAACAAAAP//////////MAAAABQAAAAAAAAAAAD//wAAAQAAAP//AAABAA=="/>
              </a:ext>
            </a:extLst>
          </p:cNvSpPr>
          <p:nvPr/>
        </p:nvSpPr>
        <p:spPr>
          <a:xfrm rot="8100320">
            <a:off x="2096135" y="276288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0" name="AutoForm3"/>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k9Ij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BkAABARAABEIgAA7BkAABAAAAAmAAAACAAAAP//////////MAAAABQAAAAAAAAAAAD//wAAAQAAAP//AAABAA=="/>
              </a:ext>
            </a:extLst>
          </p:cNvSpPr>
          <p:nvPr/>
        </p:nvSpPr>
        <p:spPr>
          <a:xfrm rot="8100320">
            <a:off x="4130040" y="277368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1" name="AutoForm4"/>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h8AAA4RAACCKAAA6hkAABAAAAAmAAAACAAAAP//////////MAAAABQAAAAAAAAAAAD//wAAAQAAAP//AAABAA=="/>
              </a:ext>
            </a:extLst>
          </p:cNvSpPr>
          <p:nvPr/>
        </p:nvSpPr>
        <p:spPr>
          <a:xfrm rot="8100320">
            <a:off x="5144770" y="277241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12"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Q0AAIIUAACCFAAAchgAABAAAAAmAAAACAAAAP//////////MAAAABQAAAAAAAAAAAD//wAAAQAAAP//AAABAA=="/>
              </a:ext>
            </a:extLst>
          </p:cNvSpPr>
          <p:nvPr/>
        </p:nvSpPr>
        <p:spPr>
          <a:xfrm>
            <a:off x="2235835" y="3333750"/>
            <a:ext cx="1097915" cy="640080"/>
          </a:xfrm>
          <a:prstGeom prst="rect">
            <a:avLst/>
          </a:prstGeom>
          <a:noFill/>
          <a:ln>
            <a:noFill/>
          </a:ln>
          <a:effectLst/>
        </p:spPr>
        <p:txBody>
          <a:bodyPr vert="horz" wrap="square" lIns="91440" tIns="45720" rIns="91440" bIns="45720" numCol="1" spcCol="215900" anchor="t"/>
          <a:lstStyle/>
          <a:p>
            <a:pPr algn="ctr">
              <a:defRPr sz="1200"/>
            </a:pPr>
            <a:r>
              <a:t>Ziele</a:t>
            </a:r>
          </a:p>
          <a:p>
            <a:pPr algn="ctr">
              <a:defRPr sz="1200"/>
            </a:pPr>
            <a:r>
              <a:t>Aufgaben</a:t>
            </a:r>
          </a:p>
          <a:p>
            <a:pPr algn="ctr">
              <a:defRPr sz="1200"/>
            </a:pPr>
            <a:r>
              <a:t>Positionen</a:t>
            </a:r>
          </a:p>
        </p:txBody>
      </p:sp>
      <p:sp>
        <p:nvSpPr>
          <p:cNvPr id="13" name="Rechteck2"/>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4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RwAAJ4UAAB2IwAAjhgAABAAAAAmAAAACAAAAP//////////MAAAABQAAAAAAAAAAAD//wAAAQAAAP//AAABAA=="/>
              </a:ext>
            </a:extLst>
          </p:cNvSpPr>
          <p:nvPr/>
        </p:nvSpPr>
        <p:spPr>
          <a:xfrm>
            <a:off x="4666615" y="3351530"/>
            <a:ext cx="1097915" cy="640080"/>
          </a:xfrm>
          <a:prstGeom prst="rect">
            <a:avLst/>
          </a:prstGeom>
          <a:noFill/>
          <a:ln>
            <a:noFill/>
          </a:ln>
          <a:effectLst/>
        </p:spPr>
        <p:txBody>
          <a:bodyPr vert="horz" wrap="square" lIns="91440" tIns="45720" rIns="91440" bIns="45720" numCol="1" spcCol="215900" anchor="t"/>
          <a:lstStyle/>
          <a:p>
            <a:pPr algn="ctr">
              <a:defRPr sz="1200"/>
            </a:pPr>
            <a:r>
              <a:t>Ziele</a:t>
            </a:r>
          </a:p>
          <a:p>
            <a:pPr algn="ctr">
              <a:defRPr sz="1200"/>
            </a:pPr>
            <a:r>
              <a:t>Aufgaben</a:t>
            </a:r>
          </a:p>
          <a:p>
            <a:pPr algn="ctr">
              <a:defRPr sz="1200"/>
            </a:pPr>
            <a:r>
              <a:t>Positionen</a:t>
            </a:r>
          </a:p>
        </p:txBody>
      </p:sp>
      <p:sp>
        <p:nvSpPr>
          <p:cNvPr id="14" name="Rechteck3"/>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qw0AAHQbAABsFAAApCEAABAAAAAmAAAACAAAAP//////////MAAAABQAAAAAAAAAAAD//wAAAQAAAP//AAABAA=="/>
              </a:ext>
            </a:extLst>
          </p:cNvSpPr>
          <p:nvPr/>
        </p:nvSpPr>
        <p:spPr>
          <a:xfrm>
            <a:off x="2221865" y="4462780"/>
            <a:ext cx="1097915" cy="1005840"/>
          </a:xfrm>
          <a:prstGeom prst="rect">
            <a:avLst/>
          </a:prstGeom>
          <a:noFill/>
          <a:ln>
            <a:noFill/>
          </a:ln>
          <a:effectLst/>
        </p:spPr>
        <p:txBody>
          <a:bodyPr vert="horz" wrap="square" lIns="91440" tIns="45720" rIns="91440" bIns="45720" numCol="1" spcCol="215900" anchor="t"/>
          <a:lstStyle/>
          <a:p>
            <a:pPr algn="ctr">
              <a:defRPr sz="1200"/>
            </a:pPr>
            <a:r>
              <a:t>Interessen</a:t>
            </a:r>
          </a:p>
          <a:p>
            <a:pPr algn="ctr">
              <a:defRPr sz="1200"/>
            </a:pPr>
            <a:r>
              <a:t>Bedürfnisse</a:t>
            </a:r>
          </a:p>
          <a:p>
            <a:pPr algn="ctr">
              <a:defRPr sz="1200"/>
            </a:pPr>
            <a:r>
              <a:t>Wünsche</a:t>
            </a:r>
          </a:p>
          <a:p>
            <a:pPr algn="ctr">
              <a:defRPr sz="1200"/>
            </a:pPr>
            <a:r>
              <a:t>Gefühle</a:t>
            </a:r>
          </a:p>
          <a:p>
            <a:pPr algn="ctr">
              <a:defRPr sz="1200"/>
            </a:pPr>
            <a:r>
              <a:t>Werte</a:t>
            </a:r>
          </a:p>
        </p:txBody>
      </p:sp>
      <p:sp>
        <p:nvSpPr>
          <p:cNvPr id="15" name="Rechteck4"/>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RwAAJAbAAAuIwAAwCEAABAAAAAmAAAACAAAAP//////////MAAAABQAAAAAAAAAAAD//wAAAQAAAP//AAABAA=="/>
              </a:ext>
            </a:extLst>
          </p:cNvSpPr>
          <p:nvPr/>
        </p:nvSpPr>
        <p:spPr>
          <a:xfrm>
            <a:off x="4620895" y="4480560"/>
            <a:ext cx="1097915" cy="1005840"/>
          </a:xfrm>
          <a:prstGeom prst="rect">
            <a:avLst/>
          </a:prstGeom>
          <a:noFill/>
          <a:ln>
            <a:noFill/>
          </a:ln>
          <a:effectLst/>
        </p:spPr>
        <p:txBody>
          <a:bodyPr vert="horz" wrap="square" lIns="91440" tIns="45720" rIns="91440" bIns="45720" numCol="1" spcCol="215900" anchor="t"/>
          <a:lstStyle/>
          <a:p>
            <a:pPr algn="ctr">
              <a:defRPr sz="1200"/>
            </a:pPr>
            <a:r>
              <a:t>Interessen</a:t>
            </a:r>
          </a:p>
          <a:p>
            <a:pPr algn="ctr">
              <a:defRPr sz="1200"/>
            </a:pPr>
            <a:r>
              <a:t>Bedürfnisse</a:t>
            </a:r>
          </a:p>
          <a:p>
            <a:pPr algn="ctr">
              <a:defRPr sz="1200"/>
            </a:pPr>
            <a:r>
              <a:t>Wünsche</a:t>
            </a:r>
          </a:p>
          <a:p>
            <a:pPr algn="ctr">
              <a:defRPr sz="1200"/>
            </a:pPr>
            <a:r>
              <a:t>Gefühle</a:t>
            </a:r>
          </a:p>
          <a:p>
            <a:pPr algn="ctr">
              <a:defRPr sz="1200"/>
            </a:pPr>
            <a:r>
              <a:t>Werte</a:t>
            </a:r>
          </a:p>
        </p:txBody>
      </p:sp>
      <p:pic>
        <p:nvPicPr>
          <p:cNvPr id="16" name="Grafik1"/>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BuAHQ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BgUAABbCwAA4R0AAFEVAAAQAAAAJgAAAAgAAAD//////////zAAAAAUAAAAAAAAAAAA//8AAAEAAAD//wAAAQA="/>
              </a:ext>
            </a:extLst>
          </p:cNvPicPr>
          <p:nvPr/>
        </p:nvPicPr>
        <p:blipFill>
          <a:blip r:embed="rId3"/>
          <a:stretch>
            <a:fillRect/>
          </a:stretch>
        </p:blipFill>
        <p:spPr>
          <a:xfrm>
            <a:off x="3266440" y="1845945"/>
            <a:ext cx="1590675" cy="1619250"/>
          </a:xfrm>
          <a:prstGeom prst="rect">
            <a:avLst/>
          </a:prstGeom>
          <a:noFill/>
          <a:ln>
            <a:noFill/>
          </a:ln>
          <a:effectLst/>
        </p:spPr>
      </p:pic>
      <p:sp>
        <p:nvSpPr>
          <p:cNvPr id="17" name="Rechteck5"/>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GBUAAAkNAABLHQAAMBIAABAAAAAmAAAACAAAAP//////////MAAAABQAAAAAAAAAAAD//wAAAQAAAP//AAABAA=="/>
              </a:ext>
            </a:extLst>
          </p:cNvSpPr>
          <p:nvPr/>
        </p:nvSpPr>
        <p:spPr>
          <a:xfrm>
            <a:off x="3429000" y="2118995"/>
            <a:ext cx="1332865" cy="837565"/>
          </a:xfrm>
          <a:prstGeom prst="rect">
            <a:avLst/>
          </a:prstGeom>
          <a:noFill/>
          <a:ln>
            <a:noFill/>
          </a:ln>
          <a:effectLst/>
        </p:spPr>
        <p:txBody>
          <a:bodyPr vert="horz" wrap="square" lIns="91440" tIns="45720" rIns="91440" bIns="45720" numCol="1" spcCol="215900" anchor="t"/>
          <a:lstStyle/>
          <a:p>
            <a:pPr>
              <a:defRPr>
                <a:solidFill>
                  <a:schemeClr val="bg1"/>
                </a:solidFill>
              </a:defRPr>
            </a:pPr>
            <a:r>
              <a:t>Konflikt</a:t>
            </a:r>
          </a:p>
        </p:txBody>
      </p:sp>
      <p:sp>
        <p:nvSpPr>
          <p:cNvPr id="18" name="Textbox1"/>
          <p:cNvSpPr txBox="1">
            <a:extLst>
              <a:ext uri="smNativeData">
                <pr:smNativeData xmlns:pr="smNativeData" xmlns="smNativeData" val="SMDATA_16_Aat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KgB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CYAADwcAAAMMwAAZh4AABAAAAAmAAAACAAAAP//////////MAAAABQAAAAAAAAAAAD//wAAAQAAAP//AAABAA=="/>
              </a:ext>
            </a:extLst>
          </p:cNvSpPr>
          <p:nvPr/>
        </p:nvSpPr>
        <p:spPr>
          <a:xfrm>
            <a:off x="6215380" y="4589780"/>
            <a:ext cx="2082800" cy="351790"/>
          </a:xfrm>
          <a:prstGeom prst="rect">
            <a:avLst/>
          </a:prstGeom>
          <a:noFill/>
          <a:ln>
            <a:noFill/>
          </a:ln>
          <a:effectLst/>
        </p:spPr>
        <p:txBody>
          <a:bodyPr vert="horz" wrap="square" numCol="1" spcCol="215900" anchor="t"/>
          <a:lstStyle/>
          <a:p>
            <a:pPr>
              <a:defRPr sz="1600"/>
            </a:pPr>
            <a:r>
              <a:t>Beziehungs-Ebene</a:t>
            </a:r>
          </a:p>
        </p:txBody>
      </p:sp>
      <p:sp>
        <p:nvSpPr>
          <p:cNvPr id="19" name="Textbox2"/>
          <p:cNvSpPr txBox="1">
            <a:extLst>
              <a:ext uri="smNativeData">
                <pr:smNativeData xmlns:pr="smNativeData" xmlns="smNativeData" val="SMDATA_16_Aat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EA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sAAAglAAASFwAASCcAABAgAAAmAAAACAAAAP//////////MAAAABQAAAAAAAAAAAD//wAAAQAAAP//AAABAA=="/>
              </a:ext>
            </a:extLst>
          </p:cNvSpPr>
          <p:nvPr/>
        </p:nvSpPr>
        <p:spPr>
          <a:xfrm>
            <a:off x="1805940" y="6019800"/>
            <a:ext cx="1944370" cy="365760"/>
          </a:xfrm>
          <a:prstGeom prst="rect">
            <a:avLst/>
          </a:prstGeom>
          <a:noFill/>
          <a:ln>
            <a:noFill/>
          </a:ln>
          <a:effectLst/>
        </p:spPr>
        <p:txBody>
          <a:bodyPr vert="horz" wrap="square" numCol="1" spcCol="215900" anchor="t"/>
          <a:lstStyle/>
          <a:p>
            <a:pPr>
              <a:defRPr sz="1800"/>
            </a:pPr>
            <a:r>
              <a:t>Konfliktpartner 1</a:t>
            </a:r>
          </a:p>
        </p:txBody>
      </p:sp>
      <p:sp>
        <p:nvSpPr>
          <p:cNvPr id="20" name="Textbox3"/>
          <p:cNvSpPr txBox="1">
            <a:extLst>
              <a:ext uri="smNativeData">
                <pr:smNativeData xmlns:pr="smNativeData" xmlns="smNativeData" val="SMDATA_16_Aat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EA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BoAAAYlAAAaJgAARicAABAgAAAmAAAACAAAAP//////////MAAAABQAAAAAAAAAAAD//wAAAQAAAP//AAABAA=="/>
              </a:ext>
            </a:extLst>
          </p:cNvSpPr>
          <p:nvPr/>
        </p:nvSpPr>
        <p:spPr>
          <a:xfrm>
            <a:off x="4249420" y="6018530"/>
            <a:ext cx="1944370" cy="365760"/>
          </a:xfrm>
          <a:prstGeom prst="rect">
            <a:avLst/>
          </a:prstGeom>
          <a:noFill/>
          <a:ln>
            <a:noFill/>
          </a:ln>
          <a:effectLst/>
        </p:spPr>
        <p:txBody>
          <a:bodyPr vert="horz" wrap="square" numCol="1" spcCol="215900" anchor="t"/>
          <a:lstStyle/>
          <a:p>
            <a:pPr>
              <a:defRPr sz="1800"/>
            </a:pPr>
            <a:r>
              <a:t>Konfliktpartner 2</a:t>
            </a:r>
          </a:p>
        </p:txBody>
      </p:sp>
      <p:sp>
        <p:nvSpPr>
          <p:cNvPr id="21" name="AutoForm5"/>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QYAAP8QAACBDwAA2xkAABAAAAAmAAAACAAAAP//////////MAAAABQAAAAAAAAAAAD//wAAAQAAAP//AAABAA=="/>
              </a:ext>
            </a:extLst>
          </p:cNvSpPr>
          <p:nvPr/>
        </p:nvSpPr>
        <p:spPr>
          <a:xfrm rot="8100320">
            <a:off x="1080135" y="2762885"/>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22" name="AutoForm6"/>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xMAABARAAD/GwAA7BkAABAAAAAmAAAACAAAAP//////////MAAAABQAAAAAAAAAAAD//wAAAQAAAP//AAABAA=="/>
              </a:ext>
            </a:extLst>
          </p:cNvSpPr>
          <p:nvPr/>
        </p:nvSpPr>
        <p:spPr>
          <a:xfrm rot="8100320">
            <a:off x="3110865" y="277368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23" name="AutoForm7"/>
          <p:cNvSpPr>
            <a:extLst>
              <a:ext uri="smNativeData">
                <pr:smNativeData xmlns:pr="smNativeData" xmlns="smNativeData" val="SMDATA_16_AatVYBMAAAAlAAAAjgAAAA0AAAAAkAAAAEgAAACQAAAASAAAAAAAAAAAAAAAAAAAAAEAAABQAAAAAAAAAAAAAAAAAAAAAADo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6yUAAA4RAADHLgAA6hkAABAAAAAmAAAACAAAAP//////////MAAAABQAAAAAAAAAAAD//wAAAQAAAP//AAABAA=="/>
              </a:ext>
            </a:extLst>
          </p:cNvSpPr>
          <p:nvPr/>
        </p:nvSpPr>
        <p:spPr>
          <a:xfrm rot="8100320">
            <a:off x="6163945" y="2772410"/>
            <a:ext cx="1440180" cy="1440180"/>
          </a:xfrm>
          <a:prstGeom prst="arc">
            <a:avLst>
              <a:gd name="adj1" fmla="val 16200000"/>
              <a:gd name="adj2" fmla="val 0"/>
            </a:avLst>
          </a:prstGeom>
          <a:noFill/>
          <a:ln w="12700" cap="flat" cmpd="sng" algn="ctr">
            <a:solidFill>
              <a:schemeClr val="tx1"/>
            </a:solidFill>
            <a:prstDash val="solid"/>
            <a:headEnd type="none"/>
            <a:tailEnd type="none"/>
          </a:ln>
          <a:effectLst/>
        </p:spPr>
      </p:sp>
      <p:sp>
        <p:nvSpPr>
          <p:cNvPr id="24" name="Textbox4"/>
          <p:cNvSpPr txBox="1">
            <a:extLst>
              <a:ext uri="smNativeData">
                <pr:smNativeData xmlns:pr="smNativeData" xmlns="smNativeData" val="SMDATA_16_Aat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KgBAAD/fwAA/38AAAAAAAAJAAAABAAAAOUD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iYAAJoVAABCLwAAqhcAABAgAAAmAAAACAAAAP//////////MAAAABQAAAAAAAAAAAD//wAAAQAAAP//AAABAA=="/>
              </a:ext>
            </a:extLst>
          </p:cNvSpPr>
          <p:nvPr/>
        </p:nvSpPr>
        <p:spPr>
          <a:xfrm>
            <a:off x="6216650" y="3511550"/>
            <a:ext cx="1465580" cy="335280"/>
          </a:xfrm>
          <a:prstGeom prst="rect">
            <a:avLst/>
          </a:prstGeom>
          <a:noFill/>
          <a:ln>
            <a:noFill/>
          </a:ln>
          <a:effectLst/>
        </p:spPr>
        <p:txBody>
          <a:bodyPr vert="horz" wrap="square" numCol="1" spcCol="215900" anchor="t"/>
          <a:lstStyle/>
          <a:p>
            <a:pPr>
              <a:defRPr sz="1600"/>
            </a:pPr>
            <a:r>
              <a:t>Sach-Ebene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bg/>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bg/>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4"/>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4">
                                            <p:bg/>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15">
                                            <p:bg/>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18"/>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16"/>
                                        </p:tgtEl>
                                        <p:attrNameLst>
                                          <p:attrName>style.visibility</p:attrName>
                                        </p:attrNameLst>
                                      </p:cBhvr>
                                      <p:to>
                                        <p:strVal val="visible"/>
                                      </p:to>
                                    </p:set>
                                  </p:childTnLst>
                                </p:cTn>
                              </p:par>
                              <p:par>
                                <p:cTn id="127" presetID="1" presetClass="entr" presetSubtype="0" fill="hold" grpId="0" nodeType="withEffect">
                                  <p:stCondLst>
                                    <p:cond delay="2000"/>
                                  </p:stCondLst>
                                  <p:childTnLst>
                                    <p:set>
                                      <p:cBhvr>
                                        <p:cTn id="128" dur="1" fill="hold">
                                          <p:stCondLst>
                                            <p:cond delay="0"/>
                                          </p:stCondLst>
                                        </p:cTn>
                                        <p:tgtEl>
                                          <p:spTgt spid="17"/>
                                        </p:tgtEl>
                                        <p:attrNameLst>
                                          <p:attrName>style.visibility</p:attrName>
                                        </p:attrNameLst>
                                      </p:cBhvr>
                                      <p:to>
                                        <p:strVal val="visible"/>
                                      </p:to>
                                    </p:set>
                                  </p:childTnLst>
                                </p:cTn>
                              </p:par>
                              <p:par>
                                <p:cTn id="129" presetID="1" presetClass="entr" presetSubtype="0" fill="hold" grpId="0" nodeType="withEffect">
                                  <p:stCondLst>
                                    <p:cond delay="500"/>
                                  </p:stCondLst>
                                  <p:childTnLst>
                                    <p:set>
                                      <p:cBhvr>
                                        <p:cTn id="130" dur="1" fill="hold">
                                          <p:stCondLst>
                                            <p:cond delay="0"/>
                                          </p:stCondLst>
                                        </p:cTn>
                                        <p:tgtEl>
                                          <p:spTgt spid="4"/>
                                        </p:tgtEl>
                                        <p:attrNameLst>
                                          <p:attrName>style.visibility</p:attrName>
                                        </p:attrNameLst>
                                      </p:cBhvr>
                                      <p:to>
                                        <p:strVal val="visible"/>
                                      </p:to>
                                    </p:set>
                                  </p:childTnLst>
                                </p:cTn>
                              </p:par>
                              <p:par>
                                <p:cTn id="131" presetID="1" presetClass="entr" presetSubtype="0" fill="hold" grpId="0" nodeType="withEffect">
                                  <p:stCondLst>
                                    <p:cond delay="1000"/>
                                  </p:stCondLst>
                                  <p:childTnLst>
                                    <p:set>
                                      <p:cBhvr>
                                        <p:cTn id="13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nimBg="1" advAuto="0"/>
      <p:bldP spid="4" grpId="0" animBg="1" advAuto="0"/>
      <p:bldP spid="5" grpId="0" animBg="1" advAuto="0"/>
      <p:bldP spid="7" grpId="0" animBg="1" advAuto="0"/>
      <p:bldP spid="8" grpId="0" animBg="1" advAuto="0"/>
      <p:bldP spid="9" grpId="0" animBg="1" advAuto="0"/>
      <p:bldP spid="10" grpId="0" animBg="1" advAuto="0"/>
      <p:bldP spid="11" grpId="0" animBg="1" advAuto="0"/>
      <p:bldP spid="12" grpId="0" build="p" bldLvl="3" animBg="1"/>
      <p:bldP spid="13" grpId="0" build="p" bldLvl="3" animBg="1"/>
      <p:bldP spid="14" grpId="0" build="p" bldLvl="3" animBg="1"/>
      <p:bldP spid="15" grpId="0" build="p" bldLvl="3" animBg="1"/>
      <p:bldP spid="16" grpId="0" animBg="1" advAuto="0"/>
      <p:bldP spid="17" grpId="0" animBg="1" advAuto="0"/>
      <p:bldP spid="18" grpId="0" animBg="1" advAuto="0"/>
      <p:bldP spid="19" grpId="0" animBg="1" advAuto="0"/>
      <p:bldP spid="20" grpId="0" animBg="1" advAuto="0"/>
      <p:bldP spid="21" grpId="0" animBg="1" advAuto="0"/>
      <p:bldP spid="22" grpId="0" animBg="1" advAuto="0"/>
      <p:bldP spid="23" grpId="0" animBg="1" advAuto="0"/>
      <p:bldP spid="24" grpId="0" animBg="1" advAuto="0"/>
    </p:bldLst>
    <p:extLst>
      <p:ext uri="smNativeData">
        <pr:smNativeData xmlns:pr="smNativeData" xmlns="smNativeData" val="AatVYCYAAAAFAAAA/f///wEAAAABAAAAAAAAAAAAAAAAAAAAAAAAAAkAAAD9////AQAAAAEAAAAAAAAAAAAAAAAAAAAAAAAACwAAAP3///8BAAAAAQAAAAAAAAAAAAAAAAAAAAAAAAANAAAA/f///wEAAAABAAAAAAAAAAAAAAAAAAAAAAAAAA8AAAD9////AQAAAAEAAAAAAAAAAAAAAAAAAAAAAAAAEQAAAP3///8BAAAAAQAAAAAAAAAAAAAAAAAAAAAAAAATAAAA/f///wEAAAABAAAAAAAAAAAAAAAAAAAAAAAAABUAAAD9////AQAAAAEAAAAAAAAAAAAAAAAAAAAAAAAAGQAAAP3///8BAAAAAQAAAAAAAAAAAAAAAAAAAAAAAAAbAAAA/f///wEAAAABAAAAAAAAAAAAAAAAAAAAAAAAAB8AAAD9////AQAAAAEAAAAAAAAAAAAAAAAAAAAAAAAAIQAAAP3///8BAAAAAQAAAAAAAAAAAAAAAAAAAAAAAAAlAAAA/v///wEAAAABAAAAAAAAAAAAAAAAAAAAAAAAACkAAAAAAAAAAQAAAAEAAAAAAAAAAAAAAAAAAAAAAAAALQAAAAEAAAABAAAAAQAAAAAAAAAAAAAAAAAAAAAAAAAxAAAAAgAAAAEAAAABAAAAAAAAAAAAAAAAAAAAAAAAADUAAAD+////AQAAAAEAAAAAAAAAAAAAAAAAAAAAAAAAOQAAAAAAAAABAAAAAQAAAAAAAAAAAAAAAAAAAAAAAAA9AAAAAQAAAAEAAAABAAAAAAAAAAAAAAAAAAAAAAAAAEEAAAACAAAAAQAAAAEAAAAAAAAAAAAAAAAAAAAAAAAARQAAAP3///8BAAAAAQAAAAAAAAAAAAAAAAAAAAAAAABJAAAA/v///wEAAAABAAAAAAAAAAAAAAAAAAAAAAAAAE0AAAAAAAAAAQAAAAEAAAAAAAAAAAAAAAAAAAAAAAAAUQAAAAEAAAABAAAAAQAAAAAAAAAAAAAAAAAAAAAAAABVAAAAAgAAAAEAAAABAAAAAAAAAAAAAAAAAAAAAAAAAFkAAAADAAAAAQAAAAEAAAAAAAAAAAAAAAAAAAAAAAAAXQAAAAQAAAABAAAAAQAAAAAAAAAAAAAAAAAAAAAAAABhAAAA/v///wEAAAABAAAAAAAAAAAAAAAAAAAAAAAAAGUAAAAAAAAAAQAAAAEAAAAAAAAAAAAAAAAAAAAAAAAAaQAAAAEAAAABAAAAAQAAAAAAAAAAAAAAAAAAAAAAAABtAAAAAgAAAAEAAAABAAAAAAAAAAAAAAAAAAAAAAAAAHEAAAADAAAAAQAAAAEAAAAAAAAAAAAAAAAAAAAAAAAAdQAAAAQAAAABAAAAAQAAAAAAAAAAAAAAAAAAAAAAAAB5AAAA/f///wEAAAABAAAAAAAAAAAAAAAAAAAAAAAAAH0AAAD9////AQAAAAEAAAAAAAAAAAAAAAAAAAAAAAAAfwAAAP3///8BAAAAAQAAAAAAAAAAAAAAAAAAAAAAAACBAAAA/f///wEAAAABAAAAAAAAAAAAAAAAAAAAAAAAAIMAAAD9////AQAAAAEAAAAAAAAAAAAAAAAAAAAAAAAA"/>
      </p:ext>
    </p:extLst>
  </p:timing>
</p:sld>
</file>

<file path=ppt/slides/slide4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Sach- vs. </a:t>
            </a:r>
            <a:r>
              <a:t>Beziehungsinteressen</a:t>
            </a: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Bei </a:t>
            </a:r>
            <a:r>
              <a:rPr sz="1600" b="1" i="1">
                <a:solidFill>
                  <a:srgbClr val="23A092"/>
                </a:solidFill>
                <a:latin typeface="Tahoma" pitchFamily="1" charset="0"/>
                <a:ea typeface="Tahoma" pitchFamily="1" charset="0"/>
                <a:cs typeface="Tahoma" pitchFamily="1" charset="0"/>
              </a:rPr>
              <a:t>Sachinteressen</a:t>
            </a:r>
            <a:r>
              <a:rPr sz="1400">
                <a:solidFill>
                  <a:srgbClr val="262626"/>
                </a:solidFill>
                <a:latin typeface="Tahoma" pitchFamily="1" charset="0"/>
                <a:ea typeface="Tahoma" pitchFamily="1" charset="0"/>
                <a:cs typeface="Tahoma" pitchFamily="1" charset="0"/>
              </a:rPr>
              <a:t> geht es auf der rationalen Ebene um Fragen wie:</a:t>
            </a:r>
            <a:endParaRPr sz="1400">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"Was ist richtig oder falsch?"</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"Wem habe ich etwas zu sagen?"</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"Was ist unter meiner Kontrolle?" </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"Welche Anrechte habe ich auf Ressourcen?"</a:t>
            </a:r>
            <a:endParaRPr>
              <a:solidFill>
                <a:srgbClr val="262626"/>
              </a:solidFill>
              <a:latin typeface="Tahoma" pitchFamily="1" charset="0"/>
              <a:ea typeface="Tahoma" pitchFamily="1" charset="0"/>
              <a:cs typeface="Tahoma" pitchFamily="1" charset="0"/>
            </a:endParaRPr>
          </a:p>
          <a:p>
            <a:pPr>
              <a:spcBef>
                <a:spcPts val="1600"/>
              </a:spcBef>
              <a:spcAft>
                <a:spcPts val="600"/>
              </a:spcAft>
              <a:buNone/>
              <a:defRPr sz="2200"/>
            </a:pPr>
            <a:r>
              <a:rPr sz="1400">
                <a:solidFill>
                  <a:srgbClr val="262626"/>
                </a:solidFill>
                <a:latin typeface="Tahoma" pitchFamily="1" charset="0"/>
                <a:ea typeface="Tahoma" pitchFamily="1" charset="0"/>
                <a:cs typeface="Tahoma" pitchFamily="1" charset="0"/>
              </a:rPr>
              <a:t>Bei </a:t>
            </a:r>
            <a:r>
              <a:rPr sz="1600" b="1" i="1">
                <a:solidFill>
                  <a:srgbClr val="23A092"/>
                </a:solidFill>
                <a:latin typeface="Tahoma" pitchFamily="1" charset="0"/>
                <a:ea typeface="Tahoma" pitchFamily="1" charset="0"/>
                <a:cs typeface="Tahoma" pitchFamily="1" charset="0"/>
              </a:rPr>
              <a:t>Beziehungsinteressen</a:t>
            </a:r>
            <a:r>
              <a:rPr sz="1400">
                <a:solidFill>
                  <a:srgbClr val="262626"/>
                </a:solidFill>
                <a:latin typeface="Tahoma" pitchFamily="1" charset="0"/>
                <a:ea typeface="Tahoma" pitchFamily="1" charset="0"/>
                <a:cs typeface="Tahoma" pitchFamily="1" charset="0"/>
              </a:rPr>
              <a:t> sind Menschen ganzheitlich beteiligt: mit ihren Gefühlen, ihren Eigenschaften, ihrem Selbstbild, ihrem Bild vom Anderen bzw. von den anderen, ihren Verhaltensmustern und ihren wechselseitigen </a:t>
            </a:r>
            <a:r>
              <a:rPr sz="1400">
                <a:solidFill>
                  <a:srgbClr val="262626"/>
                </a:solidFill>
                <a:latin typeface="Tahoma" pitchFamily="1" charset="0"/>
                <a:ea typeface="Tahoma" pitchFamily="1" charset="0"/>
                <a:cs typeface="Tahoma" pitchFamily="1" charset="0"/>
              </a:rPr>
              <a:t>Beziehungsdefinitionen.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Beziehungskonflikte sind in der Regel mit starken Gefühlen verbunden.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Alle diese Aspekte können </a:t>
            </a:r>
            <a:r>
              <a:rPr sz="1400">
                <a:solidFill>
                  <a:srgbClr val="262626"/>
                </a:solidFill>
                <a:latin typeface="Tahoma" pitchFamily="1" charset="0"/>
                <a:ea typeface="Tahoma" pitchFamily="1" charset="0"/>
                <a:cs typeface="Tahoma" pitchFamily="1" charset="0"/>
              </a:rPr>
              <a:t>eskalierend oder deeskalierend auf einen </a:t>
            </a:r>
            <a:r>
              <a:rPr sz="1400">
                <a:solidFill>
                  <a:srgbClr val="262626"/>
                </a:solidFill>
                <a:latin typeface="Tahoma" pitchFamily="1" charset="0"/>
                <a:ea typeface="Tahoma" pitchFamily="1" charset="0"/>
                <a:cs typeface="Tahoma" pitchFamily="1" charset="0"/>
              </a:rPr>
              <a:t>Konfliktverlauf wirken.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Angriffe auf das eigene Selbstbild oder das des anderen verstärken den Konflikt hingegen fast immer:</a:t>
            </a:r>
            <a:endParaRPr sz="1400">
              <a:solidFill>
                <a:srgbClr val="262626"/>
              </a:solidFill>
              <a:latin typeface="Tahoma" pitchFamily="1" charset="0"/>
              <a:ea typeface="Tahoma" pitchFamily="1" charset="0"/>
              <a:cs typeface="Tahoma" pitchFamily="1" charset="0"/>
            </a:endParaRPr>
          </a:p>
          <a:p>
            <a:pPr marL="215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Stellt uns jemand in verallgemeinernder Form negativ dar ('Du bist immer so rücksichtslos.') und erhebt damit den Anspruch zu bestimmen, wie wir uns selbst zu sehen haben, reagieren wir äußerst empfindlich und streiten um dieses Bild.</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5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Heißer vs. kalter Konflikt</a:t>
            </a:r>
          </a:p>
          <a:p>
            <a:pPr indent="-342900">
              <a:spcBef>
                <a:spcPts val="600"/>
              </a:spcBef>
              <a:spcAft>
                <a:spcPts val="600"/>
              </a:spcAft>
              <a:buNone/>
              <a:defRPr sz="2200"/>
            </a:pPr>
            <a:r>
              <a:rPr sz="1600" b="1" i="1">
                <a:solidFill>
                  <a:srgbClr val="23A092"/>
                </a:solidFill>
                <a:latin typeface="Tahoma" pitchFamily="1" charset="0"/>
                <a:ea typeface="Tahoma" pitchFamily="1" charset="0"/>
                <a:cs typeface="Tahoma" pitchFamily="1" charset="0"/>
              </a:rPr>
              <a:t>Heiße Konflikte</a:t>
            </a:r>
            <a:r>
              <a:rPr sz="1400">
                <a:solidFill>
                  <a:srgbClr val="262626"/>
                </a:solidFill>
                <a:latin typeface="Tahoma" pitchFamily="1" charset="0"/>
                <a:ea typeface="Tahoma" pitchFamily="1" charset="0"/>
                <a:cs typeface="Tahoma" pitchFamily="1" charset="0"/>
              </a:rPr>
              <a:t> spielen sich auf 'offener Bühne' ab.</a:t>
            </a:r>
            <a:endParaRPr sz="1400">
              <a:solidFill>
                <a:srgbClr val="262626"/>
              </a:solidFill>
              <a:latin typeface="Tahoma" pitchFamily="1" charset="0"/>
              <a:ea typeface="Tahoma" pitchFamily="1" charset="0"/>
              <a:cs typeface="Tahoma" pitchFamily="1" charset="0"/>
            </a:endParaRPr>
          </a:p>
          <a:p>
            <a:pPr marL="252095">
              <a:spcBef>
                <a:spcPts val="600"/>
              </a:spcBef>
              <a:spcAft>
                <a:spcPts val="1600"/>
              </a:spcAft>
              <a:buNone/>
              <a:defRPr sz="2200"/>
            </a:pPr>
            <a:r>
              <a:rPr sz="1400">
                <a:solidFill>
                  <a:srgbClr val="262626"/>
                </a:solidFill>
                <a:latin typeface="Tahoma" pitchFamily="1" charset="0"/>
                <a:ea typeface="Tahoma" pitchFamily="1" charset="0"/>
                <a:cs typeface="Tahoma" pitchFamily="1" charset="0"/>
              </a:rPr>
              <a:t>Die Konfrontation, die Emotionen der Akteure und der Kampf um Raumgewinn treten offen zutage. Deshalb können sie in einer Mediation auch direkt bearbeitet werden.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600" b="1" i="1">
                <a:solidFill>
                  <a:srgbClr val="23A092"/>
                </a:solidFill>
                <a:latin typeface="Tahoma" pitchFamily="1" charset="0"/>
                <a:ea typeface="Tahoma" pitchFamily="1" charset="0"/>
                <a:cs typeface="Tahoma" pitchFamily="1" charset="0"/>
              </a:rPr>
              <a:t>Kalte Konflikte</a:t>
            </a:r>
            <a:r>
              <a:rPr sz="1400">
                <a:solidFill>
                  <a:srgbClr val="262626"/>
                </a:solidFill>
                <a:latin typeface="Tahoma" pitchFamily="1" charset="0"/>
                <a:ea typeface="Tahoma" pitchFamily="1" charset="0"/>
                <a:cs typeface="Tahoma" pitchFamily="1" charset="0"/>
              </a:rPr>
              <a:t> führen zu einer zunehmenden Lähmung von sichtbaren Aktivitäten. </a:t>
            </a:r>
            <a:endParaRPr sz="1400">
              <a:solidFill>
                <a:srgbClr val="262626"/>
              </a:solidFill>
              <a:latin typeface="Tahoma" pitchFamily="1" charset="0"/>
              <a:ea typeface="Tahoma" pitchFamily="1" charset="0"/>
              <a:cs typeface="Tahoma" pitchFamily="1" charset="0"/>
            </a:endParaRPr>
          </a:p>
          <a:p>
            <a:pPr marL="252095">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Die Auseinandersetzung findet nur indirekt statt:</a:t>
            </a:r>
            <a:endParaRPr sz="1400">
              <a:solidFill>
                <a:srgbClr val="262626"/>
              </a:solidFill>
              <a:latin typeface="Tahoma" pitchFamily="1" charset="0"/>
              <a:ea typeface="Tahoma" pitchFamily="1" charset="0"/>
              <a:cs typeface="Tahoma" pitchFamily="1" charset="0"/>
            </a:endParaRPr>
          </a:p>
          <a:p>
            <a:pPr marL="539750" indent="-215900">
              <a:spcBef>
                <a:spcPts val="600"/>
              </a:spcBef>
              <a:spcAft>
                <a:spcPts val="600"/>
              </a:spcAft>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Frustrationen und Hassgefühle werden '</a:t>
            </a:r>
            <a:r>
              <a:rPr sz="1400">
                <a:solidFill>
                  <a:srgbClr val="262626"/>
                </a:solidFill>
                <a:latin typeface="Tahoma" pitchFamily="1" charset="0"/>
                <a:ea typeface="Tahoma" pitchFamily="1" charset="0"/>
                <a:cs typeface="Tahoma" pitchFamily="1" charset="0"/>
              </a:rPr>
              <a:t>heruntergeschluckt' und wirken in den Akteuren destruktiv weiter, manchmal bis zur Selbstzerstörung.</a:t>
            </a:r>
            <a:endParaRPr sz="1400">
              <a:solidFill>
                <a:srgbClr val="262626"/>
              </a:solidFill>
              <a:latin typeface="Tahoma" pitchFamily="1" charset="0"/>
              <a:ea typeface="Tahoma" pitchFamily="1" charset="0"/>
              <a:cs typeface="Tahoma" pitchFamily="1" charset="0"/>
            </a:endParaRPr>
          </a:p>
          <a:p>
            <a:pPr marL="539750" indent="-215900">
              <a:spcBef>
                <a:spcPts val="600"/>
              </a:spcBef>
              <a:spcAft>
                <a:spcPts val="600"/>
              </a:spcAft>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bilden sich bei den </a:t>
            </a:r>
            <a:r>
              <a:rPr sz="1400">
                <a:solidFill>
                  <a:srgbClr val="262626"/>
                </a:solidFill>
                <a:latin typeface="Tahoma" pitchFamily="1" charset="0"/>
                <a:ea typeface="Tahoma" pitchFamily="1" charset="0"/>
                <a:cs typeface="Tahoma" pitchFamily="1" charset="0"/>
              </a:rPr>
              <a:t>Konfliktpartnern Normen und Verhaltensweisen, die ein gegenseitiges Ausweichen und Vermeiden begünstigen.</a:t>
            </a:r>
            <a:endParaRPr sz="1400">
              <a:solidFill>
                <a:srgbClr val="262626"/>
              </a:solidFill>
              <a:latin typeface="Tahoma" pitchFamily="1" charset="0"/>
              <a:ea typeface="Tahoma" pitchFamily="1" charset="0"/>
              <a:cs typeface="Tahoma" pitchFamily="1" charset="0"/>
            </a:endParaRPr>
          </a:p>
          <a:p>
            <a:pPr marL="539750" indent="-215900">
              <a:spcBef>
                <a:spcPts val="600"/>
              </a:spcBef>
              <a:spcAft>
                <a:spcPts val="600"/>
              </a:spcAft>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Kommuniziert wird oft nur noch auf schriftlichem Wege. In kalten Konflikten können sich die Konfliktparteien oft nur mühsam darauf einigen, dass ein schwerer Konflikt besteht.</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5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AGSW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Die Größe der Arena </a:t>
            </a:r>
            <a:r>
              <a:rPr sz="1200"/>
              <a:t>(1 von 2)</a:t>
            </a:r>
            <a:endParaRPr sz="1200"/>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Die meisten Konflikte beginnen im Kleinen und entwickeln sich erst später zu 'Staatsaffären'.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Trotz dieser Tendenz zur Ausweitung ist es wichtig, die Größe des sozialen Rahmens festzustellen, in dem sich ein Konflikt auswirkt. Hieraus können sich unterschiedliche Hinweise für </a:t>
            </a:r>
            <a:r>
              <a:rPr sz="1400">
                <a:solidFill>
                  <a:srgbClr val="262626"/>
                </a:solidFill>
                <a:latin typeface="Tahoma" pitchFamily="1" charset="0"/>
                <a:ea typeface="Tahoma" pitchFamily="1" charset="0"/>
                <a:cs typeface="Tahoma" pitchFamily="1" charset="0"/>
              </a:rPr>
              <a:t>Lösungsstrategien ergeben.</a:t>
            </a:r>
            <a:endParaRPr sz="1400">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Betrifft der Konflikt einzelne Personen bzw. findet er in einer kleinen Gruppe statt? </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Ist es ein Konflikt zwischen zwei Gruppen, wie z.B. Abteilungen?</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Betrifft der Konflikt komplexe Organisationen und Gremien, wie z.B. bei Tarifkonflikten </a:t>
            </a:r>
            <a:br/>
            <a:r>
              <a:rPr>
                <a:solidFill>
                  <a:srgbClr val="262626"/>
                </a:solidFill>
                <a:latin typeface="Tahoma" pitchFamily="1" charset="0"/>
                <a:ea typeface="Tahoma" pitchFamily="1" charset="0"/>
                <a:cs typeface="Tahoma" pitchFamily="1" charset="0"/>
              </a:rPr>
              <a:t>oder Stuttgart 21?</a:t>
            </a:r>
            <a:endParaRPr>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5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w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Die Größe der Arena </a:t>
            </a:r>
            <a:r>
              <a:rPr sz="1200"/>
              <a:t>(2 von 2)</a:t>
            </a:r>
            <a:endParaRPr sz="1200"/>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Den </a:t>
            </a:r>
            <a:r>
              <a:rPr sz="1400">
                <a:solidFill>
                  <a:srgbClr val="262626"/>
                </a:solidFill>
                <a:latin typeface="Tahoma" pitchFamily="1" charset="0"/>
                <a:ea typeface="Tahoma" pitchFamily="1" charset="0"/>
                <a:cs typeface="Tahoma" pitchFamily="1" charset="0"/>
              </a:rPr>
              <a:t>Konfliktbeteiligten fällt es meist schwer, sich aus dem </a:t>
            </a:r>
            <a:r>
              <a:rPr sz="1400">
                <a:solidFill>
                  <a:srgbClr val="262626"/>
                </a:solidFill>
                <a:latin typeface="Tahoma" pitchFamily="1" charset="0"/>
                <a:ea typeface="Tahoma" pitchFamily="1" charset="0"/>
                <a:cs typeface="Tahoma" pitchFamily="1" charset="0"/>
              </a:rPr>
              <a:t>Konfliktsog zu lösen, weil</a:t>
            </a:r>
            <a:endParaRPr sz="1400">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die Akteure anfangen, den oder die Anderen für alles Negative verantwortlich zu machen, </a:t>
            </a:r>
            <a:br/>
            <a:r>
              <a:rPr>
                <a:solidFill>
                  <a:srgbClr val="262626"/>
                </a:solidFill>
                <a:latin typeface="Tahoma" pitchFamily="1" charset="0"/>
                <a:ea typeface="Tahoma" pitchFamily="1" charset="0"/>
                <a:cs typeface="Tahoma" pitchFamily="1" charset="0"/>
              </a:rPr>
              <a:t>nur noch schwarz sehen und selber immer unzufriedener werden.</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mit der Zeit zunehmend Punkte zu Streitfragen werden. Man weiß nicht mehr, 'wie alles angefangen hat' und glaubt, das eigene Verhalten sei nur eine Reaktion auf die unfairen Attacken der Gegenseite.</a:t>
            </a:r>
            <a:endParaRPr>
              <a:solidFill>
                <a:srgbClr val="262626"/>
              </a:solidFill>
              <a:latin typeface="Tahoma" pitchFamily="1" charset="0"/>
              <a:ea typeface="Tahoma" pitchFamily="1" charset="0"/>
              <a:cs typeface="Tahoma" pitchFamily="1" charset="0"/>
            </a:endParaRPr>
          </a:p>
          <a:p>
            <a:pPr marL="720090" indent="-215900">
              <a:spcBef>
                <a:spcPts val="600"/>
              </a:spcBef>
              <a:buClr>
                <a:srgbClr val="23A092"/>
              </a:buClr>
              <a:buFont typeface="Calibri" pitchFamily="1" charset="0"/>
              <a:buChar char="•"/>
              <a:defRPr sz="1400"/>
            </a:pPr>
            <a:r>
              <a:rPr>
                <a:solidFill>
                  <a:srgbClr val="262626"/>
                </a:solidFill>
                <a:latin typeface="Tahoma" pitchFamily="1" charset="0"/>
                <a:ea typeface="Tahoma" pitchFamily="1" charset="0"/>
                <a:cs typeface="Tahoma" pitchFamily="1" charset="0"/>
              </a:rPr>
              <a:t>die andere Partei immer mehr zum persönlichen Feindbild erklärt wird. Gleichzeitig wird versucht, andere Personen auf die eigene Seite zu ziehen, was einen Rückzug zunehmend erschwert.</a:t>
            </a:r>
            <a:endParaRPr>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5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nA4AABAAAAAmAAAACAAAAP//////////MAAAABQAAAAAAAAAAAD//wAAAQAAAP//AAABAA=="/>
              </a:ext>
            </a:extLst>
          </p:cNvSpPr>
          <p:nvPr/>
        </p:nvSpPr>
        <p:spPr>
          <a:xfrm>
            <a:off x="332105" y="979805"/>
            <a:ext cx="8307705" cy="1395095"/>
          </a:xfrm>
          <a:prstGeom prst="rect">
            <a:avLst/>
          </a:prstGeom>
          <a:noFill/>
          <a:ln>
            <a:noFill/>
          </a:ln>
          <a:effectLst/>
        </p:spPr>
        <p:txBody>
          <a:bodyPr vert="horz" wrap="square" lIns="91440" tIns="45720" rIns="91440" bIns="45720" numCol="1" spcCol="215900" anchor="t"/>
          <a:lstStyle/>
          <a:p>
            <a:pPr>
              <a:spcAft>
                <a:spcPts val="1800"/>
              </a:spcAft>
              <a:buNone/>
              <a:defRPr sz="1800"/>
            </a:pPr>
            <a:r>
              <a:t>Das </a:t>
            </a:r>
            <a:r>
              <a:t>Konflikt-Eskalations-Modell nach </a:t>
            </a:r>
            <a:r>
              <a:t>Glasl </a:t>
            </a:r>
            <a:r>
              <a:rPr sz="1200"/>
              <a:t>(1 von 5)</a:t>
            </a:r>
            <a:endParaRPr sz="1200"/>
          </a:p>
          <a:p>
            <a:pPr indent="-342900">
              <a:spcBef>
                <a:spcPts val="600"/>
              </a:spcBef>
              <a:spcAft>
                <a:spcPts val="1800"/>
              </a:spcAft>
              <a:buNone/>
              <a:defRPr sz="2200"/>
            </a:pPr>
            <a:r>
              <a:rPr sz="1400">
                <a:solidFill>
                  <a:srgbClr val="262626"/>
                </a:solidFill>
                <a:latin typeface="Tahoma" pitchFamily="1" charset="0"/>
                <a:ea typeface="Tahoma" pitchFamily="1" charset="0"/>
                <a:cs typeface="Tahoma" pitchFamily="1" charset="0"/>
              </a:rPr>
              <a:t>Von Friedrich </a:t>
            </a:r>
            <a:r>
              <a:rPr sz="1400">
                <a:solidFill>
                  <a:srgbClr val="262626"/>
                </a:solidFill>
                <a:latin typeface="Tahoma" pitchFamily="1" charset="0"/>
                <a:ea typeface="Tahoma" pitchFamily="1" charset="0"/>
                <a:cs typeface="Tahoma" pitchFamily="1" charset="0"/>
              </a:rPr>
              <a:t>Glasl stammt ein weithin akzeptiertes und verständliches Modell zur Beschreibung des Verhaltens in Konfliktsituationen. Die grundlegenden </a:t>
            </a:r>
            <a:r>
              <a:rPr sz="1400">
                <a:solidFill>
                  <a:srgbClr val="262626"/>
                </a:solidFill>
                <a:latin typeface="Tahoma" pitchFamily="1" charset="0"/>
                <a:ea typeface="Tahoma" pitchFamily="1" charset="0"/>
                <a:cs typeface="Tahoma" pitchFamily="1" charset="0"/>
              </a:rPr>
              <a:t>Verhaltensmechanismen, die in jedem Konflikt mehr oder weniger ausgeprägt zu finden sind, werden in neun Stufen beschrieben:</a:t>
            </a:r>
            <a:endParaRPr sz="1400">
              <a:solidFill>
                <a:srgbClr val="262626"/>
              </a:solidFill>
              <a:latin typeface="Tahoma" pitchFamily="1" charset="0"/>
              <a:ea typeface="Tahoma" pitchFamily="1" charset="0"/>
              <a:cs typeface="Tahoma" pitchFamily="1" charset="0"/>
            </a:endParaRPr>
          </a:p>
        </p:txBody>
      </p:sp>
      <p:pic>
        <p:nvPicPr>
          <p:cNvPr id="4" name="Grafik1" descr="F:\9 phasen.PNG"/>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BoFAAAqDgAAWDAAAHcmAAAQAAAAJgAAAAgAAAD//////////zAAAAAUAAAAAAAAAAAA//8AAAEAAAD//wAAAQA="/>
              </a:ext>
            </a:extLst>
          </p:cNvPicPr>
          <p:nvPr/>
        </p:nvPicPr>
        <p:blipFill>
          <a:blip r:embed="rId2"/>
          <a:stretch>
            <a:fillRect/>
          </a:stretch>
        </p:blipFill>
        <p:spPr>
          <a:xfrm>
            <a:off x="829310" y="2302510"/>
            <a:ext cx="7029450" cy="3950335"/>
          </a:xfrm>
          <a:prstGeom prst="rect">
            <a:avLst/>
          </a:prstGeom>
          <a:noFill/>
          <a:ln>
            <a:noFill/>
          </a:ln>
          <a:effectLst/>
        </p:spPr>
      </p:pic>
      <p:sp>
        <p:nvSpPr>
          <p:cNvPr id="5" name="Rechteck1"/>
          <p:cNvSpPr>
            <a:extLst>
              <a:ext uri="smNativeData">
                <pr:smNativeData xmlns:pr="smNativeData" xmlns="smNativeData" val="SMDATA_16_AatVY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ggAALAlAABeDgAANigAABAgAAAmAAAACAAAAP//////////MAAAABQAAAAAAAAAAAD//wAAAQAAAP//AAABAA=="/>
              </a:ext>
            </a:extLst>
          </p:cNvSpPr>
          <p:nvPr/>
        </p:nvSpPr>
        <p:spPr>
          <a:xfrm>
            <a:off x="1421130" y="6126480"/>
            <a:ext cx="914400" cy="410210"/>
          </a:xfrm>
          <a:prstGeom prst="rect">
            <a:avLst/>
          </a:prstGeom>
          <a:noFill/>
          <a:ln>
            <a:noFill/>
          </a:ln>
          <a:effectLst/>
        </p:spPr>
        <p:txBody>
          <a:bodyPr vert="horz" wrap="none" lIns="36195" tIns="36195" rIns="36195" bIns="36195" numCol="1" spcCol="215900" anchor="t"/>
          <a:lstStyle/>
          <a:p>
            <a:pPr marL="0" marR="0" indent="0" algn="just" defTabSz="914400">
              <a:lnSpc>
                <a:spcPct val="100000"/>
              </a:lnSpc>
              <a:spcBef>
                <a:spcPts val="0"/>
              </a:spcBef>
              <a:spcAft>
                <a:spcPts val="600"/>
              </a:spcAft>
              <a:buNone/>
              <a:tabLst/>
              <a:defRPr sz="1800" b="1" noProof="1">
                <a:solidFill>
                  <a:schemeClr val="hlink"/>
                </a:solidFill>
              </a:defRPr>
            </a:pPr>
            <a:r>
              <a:t>win-win</a:t>
            </a:r>
          </a:p>
        </p:txBody>
      </p:sp>
      <p:sp>
        <p:nvSpPr>
          <p:cNvPr id="6" name="Rechteck2"/>
          <p:cNvSpPr>
            <a:extLst>
              <a:ext uri="smNativeData">
                <pr:smNativeData xmlns:pr="smNativeData" xmlns="smNativeData" val="SMDATA_16_AatVY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NxYAALAlAADXGwAANigAABAgAAAmAAAACAAAAP//////////MAAAABQAAAAAAAAAAAD//wAAAQAAAP//AAABAA=="/>
              </a:ext>
            </a:extLst>
          </p:cNvSpPr>
          <p:nvPr/>
        </p:nvSpPr>
        <p:spPr>
          <a:xfrm>
            <a:off x="3611245" y="6126480"/>
            <a:ext cx="914400" cy="410210"/>
          </a:xfrm>
          <a:prstGeom prst="rect">
            <a:avLst/>
          </a:prstGeom>
          <a:noFill/>
          <a:ln>
            <a:noFill/>
          </a:ln>
          <a:effectLst/>
        </p:spPr>
        <p:txBody>
          <a:bodyPr vert="horz" wrap="none" lIns="36195" tIns="36195" rIns="36195" bIns="36195" numCol="1" spcCol="215900" anchor="t"/>
          <a:lstStyle/>
          <a:p>
            <a:pPr marL="0" marR="0" indent="0" algn="just" defTabSz="914400">
              <a:lnSpc>
                <a:spcPct val="100000"/>
              </a:lnSpc>
              <a:spcBef>
                <a:spcPts val="0"/>
              </a:spcBef>
              <a:spcAft>
                <a:spcPts val="600"/>
              </a:spcAft>
              <a:buNone/>
              <a:tabLst/>
              <a:defRPr>
                <a:solidFill>
                  <a:schemeClr val="accent1"/>
                </a:solidFill>
              </a:defRPr>
            </a:pPr>
            <a:r>
              <a:rPr sz="1800" b="1" noProof="1"/>
              <a:t>win-lose</a:t>
            </a:r>
            <a:endParaRPr sz="1800" b="1" noProof="1"/>
          </a:p>
        </p:txBody>
      </p:sp>
      <p:sp>
        <p:nvSpPr>
          <p:cNvPr id="7" name="Rechteck3"/>
          <p:cNvSpPr>
            <a:extLst>
              <a:ext uri="smNativeData">
                <pr:smNativeData xmlns:pr="smNativeData" xmlns="smNativeData" val="SMDATA_16_AatVYBMAAAAlAAAAZAAAAA0AAAAAOQAAADkAAAA5AAAAOQ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CMAALAlAADrKgAANigAABAAAAAmAAAACAAAAP//////////MAAAABQAAAAAAAAAAAD//wAAAQAAAP//AAABAA=="/>
              </a:ext>
            </a:extLst>
          </p:cNvSpPr>
          <p:nvPr/>
        </p:nvSpPr>
        <p:spPr>
          <a:xfrm>
            <a:off x="5801360" y="6126480"/>
            <a:ext cx="1175385" cy="410210"/>
          </a:xfrm>
          <a:prstGeom prst="rect">
            <a:avLst/>
          </a:prstGeom>
          <a:noFill/>
          <a:ln>
            <a:noFill/>
          </a:ln>
          <a:effectLst/>
        </p:spPr>
        <p:txBody>
          <a:bodyPr vert="horz" wrap="square" lIns="36195" tIns="36195" rIns="36195" bIns="36195" numCol="1" spcCol="215900" anchor="t"/>
          <a:lstStyle/>
          <a:p>
            <a:pPr marL="0" marR="0" indent="0" algn="just" defTabSz="914400">
              <a:lnSpc>
                <a:spcPct val="100000"/>
              </a:lnSpc>
              <a:spcBef>
                <a:spcPts val="0"/>
              </a:spcBef>
              <a:spcAft>
                <a:spcPts val="600"/>
              </a:spcAft>
              <a:buNone/>
              <a:tabLst/>
              <a:defRPr>
                <a:solidFill>
                  <a:schemeClr val="accent1"/>
                </a:solidFill>
              </a:defRPr>
            </a:pPr>
            <a:r>
              <a:rPr sz="1800" b="1" noProof="1"/>
              <a:t>lose-lose</a:t>
            </a:r>
            <a:endParaRPr sz="1800" b="1"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P spid="4" grpId="0" animBg="1" advAuto="0"/>
      <p:bldP spid="5" grpId="0" animBg="1" advAuto="0"/>
      <p:bldP spid="6" grpId="0" animBg="1" advAuto="0"/>
      <p:bldP spid="7" grpId="0" animBg="1" advAuto="0"/>
    </p:bldLst>
    <p:extLst>
      <p:ext uri="smNativeData">
        <pr:smNativeData xmlns:pr="smNativeData" xmlns="smNativeData" val="AatVYAcAAAAFAAAA/v///wEAAAABAAAAAAAAAAAAAAAAAAAAAAAAAAkAAAAAAAAAAQAAAAEAAAAAAAAAAAAAAAAAAAAAAAAADQAAAAEAAAABAAAAAQAAAAAAAAAAAAAAAAAAAAAAAAARAAAA/f///wEAAAABAAAAAAAAAAAAAAAAAAAAAAAAABUAAAD9////AQAAAAEAAAAAAAAAAAAAAAAAAAAAAAAAGQAAAP3///8BAAAAAQAAAAAAAAAAAAAAAAAAAAAAAAAdAAAA/f///wEAAAABAAAAAAAAAAAAAAAAAAAAAAAAAA=="/>
      </p:ext>
    </p:extLst>
  </p:timing>
</p:sld>
</file>

<file path=ppt/slides/slide5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9kG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Das </a:t>
            </a:r>
            <a:r>
              <a:t>Konflikt-Eskalations-Modell nach </a:t>
            </a:r>
            <a:r>
              <a:t>Glasl </a:t>
            </a:r>
            <a:r>
              <a:rPr sz="1200"/>
              <a:t>(2 von 5)</a:t>
            </a:r>
            <a:endParaRPr sz="1200"/>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In den Stufen 1 bis 3 geht es um Konkurrenz und Kooperation. Hier ist noch Raum für inhaltliche Auseinandersetzung.</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Ab Stufe 4 ist Mediation erforderlich, da die Fronten zu verhärtet sind.</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In den Stufen 4 bis 6 geht es um ein Gewinnen oder Verlieren.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2400"/>
              </a:spcAft>
              <a:buNone/>
              <a:defRPr sz="2200"/>
            </a:pPr>
            <a:r>
              <a:rPr sz="1400">
                <a:solidFill>
                  <a:srgbClr val="262626"/>
                </a:solidFill>
                <a:latin typeface="Tahoma" pitchFamily="1" charset="0"/>
                <a:ea typeface="Tahoma" pitchFamily="1" charset="0"/>
                <a:cs typeface="Tahoma" pitchFamily="1" charset="0"/>
              </a:rPr>
              <a:t>In den Stufen 7 bis 9 wird dem gemeinsamen Untergang </a:t>
            </a:r>
            <a:r>
              <a:rPr sz="1400">
                <a:solidFill>
                  <a:srgbClr val="262626"/>
                </a:solidFill>
                <a:latin typeface="Tahoma" pitchFamily="1" charset="0"/>
                <a:ea typeface="Tahoma" pitchFamily="1" charset="0"/>
                <a:cs typeface="Tahoma" pitchFamily="1" charset="0"/>
              </a:rPr>
              <a:t>entgegengestrebt.</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Friedrich </a:t>
            </a:r>
            <a:r>
              <a:rPr sz="1400">
                <a:solidFill>
                  <a:srgbClr val="262626"/>
                </a:solidFill>
                <a:latin typeface="Tahoma" pitchFamily="1" charset="0"/>
                <a:ea typeface="Tahoma" pitchFamily="1" charset="0"/>
                <a:cs typeface="Tahoma" pitchFamily="1" charset="0"/>
              </a:rPr>
              <a:t>Glasl hatte bei der Erstellung seines Modells vor allem Auseinandersetzungen zwischen Staaten im Blick, die letztlich auf Stufe 9 zum Krieg führen.</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Es wird alles zu Bietende in die Schlacht geführt, unabhängig davon, was aus einem selbst und dem eigenen Staat wird.</a:t>
            </a:r>
            <a:endParaRPr sz="1400">
              <a:solidFill>
                <a:srgbClr val="262626"/>
              </a:solidFill>
              <a:latin typeface="Tahoma" pitchFamily="1" charset="0"/>
              <a:ea typeface="Tahoma" pitchFamily="1" charset="0"/>
              <a:cs typeface="Tahoma" pitchFamily="1" charset="0"/>
            </a:endParaRPr>
          </a:p>
          <a:p>
            <a:pPr indent="-342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Das Modell kann auf jegliche Art von </a:t>
            </a:r>
            <a:r>
              <a:rPr sz="1400">
                <a:solidFill>
                  <a:srgbClr val="262626"/>
                </a:solidFill>
                <a:latin typeface="Tahoma" pitchFamily="1" charset="0"/>
                <a:ea typeface="Tahoma" pitchFamily="1" charset="0"/>
                <a:cs typeface="Tahoma" pitchFamily="1" charset="0"/>
              </a:rPr>
              <a:t>interpersonellen Konflikten angewendet werden.</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5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LAjV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Das </a:t>
            </a:r>
            <a:r>
              <a:t>Konflikt-Eskalations-Modell nach </a:t>
            </a:r>
            <a:r>
              <a:t>Glasl </a:t>
            </a:r>
            <a:r>
              <a:rPr sz="1200"/>
              <a:t>(3 von 5)</a:t>
            </a:r>
            <a:endParaRPr sz="1200"/>
          </a:p>
          <a:p>
            <a:pPr indent="-342900">
              <a:spcBef>
                <a:spcPts val="600"/>
              </a:spcBef>
              <a:spcAft>
                <a:spcPts val="600"/>
              </a:spcAft>
              <a:buNone/>
              <a:defRPr sz="1600">
                <a:solidFill>
                  <a:srgbClr val="262626"/>
                </a:solidFill>
                <a:latin typeface="Tahoma" pitchFamily="1" charset="0"/>
                <a:ea typeface="Tahoma" pitchFamily="1" charset="0"/>
                <a:cs typeface="Tahoma" pitchFamily="1" charset="0"/>
              </a:defRPr>
            </a:pPr>
            <a:r>
              <a:t>Phase 1: </a:t>
            </a:r>
            <a:r>
              <a:t>Win-Win</a:t>
            </a: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1. Verstimmung, Verärgerung, Verhärtung</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Beteiligten ärgern sich; sprechen jedoch nicht über die Gründe ihres Ärgers.</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Ihre Schuldzuweisungen nehmen zu und die Standpunkte verhärten sich.</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Besprechungen werden schwieriger; die Teamarbeit '</a:t>
            </a:r>
            <a:r>
              <a:rPr sz="1400">
                <a:solidFill>
                  <a:srgbClr val="262626"/>
                </a:solidFill>
                <a:latin typeface="Tahoma" pitchFamily="1" charset="0"/>
                <a:ea typeface="Tahoma" pitchFamily="1" charset="0"/>
                <a:cs typeface="Tahoma" pitchFamily="1" charset="0"/>
              </a:rPr>
              <a:t>flutscht' nicht mehr. </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2. Debatte, Streit, Polemik</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entwickelt sich eine zunehmende Polarisierung und Schwarz-Weiß-Malerei.</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Ein stilles Herunterschlucken des Ärgers funktioniert nicht mehr.</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Diskussion verläuft emotional; Zynismus greift um sich.</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gibt unorganisierte Aussprachen.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Scheinlösungen werden gefunden. Sieger sind die, die sich am besten in der Gruppe hervortun. </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3. Taten statt Worte</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Verlierer schmollen und machen ihren Gegnern die Arbeit durch Handlungen und das 'Schaffen von Fakten' schwer.</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Teamsitzungen verlaufen unbefriedigend, weil sich die Haltung ausbreitet: 'Reden bringt nichts mehr!'</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Man arbeitet nicht mehr miteinander und setzt sich stattdessen gegenseitig unter Druck ('Ich erwarte, dass ...').</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Dienst nach Vorschrift herrscht vor.</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BI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SQAAABAAAAABAAAAAQAAAAAAAAAAAAAAAAAAAAAAAAA="/>
      </p:ext>
    </p:extLst>
  </p:timing>
</p:sld>
</file>

<file path=ppt/slides/slide5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Das </a:t>
            </a:r>
            <a:r>
              <a:t>Konflikt-Eskalations-Modell nach </a:t>
            </a:r>
            <a:r>
              <a:t>Glasl </a:t>
            </a:r>
            <a:r>
              <a:rPr sz="1200"/>
              <a:t>(4 von 5)</a:t>
            </a:r>
            <a:endParaRPr sz="1200"/>
          </a:p>
          <a:p>
            <a:pPr indent="-342900">
              <a:spcBef>
                <a:spcPts val="600"/>
              </a:spcBef>
              <a:spcAft>
                <a:spcPts val="600"/>
              </a:spcAft>
              <a:buNone/>
              <a:defRPr sz="1600">
                <a:solidFill>
                  <a:srgbClr val="262626"/>
                </a:solidFill>
                <a:latin typeface="Tahoma" pitchFamily="1" charset="0"/>
                <a:ea typeface="Tahoma" pitchFamily="1" charset="0"/>
                <a:cs typeface="Tahoma" pitchFamily="1" charset="0"/>
              </a:defRPr>
            </a:pPr>
            <a:r>
              <a:t>Phase 2: </a:t>
            </a:r>
            <a:r>
              <a:t>Win-Lose</a:t>
            </a: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4. Koalitionen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Jede Partei sucht sich Verbündete und Sympathisanten; es bilden sich Koalitionen heraus.</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findet ein Klagen bei Außenstehenden statt und Dritte, die mit der Sache nichts zu tun haben, werden in das Boot gezogen.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Jeder nimmt vom Gegner nur noch wahr, was ins Feindbild passt.</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Ursachen des Konflikts treten in den Hintergrund. Der Gegner soll verlieren.</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5. Gesichtsverlust und Demontage</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Gegner demontieren sich öffentlich, der 'Tritt unter die Gürtellinie' ist dabei kein Tabu mehr.</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Kollegen drohen sich gegenseitig mit rechtlichen Schritten.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Der Chef z.B. misstraut seinen Mitarbeitern und sieht überall nur noch Konspiration und Rachsucht.</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Konfliktparteien suchen ständig nach 'Beweisen', die die Verfehlungen der anderen Seite belegen.</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6. Offene Drohungen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Die </a:t>
            </a:r>
            <a:r>
              <a:rPr sz="1400">
                <a:solidFill>
                  <a:srgbClr val="262626"/>
                </a:solidFill>
                <a:latin typeface="Tahoma" pitchFamily="1" charset="0"/>
                <a:ea typeface="Tahoma" pitchFamily="1" charset="0"/>
                <a:cs typeface="Tahoma" pitchFamily="1" charset="0"/>
              </a:rPr>
              <a:t>Konfliktpartner stellen sich gegenseitig Ultimaten und drohen mit Sanktionen, um die eigene Machtposition zu demonstrieren.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Zugleich stellt dies den (vergeblichen) Versuch dar, die zunehmende </a:t>
            </a:r>
            <a:r>
              <a:rPr sz="1400">
                <a:solidFill>
                  <a:srgbClr val="262626"/>
                </a:solidFill>
                <a:latin typeface="Tahoma" pitchFamily="1" charset="0"/>
                <a:ea typeface="Tahoma" pitchFamily="1" charset="0"/>
                <a:cs typeface="Tahoma" pitchFamily="1" charset="0"/>
              </a:rPr>
              <a:t>Eskalationsdynamik unter Kontrolle zu bekommen.</a:t>
            </a:r>
            <a:endParaRPr sz="1400">
              <a:solidFill>
                <a:srgbClr val="262626"/>
              </a:solidFill>
              <a:latin typeface="Tahoma" pitchFamily="1" charset="0"/>
              <a:ea typeface="Tahoma" pitchFamily="1" charset="0"/>
              <a:cs typeface="Tahoma" pitchFamily="1" charset="0"/>
            </a:endParaRPr>
          </a:p>
          <a:p>
            <a:pPr marL="558800" indent="-234950">
              <a:spcAft>
                <a:spcPts val="600"/>
              </a:spcAft>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Vorgesetzte greifen z.B. zum Mittel der Abmahnung und drohen unverhohlen mit Kündigung.</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BE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
      </p:ext>
    </p:extLst>
  </p:timing>
</p:sld>
</file>

<file path=ppt/slides/slide5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L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Das </a:t>
            </a:r>
            <a:r>
              <a:t>Konflikt-Eskalations-Modell nach </a:t>
            </a:r>
            <a:r>
              <a:t>Glasl </a:t>
            </a:r>
            <a:r>
              <a:rPr sz="1200"/>
              <a:t>(5 von 5)</a:t>
            </a:r>
            <a:endParaRPr sz="1200"/>
          </a:p>
          <a:p>
            <a:pPr indent="-342900">
              <a:spcBef>
                <a:spcPts val="600"/>
              </a:spcBef>
              <a:spcAft>
                <a:spcPts val="600"/>
              </a:spcAft>
              <a:buNone/>
              <a:defRPr sz="1600">
                <a:solidFill>
                  <a:srgbClr val="262626"/>
                </a:solidFill>
                <a:latin typeface="Tahoma" pitchFamily="1" charset="0"/>
                <a:ea typeface="Tahoma" pitchFamily="1" charset="0"/>
                <a:cs typeface="Tahoma" pitchFamily="1" charset="0"/>
              </a:defRPr>
            </a:pPr>
            <a:r>
              <a:t>Phase 3: Lose - Lose</a:t>
            </a: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7. Begrenzte </a:t>
            </a:r>
            <a:r>
              <a:rPr sz="1400">
                <a:solidFill>
                  <a:srgbClr val="262626"/>
                </a:solidFill>
                <a:latin typeface="Tahoma" pitchFamily="1" charset="0"/>
                <a:ea typeface="Tahoma" pitchFamily="1" charset="0"/>
                <a:cs typeface="Tahoma" pitchFamily="1" charset="0"/>
              </a:rPr>
              <a:t>Vernichtungsschläge</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Der Gegner wird öffentlich bloßgestellt.</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gilt die Maxime: "Den </a:t>
            </a:r>
            <a:r>
              <a:rPr sz="1400">
                <a:solidFill>
                  <a:srgbClr val="262626"/>
                </a:solidFill>
                <a:latin typeface="Tahoma" pitchFamily="1" charset="0"/>
                <a:ea typeface="Tahoma" pitchFamily="1" charset="0"/>
                <a:cs typeface="Tahoma" pitchFamily="1" charset="0"/>
              </a:rPr>
              <a:t>mach' ich fertig!"</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Vertrauliche Informationen werden der Presse oder dem Wettbewerber zugespielt.</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Unterlagen verschwinden.</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Wichtige Daten werden gelöscht.</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zählt nur noch, der Gegenseite den größeren Schaden zuzufügen. </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8. Zersplitterung</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Der Kontrahent soll vernichtet werden, wobei jedes Mittel zur Erreichung dieses Ziels legitim erscheint. </a:t>
            </a:r>
            <a:endParaRPr sz="1400">
              <a:solidFill>
                <a:srgbClr val="262626"/>
              </a:solidFill>
              <a:latin typeface="Tahoma" pitchFamily="1" charset="0"/>
              <a:ea typeface="Tahoma" pitchFamily="1" charset="0"/>
              <a:cs typeface="Tahoma" pitchFamily="1" charset="0"/>
            </a:endParaRPr>
          </a:p>
          <a:p>
            <a:pPr>
              <a:spcBef>
                <a:spcPts val="600"/>
              </a:spcBef>
              <a:spcAft>
                <a:spcPts val="400"/>
              </a:spcAft>
              <a:buNone/>
              <a:defRPr sz="2200"/>
            </a:pPr>
            <a:r>
              <a:rPr sz="1400">
                <a:solidFill>
                  <a:srgbClr val="262626"/>
                </a:solidFill>
                <a:latin typeface="Tahoma" pitchFamily="1" charset="0"/>
                <a:ea typeface="Tahoma" pitchFamily="1" charset="0"/>
                <a:cs typeface="Tahoma" pitchFamily="1" charset="0"/>
              </a:rPr>
              <a:t>9. Gemeinsamer Untergang</a:t>
            </a:r>
            <a:endParaRPr sz="1400">
              <a:solidFill>
                <a:srgbClr val="262626"/>
              </a:solidFill>
              <a:latin typeface="Tahoma" pitchFamily="1" charset="0"/>
              <a:ea typeface="Tahoma" pitchFamily="1" charset="0"/>
              <a:cs typeface="Tahoma" pitchFamily="1" charset="0"/>
            </a:endParaRPr>
          </a:p>
          <a:p>
            <a:pPr marL="558800" indent="-234950">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Für die Vernichtung des Gegners wird auch die eigene Vernichtung billigend in Kauf genommen.</a:t>
            </a:r>
            <a:endParaRPr sz="1400">
              <a:solidFill>
                <a:srgbClr val="262626"/>
              </a:solidFill>
              <a:latin typeface="Tahoma" pitchFamily="1" charset="0"/>
              <a:ea typeface="Tahoma" pitchFamily="1" charset="0"/>
              <a:cs typeface="Tahoma" pitchFamily="1" charset="0"/>
            </a:endParaRPr>
          </a:p>
          <a:p>
            <a:pPr marL="558800" indent="-234950">
              <a:spcAft>
                <a:spcPts val="600"/>
              </a:spcAft>
              <a:buClr>
                <a:schemeClr val="folHlink"/>
              </a:buClr>
              <a:buFont typeface="Wingdings" pitchFamily="2" charset="2"/>
              <a:buChar char=""/>
              <a:defRPr sz="2200"/>
            </a:pPr>
            <a:r>
              <a:rPr sz="1400">
                <a:solidFill>
                  <a:srgbClr val="262626"/>
                </a:solidFill>
                <a:latin typeface="Tahoma" pitchFamily="1" charset="0"/>
                <a:ea typeface="Tahoma" pitchFamily="1" charset="0"/>
                <a:cs typeface="Tahoma" pitchFamily="1" charset="0"/>
              </a:rPr>
              <a:t>Es gibt keinen Weg mehr zurück!</a:t>
            </a:r>
            <a:endParaRPr sz="1400">
              <a:solidFill>
                <a:srgbClr val="262626"/>
              </a:solidFill>
              <a:latin typeface="Tahoma" pitchFamily="1" charset="0"/>
              <a:ea typeface="Tahoma" pitchFamily="1" charset="0"/>
              <a:cs typeface="Tahoma"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5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YAgAABAAAAAmAAAACAAAAP//////////MAAAABQAAAAAAAAAAAD//wAAAQAAAP//AAABAA=="/>
              </a:ext>
            </a:extLst>
          </p:cNvSpPr>
          <p:nvPr/>
        </p:nvSpPr>
        <p:spPr>
          <a:xfrm>
            <a:off x="332105" y="979805"/>
            <a:ext cx="8307705" cy="381635"/>
          </a:xfrm>
          <a:prstGeom prst="rect">
            <a:avLst/>
          </a:prstGeom>
          <a:noFill/>
          <a:ln>
            <a:noFill/>
          </a:ln>
          <a:effectLst/>
        </p:spPr>
        <p:txBody>
          <a:bodyPr vert="horz" wrap="square" lIns="91440" tIns="45720" rIns="91440" bIns="45720" numCol="1" spcCol="215900" anchor="t"/>
          <a:lstStyle/>
          <a:p>
            <a:pPr>
              <a:spcAft>
                <a:spcPts val="1800"/>
              </a:spcAft>
              <a:buNone/>
              <a:defRPr sz="1800"/>
            </a:pPr>
            <a:r>
              <a:t>Schlichtungsmöglichkeiten auf den 3 Ebenen</a:t>
            </a:r>
            <a:endParaRPr sz="1200"/>
          </a:p>
        </p:txBody>
      </p:sp>
      <p:pic>
        <p:nvPicPr>
          <p:cNvPr id="4" name="Grafik1"/>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C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PQCAACACAAAqDAAABMmAAAQAAAAJgAAAAgAAAD//////////zAAAAAUAAAAAAAAAAAA//8AAAEAAAD//wAAAQA="/>
              </a:ext>
            </a:extLst>
          </p:cNvPicPr>
          <p:nvPr/>
        </p:nvPicPr>
        <p:blipFill>
          <a:blip r:embed="rId2"/>
          <a:stretch>
            <a:fillRect/>
          </a:stretch>
        </p:blipFill>
        <p:spPr>
          <a:xfrm>
            <a:off x="480060" y="1381760"/>
            <a:ext cx="7429500" cy="4807585"/>
          </a:xfrm>
          <a:prstGeom prst="rect">
            <a:avLst/>
          </a:prstGeom>
          <a:noFill/>
          <a:ln>
            <a:noFill/>
          </a:ln>
          <a:effectLst/>
        </p:spPr>
      </p:pic>
      <p:sp>
        <p:nvSpPr>
          <p:cNvPr id="5" name="Textbox1"/>
          <p:cNvSpPr txBox="1">
            <a:extLst>
              <a:ext uri="smNativeData">
                <pr:smNativeData xmlns:pr="smNativeData" xmlns="smNativeData" val="SMDATA_16_Aat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BsB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UAAFImAAAELgAAAigAABAgAAAmAAAACAAAAP//////////MAAAABQAAAAAAAAAAAD//wAAAQAAAP//AAABAA=="/>
              </a:ext>
            </a:extLst>
          </p:cNvSpPr>
          <p:nvPr/>
        </p:nvSpPr>
        <p:spPr>
          <a:xfrm>
            <a:off x="835025" y="6229350"/>
            <a:ext cx="6645275" cy="274320"/>
          </a:xfrm>
          <a:prstGeom prst="rect">
            <a:avLst/>
          </a:prstGeom>
          <a:noFill/>
          <a:ln>
            <a:noFill/>
          </a:ln>
          <a:effectLst/>
        </p:spPr>
        <p:txBody>
          <a:bodyPr vert="horz" wrap="square" numCol="1" spcCol="215900" anchor="t"/>
          <a:lstStyle/>
          <a:p>
            <a:pPr>
              <a:defRPr sz="1200"/>
            </a:pPr>
            <a:r>
              <a:t>Bildquelle: </a:t>
            </a:r>
            <a:r>
              <a:t>Heigl, N.J. (2014). Konflikte verstehen und steuern. Wiesbaden: Springer </a:t>
            </a:r>
            <a:r>
              <a:t>VS, S. 21.</a:t>
            </a:r>
          </a:p>
        </p:txBody>
      </p:sp>
    </p:spTree>
  </p:cSld>
  <p:clrMapOvr>
    <a:masterClrMapping/>
  </p:clrMapOvr>
  <p:timing>
    <p:tnLst>
      <p:par>
        <p:cTn id="1" dur="indefinite" restart="never" nodeType="tmRoot"/>
      </p:par>
    </p:tnLst>
  </p:timing>
</p:sld>
</file>

<file path=ppt/slides/slide5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FAGSW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Mw0AABAAAAAmAAAACAAAAP//////////MAAAABQAAAAAAAAAAAD//wAAAQAAAP//AAABAA=="/>
              </a:ext>
            </a:extLst>
          </p:cNvSpPr>
          <p:nvPr/>
        </p:nvSpPr>
        <p:spPr>
          <a:xfrm>
            <a:off x="332105" y="979805"/>
            <a:ext cx="8307705" cy="1165860"/>
          </a:xfrm>
          <a:prstGeom prst="rect">
            <a:avLst/>
          </a:prstGeom>
          <a:noFill/>
          <a:ln>
            <a:noFill/>
          </a:ln>
          <a:effectLst/>
        </p:spPr>
        <p:txBody>
          <a:bodyPr vert="horz" wrap="square" lIns="91440" tIns="45720" rIns="91440" bIns="45720" numCol="1" spcCol="215900" anchor="t"/>
          <a:lstStyle/>
          <a:p>
            <a:pPr>
              <a:spcAft>
                <a:spcPts val="1800"/>
              </a:spcAft>
              <a:buNone/>
              <a:defRPr sz="1800"/>
            </a:pPr>
            <a:r>
              <a:t>Grundmuster der Konfliktlösung nach Schwarz </a:t>
            </a:r>
            <a:r>
              <a:rPr sz="1200"/>
              <a:t>(1 von 4)</a:t>
            </a:r>
            <a:endParaRPr sz="1200"/>
          </a:p>
          <a:p>
            <a:pPr marL="215900">
              <a:spcBef>
                <a:spcPts val="600"/>
              </a:spcBef>
              <a:spcAft>
                <a:spcPts val="600"/>
              </a:spcAft>
              <a:buNone/>
              <a:defRPr sz="2200"/>
            </a:pPr>
            <a:r>
              <a:rPr sz="1400">
                <a:solidFill>
                  <a:srgbClr val="262626"/>
                </a:solidFill>
                <a:latin typeface="Tahoma" pitchFamily="1" charset="0"/>
                <a:ea typeface="Tahoma" pitchFamily="1" charset="0"/>
                <a:cs typeface="Tahoma" pitchFamily="1" charset="0"/>
              </a:rPr>
              <a:t>Nach Gerhard Schwarz (</a:t>
            </a:r>
            <a:r>
              <a:rPr sz="1400">
                <a:solidFill>
                  <a:srgbClr val="262626"/>
                </a:solidFill>
                <a:latin typeface="Tahoma" pitchFamily="1" charset="0"/>
                <a:ea typeface="Tahoma" pitchFamily="1" charset="0"/>
                <a:cs typeface="Tahoma" pitchFamily="1" charset="0"/>
              </a:rPr>
              <a:t>Konfliktmanagement: Konflikte erkennen, analysieren, lösen; Gabler - 2005) lassen sich die Konfliktlösungen auf 6 Grundmuster zurückführen.</a:t>
            </a:r>
            <a:endParaRPr sz="1400">
              <a:solidFill>
                <a:srgbClr val="262626"/>
              </a:solidFill>
              <a:latin typeface="Tahoma" pitchFamily="1" charset="0"/>
              <a:ea typeface="Tahoma" pitchFamily="1" charset="0"/>
              <a:cs typeface="Tahoma" pitchFamily="1" charset="0"/>
            </a:endParaRPr>
          </a:p>
        </p:txBody>
      </p:sp>
      <p:pic>
        <p:nvPicPr>
          <p:cNvPr id="4" name="Grafik1" descr="Chart&#10;&#10;Description automatically generated"/>
          <p:cNvPicPr>
            <a:picLocks noChangeAspect="1"/>
            <a:extLst>
              <a:ext uri="smNativeData">
                <pr:smNativeData xmlns:pr="smNativeData" xmlns="smNativeData" val="SMDATA_18_Aat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Eo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LYEAAAwDQAA5jEAAEQmAAAQAAAAJgAAAAgAAAD//////////zAAAAAUAAAAAAAAAAAA//8AAAEAAAD//wAAAQA="/>
              </a:ext>
            </a:extLst>
          </p:cNvPicPr>
          <p:nvPr/>
        </p:nvPicPr>
        <p:blipFill>
          <a:blip r:embed="rId2"/>
          <a:stretch>
            <a:fillRect/>
          </a:stretch>
        </p:blipFill>
        <p:spPr>
          <a:xfrm>
            <a:off x="765810" y="2143760"/>
            <a:ext cx="7345680" cy="4076700"/>
          </a:xfrm>
          <a:prstGeom prst="rect">
            <a:avLst/>
          </a:prstGeom>
          <a:noFill/>
          <a:ln>
            <a:noFill/>
          </a:ln>
          <a:effectLst/>
        </p:spPr>
      </p:pic>
      <p:sp>
        <p:nvSpPr>
          <p:cNvPr id="5" name="Textbox1"/>
          <p:cNvSpPr txBox="1">
            <a:extLst>
              <a:ext uri="smNativeData">
                <pr:smNativeData xmlns:pr="smNativeData" xmlns="smNativeData" val="SMDATA_16_Aat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BsB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QcAAFImAACOMAAAAigAABAgAAAmAAAACAAAAP//////////MAAAABQAAAAAAAAAAAD//wAAAQAAAP//AAABAA=="/>
              </a:ext>
            </a:extLst>
          </p:cNvSpPr>
          <p:nvPr/>
        </p:nvSpPr>
        <p:spPr>
          <a:xfrm>
            <a:off x="1247775" y="6229350"/>
            <a:ext cx="6645275" cy="274320"/>
          </a:xfrm>
          <a:prstGeom prst="rect">
            <a:avLst/>
          </a:prstGeom>
          <a:noFill/>
          <a:ln>
            <a:noFill/>
          </a:ln>
          <a:effectLst/>
        </p:spPr>
        <p:txBody>
          <a:bodyPr vert="horz" wrap="square" numCol="1" spcCol="215900" anchor="t"/>
          <a:lstStyle/>
          <a:p>
            <a:pPr>
              <a:defRPr sz="1200"/>
            </a:pPr>
            <a:r>
              <a:t>Bildquelle: </a:t>
            </a:r>
            <a:r>
              <a:t>Heigl, N.J. (2014). Konflikte verstehen und steuern. Wiesbaden: Springer </a:t>
            </a:r>
            <a:r>
              <a:t>VS, S. 24.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animBg="1" advAuto="0"/>
      <p:bldP spid="5" grpId="0" animBg="1" advAuto="0"/>
    </p:bldLst>
    <p:extLst>
      <p:ext uri="smNativeData">
        <pr:smNativeData xmlns:pr="smNativeData" xmlns="smNativeData" val="AatVYAUAAAAFAAAA/v///wEAAAABAAAAAAAAAAAAAAAAAAAAAAAAAAkAAAAAAAAAAQAAAAEAAAAAAAAAAAAAAAAAAAAAAAAADQAAAAEAAAABAAAAAQAAAAAAAAAAAAAAAAAAAAAAAAARAAAA/f///wEAAAABAAAAAAAAAAAAAAAAAAAAAAAAABMAAAD9////AQAAAAEAAAAAAAAAAAAAAAAAAAAAAAAA"/>
      </p:ext>
    </p:extLst>
  </p:timing>
</p:sld>
</file>

<file path=ppt/slides/slide6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qSYAABAAAAAmAAAACAAAAP//////////MAAAABQAAAAAAAAAAAD//wAAAQAAAP//AAABAA=="/>
              </a:ext>
            </a:extLst>
          </p:cNvSpPr>
          <p:nvPr/>
        </p:nvSpPr>
        <p:spPr>
          <a:xfrm>
            <a:off x="332105" y="979805"/>
            <a:ext cx="8307705" cy="5304790"/>
          </a:xfrm>
          <a:prstGeom prst="rect">
            <a:avLst/>
          </a:prstGeom>
          <a:noFill/>
          <a:ln>
            <a:noFill/>
          </a:ln>
          <a:effectLst/>
        </p:spPr>
        <p:txBody>
          <a:bodyPr vert="horz" wrap="square" lIns="91440" tIns="45720" rIns="91440" bIns="45720" numCol="1" spcCol="215900" anchor="t"/>
          <a:lstStyle/>
          <a:p>
            <a:pPr>
              <a:spcAft>
                <a:spcPts val="1800"/>
              </a:spcAft>
              <a:buNone/>
              <a:defRPr sz="1800"/>
            </a:pPr>
            <a:r>
              <a:t>Grundmuster der Konfliktlösung nach Schwarz </a:t>
            </a:r>
            <a:r>
              <a:rPr sz="1200"/>
              <a:t>(2 von 4)</a:t>
            </a:r>
            <a:endParaRPr sz="1200"/>
          </a:p>
          <a:p>
            <a:pPr marL="215900">
              <a:spcBef>
                <a:spcPts val="600"/>
              </a:spcBef>
              <a:spcAft>
                <a:spcPts val="600"/>
              </a:spcAft>
              <a:buNone/>
              <a:defRPr sz="1600">
                <a:solidFill>
                  <a:srgbClr val="262626"/>
                </a:solidFill>
                <a:latin typeface="Tahoma" pitchFamily="1" charset="0"/>
                <a:ea typeface="Tahoma" pitchFamily="1" charset="0"/>
                <a:cs typeface="Tahoma" pitchFamily="1" charset="0"/>
              </a:defRPr>
            </a:pPr>
            <a:r>
              <a:t>1. Flucht</a:t>
            </a:r>
          </a:p>
          <a:p>
            <a:pPr marL="21590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Direkter Konflikt wird vermieden, energiesparend, einfach, schmerzlos </a:t>
            </a:r>
          </a:p>
          <a:p>
            <a:pPr marL="21590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Evtl. beschädigtes Selbstwertgefühl, </a:t>
            </a:r>
            <a:r>
              <a:t>Konfliktkern ist nicht gelöst </a:t>
            </a:r>
          </a:p>
          <a:p>
            <a:pPr marL="21590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Bei Aussichtslosigkeit oder wenn das </a:t>
            </a:r>
            <a:r>
              <a:t>Konfliktthema unbedeutend ist </a:t>
            </a:r>
          </a:p>
          <a:p>
            <a:pPr marL="215900">
              <a:spcBef>
                <a:spcPts val="2600"/>
              </a:spcBef>
              <a:spcAft>
                <a:spcPts val="600"/>
              </a:spcAft>
              <a:buNone/>
              <a:defRPr sz="1600">
                <a:solidFill>
                  <a:srgbClr val="262626"/>
                </a:solidFill>
                <a:latin typeface="Tahoma" pitchFamily="1" charset="0"/>
                <a:ea typeface="Tahoma" pitchFamily="1" charset="0"/>
                <a:cs typeface="Tahoma" pitchFamily="1" charset="0"/>
              </a:defRPr>
            </a:pPr>
            <a:r>
              <a:t>2. Vernichtung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Schnelle Konfliktlösung, Gefühl der Genugtuung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Richtet häufig Schaden an und ruft Racheakte hervor.</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Wenn man die dazu nötige Machtposition hat, schnelle Resultate erreicht werden müssen und die Beziehung zum </a:t>
            </a:r>
            <a:r>
              <a:t>Konfliktpartner unwichtig 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6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9kG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qSYAABAAAAAmAAAACAAAAP//////////MAAAABQAAAAAAAAAAAD//wAAAQAAAP//AAABAA=="/>
              </a:ext>
            </a:extLst>
          </p:cNvSpPr>
          <p:nvPr/>
        </p:nvSpPr>
        <p:spPr>
          <a:xfrm>
            <a:off x="332105" y="979805"/>
            <a:ext cx="8307705" cy="5304790"/>
          </a:xfrm>
          <a:prstGeom prst="rect">
            <a:avLst/>
          </a:prstGeom>
          <a:noFill/>
          <a:ln>
            <a:noFill/>
          </a:ln>
          <a:effectLst/>
        </p:spPr>
        <p:txBody>
          <a:bodyPr vert="horz" wrap="square" lIns="91440" tIns="45720" rIns="91440" bIns="45720" numCol="1" spcCol="215900" anchor="t"/>
          <a:lstStyle/>
          <a:p>
            <a:pPr>
              <a:spcAft>
                <a:spcPts val="1800"/>
              </a:spcAft>
              <a:buNone/>
              <a:defRPr sz="1800"/>
            </a:pPr>
            <a:r>
              <a:t>Grundmuster der Konfliktlösung nach Schwarz </a:t>
            </a:r>
            <a:r>
              <a:rPr sz="1200"/>
              <a:t>(3 von 4)</a:t>
            </a:r>
            <a:endParaRPr sz="1200"/>
          </a:p>
          <a:p>
            <a:pPr marL="215900">
              <a:spcBef>
                <a:spcPts val="600"/>
              </a:spcBef>
              <a:spcAft>
                <a:spcPts val="600"/>
              </a:spcAft>
              <a:buNone/>
              <a:defRPr sz="1600">
                <a:solidFill>
                  <a:srgbClr val="262626"/>
                </a:solidFill>
                <a:latin typeface="Tahoma" pitchFamily="1" charset="0"/>
                <a:ea typeface="Tahoma" pitchFamily="1" charset="0"/>
                <a:cs typeface="Tahoma" pitchFamily="1" charset="0"/>
              </a:defRPr>
            </a:pPr>
            <a:r>
              <a:t>3. Unterwerfung/Unterordnung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Konflikt wird vermieden. Energiesparend, einfach, schmerzlos.</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Scheinfrieden, evtl. beschädigtes Selbstwertgefühl</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Wenn das </a:t>
            </a:r>
            <a:r>
              <a:t>Konfliktthema unbedeutend ist.</a:t>
            </a:r>
          </a:p>
          <a:p>
            <a:pPr marL="215900">
              <a:spcBef>
                <a:spcPts val="2600"/>
              </a:spcBef>
              <a:spcAft>
                <a:spcPts val="600"/>
              </a:spcAft>
              <a:buNone/>
              <a:defRPr sz="1600">
                <a:solidFill>
                  <a:srgbClr val="262626"/>
                </a:solidFill>
                <a:latin typeface="Tahoma" pitchFamily="1" charset="0"/>
                <a:ea typeface="Tahoma" pitchFamily="1" charset="0"/>
                <a:cs typeface="Tahoma" pitchFamily="1" charset="0"/>
              </a:defRPr>
            </a:pPr>
            <a:r>
              <a:t>4. Delegation</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Direkter Konflikt wird entschärft.</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Kontrolle wird abgegeben.</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Wenn der Konflikt zu verfahren ist und beide Konfliktparteien trotzdem eine Lösung haben wollen, ohne dem </a:t>
            </a:r>
            <a:r>
              <a:t>Konfliktpartner gegenüber nachgeben zu wollen.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6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qSYAABAAAAAmAAAACAAAAP//////////MAAAABQAAAAAAAAAAAD//wAAAQAAAP//AAABAA=="/>
              </a:ext>
            </a:extLst>
          </p:cNvSpPr>
          <p:nvPr/>
        </p:nvSpPr>
        <p:spPr>
          <a:xfrm>
            <a:off x="332105" y="979805"/>
            <a:ext cx="8307705" cy="5304790"/>
          </a:xfrm>
          <a:prstGeom prst="rect">
            <a:avLst/>
          </a:prstGeom>
          <a:noFill/>
          <a:ln>
            <a:noFill/>
          </a:ln>
          <a:effectLst/>
        </p:spPr>
        <p:txBody>
          <a:bodyPr vert="horz" wrap="square" lIns="91440" tIns="45720" rIns="91440" bIns="45720" numCol="1" spcCol="215900" anchor="t"/>
          <a:lstStyle/>
          <a:p>
            <a:pPr>
              <a:spcAft>
                <a:spcPts val="1800"/>
              </a:spcAft>
              <a:buNone/>
              <a:defRPr sz="1800"/>
            </a:pPr>
            <a:r>
              <a:t>Grundmuster der Konfliktlösung nach Schwarz </a:t>
            </a:r>
            <a:r>
              <a:rPr sz="1200"/>
              <a:t>(4 von 4)</a:t>
            </a:r>
            <a:endParaRPr sz="1200"/>
          </a:p>
          <a:p>
            <a:pPr marL="215900">
              <a:spcBef>
                <a:spcPts val="600"/>
              </a:spcBef>
              <a:spcAft>
                <a:spcPts val="600"/>
              </a:spcAft>
              <a:buNone/>
              <a:defRPr sz="1600">
                <a:solidFill>
                  <a:srgbClr val="262626"/>
                </a:solidFill>
                <a:latin typeface="Tahoma" pitchFamily="1" charset="0"/>
                <a:ea typeface="Tahoma" pitchFamily="1" charset="0"/>
                <a:cs typeface="Tahoma" pitchFamily="1" charset="0"/>
              </a:defRPr>
            </a:pPr>
            <a:r>
              <a:t>5. Kompromiss</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Kurzfristige </a:t>
            </a:r>
            <a:r>
              <a:t>Einigungsmöglichkeit bei stark polarisierten Positionen.</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Es werden keine tragfähigen Beziehungen für die Zukunft aufgebaut. Permanente Gefahr des gefühlten 'faulen Kompromisses', 'Waffenstillstand' statt 'Friedensvertrag'.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Wenn Flucht, Kampf und Unterordnung überwunden ist und man sich weiter dem Konflikt stellen will evtl. </a:t>
            </a:r>
            <a:r>
              <a:t>Zwischenschritt auf dem Weg zum Konsens.</a:t>
            </a:r>
          </a:p>
          <a:p>
            <a:pPr marL="215900">
              <a:spcBef>
                <a:spcPts val="2600"/>
              </a:spcBef>
              <a:spcAft>
                <a:spcPts val="600"/>
              </a:spcAft>
              <a:buNone/>
              <a:defRPr sz="1600">
                <a:solidFill>
                  <a:srgbClr val="262626"/>
                </a:solidFill>
                <a:latin typeface="Tahoma" pitchFamily="1" charset="0"/>
                <a:ea typeface="Tahoma" pitchFamily="1" charset="0"/>
                <a:cs typeface="Tahoma" pitchFamily="1" charset="0"/>
              </a:defRPr>
            </a:pPr>
            <a:r>
              <a:t>6. Konsens</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Vorteil</a:t>
            </a:r>
            <a:r>
              <a:t>:	Die Konfliktparteien stehen hinter dem ausgehandelten Konsens, sehr tragfähig.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Nachteil</a:t>
            </a:r>
            <a:r>
              <a:t>:	Oftmals sehr zeitaufwendig</a:t>
            </a:r>
          </a:p>
          <a:p>
            <a:pPr marL="1332230" indent="-1116330" defTabSz="914400">
              <a:spcBef>
                <a:spcPts val="600"/>
              </a:spcBef>
              <a:spcAft>
                <a:spcPts val="600"/>
              </a:spcAft>
              <a:buNone/>
              <a:tabLst>
                <a:tab pos="1332230" algn="l"/>
              </a:tabLst>
              <a:defRPr sz="1400">
                <a:solidFill>
                  <a:srgbClr val="262626"/>
                </a:solidFill>
                <a:latin typeface="Tahoma" pitchFamily="1" charset="0"/>
                <a:ea typeface="Tahoma" pitchFamily="1" charset="0"/>
                <a:cs typeface="Tahoma" pitchFamily="1" charset="0"/>
              </a:defRPr>
            </a:pPr>
            <a:r>
              <a:rPr b="1">
                <a:solidFill>
                  <a:srgbClr val="23A092"/>
                </a:solidFill>
              </a:rPr>
              <a:t>Indikation</a:t>
            </a:r>
            <a:r>
              <a:t>:	Wenn eine stabile und tragfähige Konfliktlösung angestrebt wird.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Aat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6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Objek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Übung zur Einschätzung eigener Konflikte</a:t>
            </a:r>
          </a:p>
          <a:p>
            <a:pPr marL="342900" indent="-342900">
              <a:spcAft>
                <a:spcPts val="1500"/>
              </a:spcAft>
              <a:buAutoNum type="arabicPeriod"/>
              <a:defRPr sz="1600" i="1"/>
            </a:pPr>
            <a:r>
              <a:t>Überlegen Sie sich einen Konflikt aus dem eigenen Erfahrungsbereich und vergleichen sie ihn mit den Stufen der </a:t>
            </a:r>
            <a:r>
              <a:t>Konflikteskalation von F. </a:t>
            </a:r>
            <a:r>
              <a:t>Glasl: </a:t>
            </a:r>
          </a:p>
          <a:p>
            <a:pPr marL="756285" indent="-216535">
              <a:spcAft>
                <a:spcPts val="1500"/>
              </a:spcAft>
              <a:buClr>
                <a:srgbClr val="23A092"/>
              </a:buClr>
              <a:buFont typeface="Calibri" pitchFamily="1" charset="0"/>
              <a:buChar char="•"/>
              <a:defRPr sz="1600" i="1"/>
            </a:pPr>
            <a:r>
              <a:t>Auf welcher Stufe befindet sich der Konflikt gerade (was sind die Kennzeichen hierfür?)</a:t>
            </a:r>
          </a:p>
          <a:p>
            <a:pPr marL="756285" indent="-216535">
              <a:spcAft>
                <a:spcPts val="1500"/>
              </a:spcAft>
              <a:buClr>
                <a:srgbClr val="23A092"/>
              </a:buClr>
              <a:buFont typeface="Calibri" pitchFamily="1" charset="0"/>
              <a:buChar char="•"/>
              <a:defRPr sz="1600" i="1"/>
            </a:pPr>
            <a:r>
              <a:t>Welche Stufen hat er durchlaufen (oder übersprungen)?</a:t>
            </a:r>
          </a:p>
          <a:p>
            <a:pPr marL="756285" indent="-216535">
              <a:spcAft>
                <a:spcPts val="1500"/>
              </a:spcAft>
              <a:buClr>
                <a:srgbClr val="23A092"/>
              </a:buClr>
              <a:buFont typeface="Calibri" pitchFamily="1" charset="0"/>
              <a:buChar char="•"/>
              <a:defRPr sz="1600" i="1"/>
            </a:pPr>
            <a:r>
              <a:t>Wie äußert sich der Konflikt (</a:t>
            </a:r>
            <a:r>
              <a:t>Konfliktsymptome)?</a:t>
            </a:r>
          </a:p>
          <a:p>
            <a:pPr marL="756285" indent="-216535">
              <a:spcAft>
                <a:spcPts val="1500"/>
              </a:spcAft>
              <a:buClr>
                <a:srgbClr val="23A092"/>
              </a:buClr>
              <a:buFont typeface="Calibri" pitchFamily="1" charset="0"/>
              <a:buChar char="•"/>
              <a:defRPr sz="1600" i="1"/>
            </a:pPr>
            <a:r>
              <a:t>Welche </a:t>
            </a:r>
            <a:r>
              <a:t>Konfliktlösungsstrategie haben Sie (erfolgreich oder nicht) eingesetzt?</a:t>
            </a:r>
          </a:p>
          <a:p>
            <a:pPr marL="756285" indent="-216535">
              <a:spcAft>
                <a:spcPts val="1500"/>
              </a:spcAft>
              <a:buClr>
                <a:srgbClr val="23A092"/>
              </a:buClr>
              <a:buFont typeface="Calibri" pitchFamily="1" charset="0"/>
              <a:buChar char="•"/>
              <a:defRPr sz="1600" i="1"/>
            </a:pPr>
            <a:r>
              <a:t>Welches Grundmuster nach Schwarz war das Ergebnis?</a:t>
            </a:r>
          </a:p>
          <a:p>
            <a:pPr marL="756285" indent="-216535">
              <a:spcAft>
                <a:spcPts val="1500"/>
              </a:spcAft>
              <a:buClr>
                <a:srgbClr val="23A092"/>
              </a:buClr>
              <a:buFont typeface="Calibri" pitchFamily="1" charset="0"/>
              <a:buChar char="•"/>
              <a:defRPr sz="1600" i="1"/>
            </a:pPr>
            <a:r>
              <a:t>Wie hätte eine Eskalation vermieden werden können?</a:t>
            </a:r>
          </a:p>
          <a:p>
            <a:pPr marL="342900" indent="-342900">
              <a:spcAft>
                <a:spcPts val="1500"/>
              </a:spcAft>
              <a:buAutoNum type="arabicPeriod" startAt="2"/>
              <a:defRPr sz="1600" i="1"/>
            </a:pPr>
            <a:r>
              <a:t>Setzen Sie sich dann zu zweit zusammen und erzählen Sie Ihr Gegenüber von Ihren Reflexionen (ohne auf dem Inhalt des Konflikts einzugehen).</a:t>
            </a:r>
          </a:p>
          <a:p>
            <a:pPr marL="342900" indent="-342900">
              <a:buAutoNum type="arabicPeriod"/>
              <a:defRPr sz="1600" i="1"/>
            </a:pPr>
            <a:r>
              <a:t>Dann Seiten wechseln.</a:t>
            </a:r>
          </a:p>
          <a:p>
            <a:pPr algn="r">
              <a:spcAft>
                <a:spcPts val="1500"/>
              </a:spcAft>
              <a:buNone/>
              <a:defRPr sz="1600" i="1"/>
            </a:pPr>
            <a:r>
              <a:t>Übungsblatt in der Dokumentation auf Seite 76.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6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Konflikte</a:t>
            </a:r>
          </a:p>
        </p:txBody>
      </p:sp>
      <p:sp>
        <p:nvSpPr>
          <p:cNvPr id="3" name="Rechteck1"/>
          <p:cNvSpPr>
            <a:extLst>
              <a:ext uri="smNativeData">
                <pr:smNativeData xmlns:pr="smNativeData" xmlns="smNativeData" val="SMDATA_16_Aat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mNQAAGicAABAAAAAmAAAACAAAAP//////////MAAAABQAAAAAAAAAAAD//wAAAQAAAP//AAABAA=="/>
              </a:ext>
            </a:extLst>
          </p:cNvSpPr>
          <p:nvPr/>
        </p:nvSpPr>
        <p:spPr>
          <a:xfrm>
            <a:off x="332105" y="979805"/>
            <a:ext cx="8307705" cy="5376545"/>
          </a:xfrm>
          <a:prstGeom prst="rect">
            <a:avLst/>
          </a:prstGeom>
          <a:noFill/>
          <a:ln>
            <a:noFill/>
          </a:ln>
          <a:effectLst/>
        </p:spPr>
        <p:txBody>
          <a:bodyPr vert="horz" wrap="square" lIns="91440" tIns="45720" rIns="91440" bIns="45720" numCol="1" spcCol="215900" anchor="t"/>
          <a:lstStyle/>
          <a:p>
            <a:pPr>
              <a:spcAft>
                <a:spcPts val="1800"/>
              </a:spcAft>
              <a:buNone/>
              <a:defRPr sz="1800"/>
            </a:pPr>
            <a:r>
              <a:t>Übung: Den eigenen </a:t>
            </a:r>
            <a:r>
              <a:t>Konfliktstil ermitteln</a:t>
            </a:r>
          </a:p>
          <a:p>
            <a:pPr marL="323850">
              <a:spcAft>
                <a:spcPts val="1500"/>
              </a:spcAft>
              <a:buNone/>
              <a:defRPr sz="1600" i="1"/>
            </a:pPr>
            <a:r>
              <a:t>Es gibt fünf verschiedene Formen, Konflikte zu lösen. Der folgende </a:t>
            </a:r>
            <a:r>
              <a:t>Selbsteinschätzungsbogen hilft Ihnen dabei, Ihren eigenen </a:t>
            </a:r>
            <a:r>
              <a:t>Konfliktstil zu betrachten. Bitte treffen Sie ihre Einschätzungen spontan. Wenn Sie sich nicht entscheiden können, dann geben Sie dennoch bitte eine Tendenz an.</a:t>
            </a:r>
          </a:p>
          <a:p>
            <a:pPr marL="323850">
              <a:spcAft>
                <a:spcPts val="1000"/>
              </a:spcAft>
              <a:buNone/>
              <a:defRPr sz="1600" i="1"/>
            </a:pPr>
            <a:r>
              <a:t>1.	10 min	Ausfüllen des Fragebogens Seite 78</a:t>
            </a:r>
          </a:p>
          <a:p>
            <a:pPr marL="323850">
              <a:spcAft>
                <a:spcPts val="1000"/>
              </a:spcAft>
              <a:buNone/>
              <a:defRPr sz="1600" i="1"/>
            </a:pPr>
            <a:r>
              <a:t>Füllen Sie den Fragebogen aus und treffen Sie möglichst spontane Einschätzungen!</a:t>
            </a:r>
          </a:p>
          <a:p>
            <a:pPr marL="323850">
              <a:spcAft>
                <a:spcPts val="1000"/>
              </a:spcAft>
              <a:buNone/>
              <a:defRPr sz="1600" i="1"/>
            </a:pPr>
            <a:r>
              <a:t>2.	5 min	</a:t>
            </a:r>
            <a:r>
              <a:t>Auswertungsbogen Seite 79 ausfüllen.</a:t>
            </a:r>
          </a:p>
          <a:p>
            <a:pPr marL="323850">
              <a:spcAft>
                <a:spcPts val="1000"/>
              </a:spcAft>
              <a:buNone/>
              <a:defRPr sz="1600" i="1"/>
            </a:pPr>
            <a:r>
              <a:t>Sie erhalten nach Ausfüllen des Fragebogens einen </a:t>
            </a:r>
            <a:r>
              <a:t>Auswertungsbogen. Füllen Sie diesen nun aus!</a:t>
            </a:r>
          </a:p>
          <a:p>
            <a:pPr marL="323850">
              <a:spcAft>
                <a:spcPts val="1000"/>
              </a:spcAft>
              <a:buNone/>
              <a:defRPr sz="1600" i="1"/>
            </a:pPr>
            <a:r>
              <a:t>3.	20 min	Ggf. Austausch im Zweier- oder </a:t>
            </a:r>
            <a:r>
              <a:t>Dreierteam</a:t>
            </a:r>
          </a:p>
          <a:p>
            <a:pPr marL="323850">
              <a:spcAft>
                <a:spcPts val="1000"/>
              </a:spcAft>
              <a:buNone/>
              <a:defRPr sz="1600" i="1"/>
            </a:pPr>
            <a:r>
              <a:t>Tauschen Sie sich in Zweier- oder </a:t>
            </a:r>
            <a:r>
              <a:t>Dreierteams zu den folgenden Fragen aus </a:t>
            </a:r>
            <a:br/>
            <a:r>
              <a:t>(je 10 Minuten pro Person):</a:t>
            </a:r>
          </a:p>
          <a:p>
            <a:pPr marL="666750" indent="-342900">
              <a:spcAft>
                <a:spcPts val="200"/>
              </a:spcAft>
              <a:buClr>
                <a:srgbClr val="23A092"/>
              </a:buClr>
              <a:buFont typeface="Calibri" pitchFamily="1" charset="0"/>
              <a:buChar char="•"/>
              <a:defRPr sz="1600" i="1"/>
            </a:pPr>
            <a:r>
              <a:t>Welche Punkte an meinem Ergebnis überraschen mich?</a:t>
            </a:r>
          </a:p>
          <a:p>
            <a:pPr marL="666750" indent="-342900">
              <a:spcAft>
                <a:spcPts val="200"/>
              </a:spcAft>
              <a:buClr>
                <a:srgbClr val="23A092"/>
              </a:buClr>
              <a:buFont typeface="Calibri" pitchFamily="1" charset="0"/>
              <a:buChar char="•"/>
              <a:defRPr sz="1600" i="1"/>
            </a:pPr>
            <a:r>
              <a:t>Welche Fragen ergeben sich daraus für mich?</a:t>
            </a:r>
          </a:p>
          <a:p>
            <a:pPr marL="666750" indent="-342900">
              <a:spcAft>
                <a:spcPts val="200"/>
              </a:spcAft>
              <a:buClr>
                <a:srgbClr val="23A092"/>
              </a:buClr>
              <a:buFont typeface="Calibri" pitchFamily="1" charset="0"/>
              <a:buChar char="•"/>
              <a:defRPr sz="1600" i="1"/>
            </a:pPr>
            <a:r>
              <a:t>Welche </a:t>
            </a:r>
            <a:r>
              <a:t>Entwicklungsperspektiven zeigen sich dadurch für mich auf?</a:t>
            </a:r>
          </a:p>
          <a:p>
            <a:pPr marL="666750" indent="-342900">
              <a:spcAft>
                <a:spcPts val="200"/>
              </a:spcAft>
              <a:buClr>
                <a:srgbClr val="23A092"/>
              </a:buClr>
              <a:buFont typeface="Calibri" pitchFamily="1" charset="0"/>
              <a:buChar char="•"/>
              <a:defRPr sz="1600" i="1"/>
            </a:pPr>
            <a:r>
              <a:t>Welche Ideen zur Entwicklung haben auch die anderen in der Gruppe?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Aat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theme/theme1.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3">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
  <cp:keywords/>
  <dc:description/>
  <cp:lastModifiedBy>gerhard</cp:lastModifiedBy>
  <cp:revision>0</cp:revision>
  <dcterms:created xsi:type="dcterms:W3CDTF">2019-02-15T11:55:27Z</dcterms:created>
  <dcterms:modified xsi:type="dcterms:W3CDTF">2021-03-20T07:57:53Z</dcterms:modified>
</cp:coreProperties>
</file>